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66FF"/>
    <a:srgbClr val="9999FF"/>
    <a:srgbClr val="A6A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912" autoAdjust="0"/>
  </p:normalViewPr>
  <p:slideViewPr>
    <p:cSldViewPr snapToGrid="0">
      <p:cViewPr varScale="1">
        <p:scale>
          <a:sx n="106" d="100"/>
          <a:sy n="106" d="100"/>
        </p:scale>
        <p:origin x="732" y="96"/>
      </p:cViewPr>
      <p:guideLst/>
    </p:cSldViewPr>
  </p:slideViewPr>
  <p:outlineViewPr>
    <p:cViewPr>
      <p:scale>
        <a:sx n="33" d="100"/>
        <a:sy n="33" d="100"/>
      </p:scale>
      <p:origin x="0" y="-5088"/>
    </p:cViewPr>
  </p:outlineViewPr>
  <p:notesTextViewPr>
    <p:cViewPr>
      <p:scale>
        <a:sx n="1" d="1"/>
        <a:sy n="1" d="1"/>
      </p:scale>
      <p:origin x="0" y="0"/>
    </p:cViewPr>
  </p:notesTextViewPr>
  <p:notesViewPr>
    <p:cSldViewPr snapToGrid="0">
      <p:cViewPr>
        <p:scale>
          <a:sx n="90" d="100"/>
          <a:sy n="90" d="100"/>
        </p:scale>
        <p:origin x="3792" y="-1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FB634-F149-49B6-B056-E0A7D7149590}"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sv-SE"/>
        </a:p>
      </dgm:t>
    </dgm:pt>
    <dgm:pt modelId="{8DCDEB4B-A9FA-4C37-A8C8-540F5CF73747}">
      <dgm:prSet phldrT="[Text]"/>
      <dgm:spPr>
        <a:solidFill>
          <a:srgbClr val="BFD730"/>
        </a:solidFill>
      </dgm:spPr>
      <dgm:t>
        <a:bodyPr/>
        <a:lstStyle/>
        <a:p>
          <a:r>
            <a:rPr lang="sv-SE" dirty="0" smtClean="0">
              <a:solidFill>
                <a:schemeClr val="tx1"/>
              </a:solidFill>
            </a:rPr>
            <a:t>Dec</a:t>
          </a:r>
          <a:endParaRPr lang="sv-SE" dirty="0">
            <a:solidFill>
              <a:schemeClr val="tx1"/>
            </a:solidFill>
          </a:endParaRPr>
        </a:p>
      </dgm:t>
    </dgm:pt>
    <dgm:pt modelId="{EE3D5632-00A9-4353-8B92-9C69847916D7}" type="parTrans" cxnId="{4C0C1AE4-BB5E-45BF-B086-5696805D5C4A}">
      <dgm:prSet/>
      <dgm:spPr/>
      <dgm:t>
        <a:bodyPr/>
        <a:lstStyle/>
        <a:p>
          <a:endParaRPr lang="sv-SE"/>
        </a:p>
      </dgm:t>
    </dgm:pt>
    <dgm:pt modelId="{31059253-686F-47B9-BCCA-9697FEEC5B17}" type="sibTrans" cxnId="{4C0C1AE4-BB5E-45BF-B086-5696805D5C4A}">
      <dgm:prSet/>
      <dgm:spPr/>
      <dgm:t>
        <a:bodyPr/>
        <a:lstStyle/>
        <a:p>
          <a:endParaRPr lang="sv-SE"/>
        </a:p>
      </dgm:t>
    </dgm:pt>
    <dgm:pt modelId="{E6F3FD6E-5FB8-449E-91B0-08F2C2AA4129}">
      <dgm:prSet phldrT="[Text]"/>
      <dgm:spPr>
        <a:solidFill>
          <a:srgbClr val="BFD730"/>
        </a:solidFill>
      </dgm:spPr>
      <dgm:t>
        <a:bodyPr/>
        <a:lstStyle/>
        <a:p>
          <a:r>
            <a:rPr lang="sv-SE" dirty="0" smtClean="0">
              <a:solidFill>
                <a:schemeClr val="tx1"/>
              </a:solidFill>
            </a:rPr>
            <a:t>Jan</a:t>
          </a:r>
          <a:endParaRPr lang="sv-SE" dirty="0">
            <a:solidFill>
              <a:schemeClr val="tx1"/>
            </a:solidFill>
          </a:endParaRPr>
        </a:p>
      </dgm:t>
    </dgm:pt>
    <dgm:pt modelId="{049E0500-2D45-44FF-A16C-7FC53E445EFC}" type="parTrans" cxnId="{8E42C9B0-0B79-43BC-9B55-F1EEBEA7AC03}">
      <dgm:prSet/>
      <dgm:spPr/>
      <dgm:t>
        <a:bodyPr/>
        <a:lstStyle/>
        <a:p>
          <a:endParaRPr lang="sv-SE"/>
        </a:p>
      </dgm:t>
    </dgm:pt>
    <dgm:pt modelId="{907D749B-FF81-4108-B3C3-7050C499FBF0}" type="sibTrans" cxnId="{8E42C9B0-0B79-43BC-9B55-F1EEBEA7AC03}">
      <dgm:prSet/>
      <dgm:spPr/>
      <dgm:t>
        <a:bodyPr/>
        <a:lstStyle/>
        <a:p>
          <a:endParaRPr lang="sv-SE"/>
        </a:p>
      </dgm:t>
    </dgm:pt>
    <dgm:pt modelId="{2661D021-BED4-4ADA-914E-3FFEC8699036}">
      <dgm:prSet phldrT="[Text]"/>
      <dgm:spPr>
        <a:solidFill>
          <a:srgbClr val="BFD730"/>
        </a:solidFill>
      </dgm:spPr>
      <dgm:t>
        <a:bodyPr/>
        <a:lstStyle/>
        <a:p>
          <a:r>
            <a:rPr lang="sv-SE" dirty="0" smtClean="0">
              <a:solidFill>
                <a:schemeClr val="tx1"/>
              </a:solidFill>
            </a:rPr>
            <a:t>Apr</a:t>
          </a:r>
          <a:endParaRPr lang="sv-SE" dirty="0">
            <a:solidFill>
              <a:schemeClr val="tx1"/>
            </a:solidFill>
          </a:endParaRPr>
        </a:p>
      </dgm:t>
    </dgm:pt>
    <dgm:pt modelId="{148550D1-59DC-4877-B9EA-1EEB2689967F}" type="parTrans" cxnId="{7C2A8152-403F-4ED2-BBB5-A02561A10A59}">
      <dgm:prSet/>
      <dgm:spPr/>
      <dgm:t>
        <a:bodyPr/>
        <a:lstStyle/>
        <a:p>
          <a:endParaRPr lang="sv-SE"/>
        </a:p>
      </dgm:t>
    </dgm:pt>
    <dgm:pt modelId="{B3ECCDFA-DA01-444F-BFA4-0DB8AD9228F1}" type="sibTrans" cxnId="{7C2A8152-403F-4ED2-BBB5-A02561A10A59}">
      <dgm:prSet/>
      <dgm:spPr/>
      <dgm:t>
        <a:bodyPr/>
        <a:lstStyle/>
        <a:p>
          <a:endParaRPr lang="sv-SE"/>
        </a:p>
      </dgm:t>
    </dgm:pt>
    <dgm:pt modelId="{6F708273-CC08-482C-B447-793011B63601}">
      <dgm:prSet phldrT="[Text]"/>
      <dgm:spPr>
        <a:solidFill>
          <a:srgbClr val="BFD730"/>
        </a:solidFill>
      </dgm:spPr>
      <dgm:t>
        <a:bodyPr/>
        <a:lstStyle/>
        <a:p>
          <a:r>
            <a:rPr lang="sv-SE" dirty="0" smtClean="0">
              <a:solidFill>
                <a:schemeClr val="tx1"/>
              </a:solidFill>
            </a:rPr>
            <a:t>Maj</a:t>
          </a:r>
          <a:endParaRPr lang="sv-SE" dirty="0">
            <a:solidFill>
              <a:schemeClr val="tx1"/>
            </a:solidFill>
          </a:endParaRPr>
        </a:p>
      </dgm:t>
    </dgm:pt>
    <dgm:pt modelId="{DDD19D5A-A06A-4711-96E4-BC9724F89890}" type="parTrans" cxnId="{C57B23ED-CE81-407B-8B7B-B5DA6E55A567}">
      <dgm:prSet/>
      <dgm:spPr/>
      <dgm:t>
        <a:bodyPr/>
        <a:lstStyle/>
        <a:p>
          <a:endParaRPr lang="sv-SE"/>
        </a:p>
      </dgm:t>
    </dgm:pt>
    <dgm:pt modelId="{9E58655B-DB48-4541-BA78-08AA5B6E7157}" type="sibTrans" cxnId="{C57B23ED-CE81-407B-8B7B-B5DA6E55A567}">
      <dgm:prSet/>
      <dgm:spPr/>
      <dgm:t>
        <a:bodyPr/>
        <a:lstStyle/>
        <a:p>
          <a:endParaRPr lang="sv-SE"/>
        </a:p>
      </dgm:t>
    </dgm:pt>
    <dgm:pt modelId="{34255942-A3B1-41BF-9585-71A41BC34D68}">
      <dgm:prSet phldrT="[Text]"/>
      <dgm:spPr>
        <a:solidFill>
          <a:srgbClr val="BFD730"/>
        </a:solidFill>
      </dgm:spPr>
      <dgm:t>
        <a:bodyPr/>
        <a:lstStyle/>
        <a:p>
          <a:r>
            <a:rPr lang="sv-SE" dirty="0" smtClean="0">
              <a:solidFill>
                <a:schemeClr val="tx1"/>
              </a:solidFill>
            </a:rPr>
            <a:t>Juni</a:t>
          </a:r>
          <a:endParaRPr lang="sv-SE" dirty="0">
            <a:solidFill>
              <a:schemeClr val="tx1"/>
            </a:solidFill>
          </a:endParaRPr>
        </a:p>
      </dgm:t>
    </dgm:pt>
    <dgm:pt modelId="{33F532E9-2C6E-4D6C-AA7D-F11A6D7C3F0E}" type="parTrans" cxnId="{6C4C1CDB-7F20-4202-B518-4E1910C3DA74}">
      <dgm:prSet/>
      <dgm:spPr/>
      <dgm:t>
        <a:bodyPr/>
        <a:lstStyle/>
        <a:p>
          <a:endParaRPr lang="sv-SE"/>
        </a:p>
      </dgm:t>
    </dgm:pt>
    <dgm:pt modelId="{ED0962D5-88AB-4C5A-BEE4-DEC61EA0760E}" type="sibTrans" cxnId="{6C4C1CDB-7F20-4202-B518-4E1910C3DA74}">
      <dgm:prSet/>
      <dgm:spPr/>
      <dgm:t>
        <a:bodyPr/>
        <a:lstStyle/>
        <a:p>
          <a:endParaRPr lang="sv-SE"/>
        </a:p>
      </dgm:t>
    </dgm:pt>
    <dgm:pt modelId="{07EA329D-7A1D-4D51-A1DB-F6D2823AC676}">
      <dgm:prSet phldrT="[Text]"/>
      <dgm:spPr>
        <a:solidFill>
          <a:srgbClr val="BFD730"/>
        </a:solidFill>
      </dgm:spPr>
      <dgm:t>
        <a:bodyPr/>
        <a:lstStyle/>
        <a:p>
          <a:r>
            <a:rPr lang="sv-SE" dirty="0" smtClean="0">
              <a:solidFill>
                <a:schemeClr val="tx1"/>
              </a:solidFill>
            </a:rPr>
            <a:t>Juli</a:t>
          </a:r>
          <a:endParaRPr lang="sv-SE" dirty="0">
            <a:solidFill>
              <a:schemeClr val="tx1"/>
            </a:solidFill>
          </a:endParaRPr>
        </a:p>
      </dgm:t>
    </dgm:pt>
    <dgm:pt modelId="{9F99FFC0-DFF8-47E4-9BA5-2CFD1475AA75}" type="parTrans" cxnId="{55651882-0A7A-4510-AA43-82EE5125D446}">
      <dgm:prSet/>
      <dgm:spPr/>
      <dgm:t>
        <a:bodyPr/>
        <a:lstStyle/>
        <a:p>
          <a:endParaRPr lang="sv-SE"/>
        </a:p>
      </dgm:t>
    </dgm:pt>
    <dgm:pt modelId="{B3EB76FF-8A73-4D80-8E62-38A184FACECE}" type="sibTrans" cxnId="{55651882-0A7A-4510-AA43-82EE5125D446}">
      <dgm:prSet/>
      <dgm:spPr/>
      <dgm:t>
        <a:bodyPr/>
        <a:lstStyle/>
        <a:p>
          <a:endParaRPr lang="sv-SE"/>
        </a:p>
      </dgm:t>
    </dgm:pt>
    <dgm:pt modelId="{4D2A5C98-5132-4D25-B80E-7D055D3C9CA5}">
      <dgm:prSet phldrT="[Text]"/>
      <dgm:spPr>
        <a:solidFill>
          <a:srgbClr val="BFD730"/>
        </a:solidFill>
      </dgm:spPr>
      <dgm:t>
        <a:bodyPr/>
        <a:lstStyle/>
        <a:p>
          <a:r>
            <a:rPr lang="sv-SE" dirty="0" smtClean="0">
              <a:solidFill>
                <a:schemeClr val="tx1"/>
              </a:solidFill>
            </a:rPr>
            <a:t>Feb</a:t>
          </a:r>
          <a:endParaRPr lang="sv-SE" dirty="0">
            <a:solidFill>
              <a:schemeClr val="tx1"/>
            </a:solidFill>
          </a:endParaRPr>
        </a:p>
      </dgm:t>
    </dgm:pt>
    <dgm:pt modelId="{D97FA0AF-1F12-435F-BAF7-42E03236664D}" type="parTrans" cxnId="{48954588-346D-406E-BB4C-2CD51551DE8A}">
      <dgm:prSet/>
      <dgm:spPr/>
      <dgm:t>
        <a:bodyPr/>
        <a:lstStyle/>
        <a:p>
          <a:endParaRPr lang="sv-SE"/>
        </a:p>
      </dgm:t>
    </dgm:pt>
    <dgm:pt modelId="{3ED46C9B-80BB-425D-BE34-3980A5AEEECF}" type="sibTrans" cxnId="{48954588-346D-406E-BB4C-2CD51551DE8A}">
      <dgm:prSet/>
      <dgm:spPr/>
      <dgm:t>
        <a:bodyPr/>
        <a:lstStyle/>
        <a:p>
          <a:endParaRPr lang="sv-SE"/>
        </a:p>
      </dgm:t>
    </dgm:pt>
    <dgm:pt modelId="{482EBBD2-A7E7-4140-AFF5-4E216F7ED922}">
      <dgm:prSet phldrT="[Text]"/>
      <dgm:spPr>
        <a:solidFill>
          <a:srgbClr val="BFD730"/>
        </a:solidFill>
      </dgm:spPr>
      <dgm:t>
        <a:bodyPr/>
        <a:lstStyle/>
        <a:p>
          <a:r>
            <a:rPr lang="sv-SE" dirty="0" smtClean="0">
              <a:solidFill>
                <a:schemeClr val="tx1"/>
              </a:solidFill>
            </a:rPr>
            <a:t>Mars</a:t>
          </a:r>
          <a:endParaRPr lang="sv-SE" dirty="0">
            <a:solidFill>
              <a:schemeClr val="tx1"/>
            </a:solidFill>
          </a:endParaRPr>
        </a:p>
      </dgm:t>
    </dgm:pt>
    <dgm:pt modelId="{88D2F13D-478F-4AD0-9AFC-DCCF773A5944}" type="parTrans" cxnId="{EB458C15-EAAB-48C6-896D-5548B1D33F43}">
      <dgm:prSet/>
      <dgm:spPr/>
      <dgm:t>
        <a:bodyPr/>
        <a:lstStyle/>
        <a:p>
          <a:endParaRPr lang="sv-SE"/>
        </a:p>
      </dgm:t>
    </dgm:pt>
    <dgm:pt modelId="{46093AEE-D9DE-4F9D-8D01-7878871032A8}" type="sibTrans" cxnId="{EB458C15-EAAB-48C6-896D-5548B1D33F43}">
      <dgm:prSet/>
      <dgm:spPr/>
      <dgm:t>
        <a:bodyPr/>
        <a:lstStyle/>
        <a:p>
          <a:endParaRPr lang="sv-SE"/>
        </a:p>
      </dgm:t>
    </dgm:pt>
    <dgm:pt modelId="{DDEBCD5D-2E99-4590-AFE3-FF732137637E}">
      <dgm:prSet phldrT="[Text]"/>
      <dgm:spPr>
        <a:solidFill>
          <a:srgbClr val="BFD730"/>
        </a:solidFill>
      </dgm:spPr>
      <dgm:t>
        <a:bodyPr/>
        <a:lstStyle/>
        <a:p>
          <a:r>
            <a:rPr lang="sv-SE" dirty="0" smtClean="0">
              <a:solidFill>
                <a:schemeClr val="tx1"/>
              </a:solidFill>
            </a:rPr>
            <a:t>Sept</a:t>
          </a:r>
          <a:r>
            <a:rPr lang="sv-SE" dirty="0" smtClean="0"/>
            <a:t>.</a:t>
          </a:r>
          <a:endParaRPr lang="sv-SE" dirty="0"/>
        </a:p>
      </dgm:t>
    </dgm:pt>
    <dgm:pt modelId="{15666E60-7E34-408D-BE7F-E3354C6519EC}" type="parTrans" cxnId="{DDBC007D-7238-4AEA-867F-AFCEFF55AB39}">
      <dgm:prSet/>
      <dgm:spPr/>
      <dgm:t>
        <a:bodyPr/>
        <a:lstStyle/>
        <a:p>
          <a:endParaRPr lang="sv-SE"/>
        </a:p>
      </dgm:t>
    </dgm:pt>
    <dgm:pt modelId="{199255CB-B117-4332-8EFE-20252B187DD0}" type="sibTrans" cxnId="{DDBC007D-7238-4AEA-867F-AFCEFF55AB39}">
      <dgm:prSet/>
      <dgm:spPr/>
      <dgm:t>
        <a:bodyPr/>
        <a:lstStyle/>
        <a:p>
          <a:endParaRPr lang="sv-SE"/>
        </a:p>
      </dgm:t>
    </dgm:pt>
    <dgm:pt modelId="{D1115C32-D5BD-4802-AAE9-316BA5140774}">
      <dgm:prSet phldrT="[Text]"/>
      <dgm:spPr>
        <a:solidFill>
          <a:srgbClr val="BFD730"/>
        </a:solidFill>
      </dgm:spPr>
      <dgm:t>
        <a:bodyPr/>
        <a:lstStyle/>
        <a:p>
          <a:r>
            <a:rPr lang="sv-SE" dirty="0" smtClean="0">
              <a:solidFill>
                <a:schemeClr val="tx1"/>
              </a:solidFill>
            </a:rPr>
            <a:t>Okt</a:t>
          </a:r>
          <a:endParaRPr lang="sv-SE" dirty="0">
            <a:solidFill>
              <a:schemeClr val="tx1"/>
            </a:solidFill>
          </a:endParaRPr>
        </a:p>
      </dgm:t>
    </dgm:pt>
    <dgm:pt modelId="{942FD20F-97FA-49F2-BD00-EFB851E6E8D4}" type="parTrans" cxnId="{A0526A1C-D314-493B-BE0F-B11B1AE38252}">
      <dgm:prSet/>
      <dgm:spPr/>
      <dgm:t>
        <a:bodyPr/>
        <a:lstStyle/>
        <a:p>
          <a:endParaRPr lang="sv-SE"/>
        </a:p>
      </dgm:t>
    </dgm:pt>
    <dgm:pt modelId="{9A36CDFC-2782-4B31-81E6-42C4A8E9BEF5}" type="sibTrans" cxnId="{A0526A1C-D314-493B-BE0F-B11B1AE38252}">
      <dgm:prSet/>
      <dgm:spPr/>
      <dgm:t>
        <a:bodyPr/>
        <a:lstStyle/>
        <a:p>
          <a:endParaRPr lang="sv-SE"/>
        </a:p>
      </dgm:t>
    </dgm:pt>
    <dgm:pt modelId="{A33A8276-B150-411A-A61D-201A0E09BDBF}">
      <dgm:prSet phldrT="[Text]"/>
      <dgm:spPr>
        <a:solidFill>
          <a:srgbClr val="BFD730"/>
        </a:solidFill>
      </dgm:spPr>
      <dgm:t>
        <a:bodyPr/>
        <a:lstStyle/>
        <a:p>
          <a:r>
            <a:rPr lang="sv-SE" dirty="0" smtClean="0">
              <a:solidFill>
                <a:schemeClr val="tx1"/>
              </a:solidFill>
            </a:rPr>
            <a:t>Aug</a:t>
          </a:r>
          <a:endParaRPr lang="sv-SE" dirty="0">
            <a:solidFill>
              <a:schemeClr val="tx1"/>
            </a:solidFill>
          </a:endParaRPr>
        </a:p>
      </dgm:t>
    </dgm:pt>
    <dgm:pt modelId="{D3BE0378-25D9-4CD2-ACC5-974E4198F1F9}" type="parTrans" cxnId="{47884C80-EDCC-4E99-849E-086D52BD259D}">
      <dgm:prSet/>
      <dgm:spPr/>
      <dgm:t>
        <a:bodyPr/>
        <a:lstStyle/>
        <a:p>
          <a:endParaRPr lang="sv-SE"/>
        </a:p>
      </dgm:t>
    </dgm:pt>
    <dgm:pt modelId="{918F6BF5-20E3-4996-A384-630D28C9795C}" type="sibTrans" cxnId="{47884C80-EDCC-4E99-849E-086D52BD259D}">
      <dgm:prSet/>
      <dgm:spPr/>
      <dgm:t>
        <a:bodyPr/>
        <a:lstStyle/>
        <a:p>
          <a:endParaRPr lang="sv-SE"/>
        </a:p>
      </dgm:t>
    </dgm:pt>
    <dgm:pt modelId="{7300C53C-6163-4B9B-B589-1DF4D2C7BDC8}">
      <dgm:prSet phldrT="[Text]"/>
      <dgm:spPr>
        <a:solidFill>
          <a:srgbClr val="BFD730"/>
        </a:solidFill>
      </dgm:spPr>
      <dgm:t>
        <a:bodyPr/>
        <a:lstStyle/>
        <a:p>
          <a:r>
            <a:rPr lang="sv-SE" dirty="0" smtClean="0">
              <a:solidFill>
                <a:schemeClr val="tx1"/>
              </a:solidFill>
            </a:rPr>
            <a:t>Nov</a:t>
          </a:r>
          <a:endParaRPr lang="sv-SE" dirty="0">
            <a:solidFill>
              <a:schemeClr val="tx1"/>
            </a:solidFill>
          </a:endParaRPr>
        </a:p>
      </dgm:t>
    </dgm:pt>
    <dgm:pt modelId="{386DEBEC-EECA-47DE-B386-485A607C59BA}" type="parTrans" cxnId="{41904939-A332-4546-8843-E18250D2D8A3}">
      <dgm:prSet/>
      <dgm:spPr/>
      <dgm:t>
        <a:bodyPr/>
        <a:lstStyle/>
        <a:p>
          <a:endParaRPr lang="sv-SE"/>
        </a:p>
      </dgm:t>
    </dgm:pt>
    <dgm:pt modelId="{2502ADE6-6918-4252-AF3D-85EF0844B9F6}" type="sibTrans" cxnId="{41904939-A332-4546-8843-E18250D2D8A3}">
      <dgm:prSet/>
      <dgm:spPr/>
      <dgm:t>
        <a:bodyPr/>
        <a:lstStyle/>
        <a:p>
          <a:endParaRPr lang="sv-SE"/>
        </a:p>
      </dgm:t>
    </dgm:pt>
    <dgm:pt modelId="{9F879329-F6A6-49D1-8094-3EB0848F38EC}" type="pres">
      <dgm:prSet presAssocID="{461FB634-F149-49B6-B056-E0A7D7149590}" presName="cycle" presStyleCnt="0">
        <dgm:presLayoutVars>
          <dgm:dir/>
          <dgm:resizeHandles val="exact"/>
        </dgm:presLayoutVars>
      </dgm:prSet>
      <dgm:spPr/>
      <dgm:t>
        <a:bodyPr/>
        <a:lstStyle/>
        <a:p>
          <a:endParaRPr lang="sv-SE"/>
        </a:p>
      </dgm:t>
    </dgm:pt>
    <dgm:pt modelId="{6917D8BA-A967-4EA5-979C-FB35D227F26E}" type="pres">
      <dgm:prSet presAssocID="{8DCDEB4B-A9FA-4C37-A8C8-540F5CF73747}" presName="node" presStyleLbl="node1" presStyleIdx="0" presStyleCnt="12">
        <dgm:presLayoutVars>
          <dgm:bulletEnabled val="1"/>
        </dgm:presLayoutVars>
      </dgm:prSet>
      <dgm:spPr/>
      <dgm:t>
        <a:bodyPr/>
        <a:lstStyle/>
        <a:p>
          <a:endParaRPr lang="sv-SE"/>
        </a:p>
      </dgm:t>
    </dgm:pt>
    <dgm:pt modelId="{2D8C0880-5D17-4A72-B5C1-1CAD3BD01349}" type="pres">
      <dgm:prSet presAssocID="{31059253-686F-47B9-BCCA-9697FEEC5B17}" presName="sibTrans" presStyleLbl="sibTrans2D1" presStyleIdx="0" presStyleCnt="12"/>
      <dgm:spPr/>
      <dgm:t>
        <a:bodyPr/>
        <a:lstStyle/>
        <a:p>
          <a:endParaRPr lang="sv-SE"/>
        </a:p>
      </dgm:t>
    </dgm:pt>
    <dgm:pt modelId="{687D408D-3D93-40E0-BDDF-8CB71635CED6}" type="pres">
      <dgm:prSet presAssocID="{31059253-686F-47B9-BCCA-9697FEEC5B17}" presName="connectorText" presStyleLbl="sibTrans2D1" presStyleIdx="0" presStyleCnt="12"/>
      <dgm:spPr/>
      <dgm:t>
        <a:bodyPr/>
        <a:lstStyle/>
        <a:p>
          <a:endParaRPr lang="sv-SE"/>
        </a:p>
      </dgm:t>
    </dgm:pt>
    <dgm:pt modelId="{693CC070-DC97-4C01-B322-D6E45FADAAAE}" type="pres">
      <dgm:prSet presAssocID="{E6F3FD6E-5FB8-449E-91B0-08F2C2AA4129}" presName="node" presStyleLbl="node1" presStyleIdx="1" presStyleCnt="12">
        <dgm:presLayoutVars>
          <dgm:bulletEnabled val="1"/>
        </dgm:presLayoutVars>
      </dgm:prSet>
      <dgm:spPr/>
      <dgm:t>
        <a:bodyPr/>
        <a:lstStyle/>
        <a:p>
          <a:endParaRPr lang="sv-SE"/>
        </a:p>
      </dgm:t>
    </dgm:pt>
    <dgm:pt modelId="{B3E1FBB0-7AD2-4E40-A408-836EAB9B537B}" type="pres">
      <dgm:prSet presAssocID="{907D749B-FF81-4108-B3C3-7050C499FBF0}" presName="sibTrans" presStyleLbl="sibTrans2D1" presStyleIdx="1" presStyleCnt="12"/>
      <dgm:spPr/>
      <dgm:t>
        <a:bodyPr/>
        <a:lstStyle/>
        <a:p>
          <a:endParaRPr lang="sv-SE"/>
        </a:p>
      </dgm:t>
    </dgm:pt>
    <dgm:pt modelId="{AF01727C-277D-45F3-A1B9-45CAD8175CA9}" type="pres">
      <dgm:prSet presAssocID="{907D749B-FF81-4108-B3C3-7050C499FBF0}" presName="connectorText" presStyleLbl="sibTrans2D1" presStyleIdx="1" presStyleCnt="12"/>
      <dgm:spPr/>
      <dgm:t>
        <a:bodyPr/>
        <a:lstStyle/>
        <a:p>
          <a:endParaRPr lang="sv-SE"/>
        </a:p>
      </dgm:t>
    </dgm:pt>
    <dgm:pt modelId="{2C9BD056-FEB5-4523-B5F0-BE6E2E2DFFE9}" type="pres">
      <dgm:prSet presAssocID="{4D2A5C98-5132-4D25-B80E-7D055D3C9CA5}" presName="node" presStyleLbl="node1" presStyleIdx="2" presStyleCnt="12">
        <dgm:presLayoutVars>
          <dgm:bulletEnabled val="1"/>
        </dgm:presLayoutVars>
      </dgm:prSet>
      <dgm:spPr/>
      <dgm:t>
        <a:bodyPr/>
        <a:lstStyle/>
        <a:p>
          <a:endParaRPr lang="sv-SE"/>
        </a:p>
      </dgm:t>
    </dgm:pt>
    <dgm:pt modelId="{C0BD7636-D3AC-44FE-B137-9B48B45A8CDC}" type="pres">
      <dgm:prSet presAssocID="{3ED46C9B-80BB-425D-BE34-3980A5AEEECF}" presName="sibTrans" presStyleLbl="sibTrans2D1" presStyleIdx="2" presStyleCnt="12"/>
      <dgm:spPr/>
      <dgm:t>
        <a:bodyPr/>
        <a:lstStyle/>
        <a:p>
          <a:endParaRPr lang="sv-SE"/>
        </a:p>
      </dgm:t>
    </dgm:pt>
    <dgm:pt modelId="{7629967D-294F-4905-B1B5-5C12D9B30C01}" type="pres">
      <dgm:prSet presAssocID="{3ED46C9B-80BB-425D-BE34-3980A5AEEECF}" presName="connectorText" presStyleLbl="sibTrans2D1" presStyleIdx="2" presStyleCnt="12"/>
      <dgm:spPr/>
      <dgm:t>
        <a:bodyPr/>
        <a:lstStyle/>
        <a:p>
          <a:endParaRPr lang="sv-SE"/>
        </a:p>
      </dgm:t>
    </dgm:pt>
    <dgm:pt modelId="{CC88F165-38D2-43F6-8343-BA2B36D3DF04}" type="pres">
      <dgm:prSet presAssocID="{482EBBD2-A7E7-4140-AFF5-4E216F7ED922}" presName="node" presStyleLbl="node1" presStyleIdx="3" presStyleCnt="12">
        <dgm:presLayoutVars>
          <dgm:bulletEnabled val="1"/>
        </dgm:presLayoutVars>
      </dgm:prSet>
      <dgm:spPr/>
      <dgm:t>
        <a:bodyPr/>
        <a:lstStyle/>
        <a:p>
          <a:endParaRPr lang="sv-SE"/>
        </a:p>
      </dgm:t>
    </dgm:pt>
    <dgm:pt modelId="{C154596D-D733-48E2-9FD4-93674FE0C4BB}" type="pres">
      <dgm:prSet presAssocID="{46093AEE-D9DE-4F9D-8D01-7878871032A8}" presName="sibTrans" presStyleLbl="sibTrans2D1" presStyleIdx="3" presStyleCnt="12"/>
      <dgm:spPr/>
      <dgm:t>
        <a:bodyPr/>
        <a:lstStyle/>
        <a:p>
          <a:endParaRPr lang="sv-SE"/>
        </a:p>
      </dgm:t>
    </dgm:pt>
    <dgm:pt modelId="{605F5392-43FF-43B7-B329-9EFAF7818A51}" type="pres">
      <dgm:prSet presAssocID="{46093AEE-D9DE-4F9D-8D01-7878871032A8}" presName="connectorText" presStyleLbl="sibTrans2D1" presStyleIdx="3" presStyleCnt="12"/>
      <dgm:spPr/>
      <dgm:t>
        <a:bodyPr/>
        <a:lstStyle/>
        <a:p>
          <a:endParaRPr lang="sv-SE"/>
        </a:p>
      </dgm:t>
    </dgm:pt>
    <dgm:pt modelId="{CE54CFD2-6199-4CAD-9304-2A23DAD2619B}" type="pres">
      <dgm:prSet presAssocID="{2661D021-BED4-4ADA-914E-3FFEC8699036}" presName="node" presStyleLbl="node1" presStyleIdx="4" presStyleCnt="12">
        <dgm:presLayoutVars>
          <dgm:bulletEnabled val="1"/>
        </dgm:presLayoutVars>
      </dgm:prSet>
      <dgm:spPr/>
      <dgm:t>
        <a:bodyPr/>
        <a:lstStyle/>
        <a:p>
          <a:endParaRPr lang="sv-SE"/>
        </a:p>
      </dgm:t>
    </dgm:pt>
    <dgm:pt modelId="{BBC7B3E4-F23E-471A-81C9-F8E72485B781}" type="pres">
      <dgm:prSet presAssocID="{B3ECCDFA-DA01-444F-BFA4-0DB8AD9228F1}" presName="sibTrans" presStyleLbl="sibTrans2D1" presStyleIdx="4" presStyleCnt="12"/>
      <dgm:spPr/>
      <dgm:t>
        <a:bodyPr/>
        <a:lstStyle/>
        <a:p>
          <a:endParaRPr lang="sv-SE"/>
        </a:p>
      </dgm:t>
    </dgm:pt>
    <dgm:pt modelId="{60E6B492-CF9A-438B-8604-76BDE53BDD2D}" type="pres">
      <dgm:prSet presAssocID="{B3ECCDFA-DA01-444F-BFA4-0DB8AD9228F1}" presName="connectorText" presStyleLbl="sibTrans2D1" presStyleIdx="4" presStyleCnt="12"/>
      <dgm:spPr/>
      <dgm:t>
        <a:bodyPr/>
        <a:lstStyle/>
        <a:p>
          <a:endParaRPr lang="sv-SE"/>
        </a:p>
      </dgm:t>
    </dgm:pt>
    <dgm:pt modelId="{5A9E4110-559A-4A3D-AD62-ED5BAC5D653B}" type="pres">
      <dgm:prSet presAssocID="{6F708273-CC08-482C-B447-793011B63601}" presName="node" presStyleLbl="node1" presStyleIdx="5" presStyleCnt="12">
        <dgm:presLayoutVars>
          <dgm:bulletEnabled val="1"/>
        </dgm:presLayoutVars>
      </dgm:prSet>
      <dgm:spPr/>
      <dgm:t>
        <a:bodyPr/>
        <a:lstStyle/>
        <a:p>
          <a:endParaRPr lang="sv-SE"/>
        </a:p>
      </dgm:t>
    </dgm:pt>
    <dgm:pt modelId="{447946FD-C86F-43A7-91AD-DA70C05A2A13}" type="pres">
      <dgm:prSet presAssocID="{9E58655B-DB48-4541-BA78-08AA5B6E7157}" presName="sibTrans" presStyleLbl="sibTrans2D1" presStyleIdx="5" presStyleCnt="12"/>
      <dgm:spPr/>
      <dgm:t>
        <a:bodyPr/>
        <a:lstStyle/>
        <a:p>
          <a:endParaRPr lang="sv-SE"/>
        </a:p>
      </dgm:t>
    </dgm:pt>
    <dgm:pt modelId="{5517DD98-DB6D-49C7-9323-DADD51E7A0A6}" type="pres">
      <dgm:prSet presAssocID="{9E58655B-DB48-4541-BA78-08AA5B6E7157}" presName="connectorText" presStyleLbl="sibTrans2D1" presStyleIdx="5" presStyleCnt="12"/>
      <dgm:spPr/>
      <dgm:t>
        <a:bodyPr/>
        <a:lstStyle/>
        <a:p>
          <a:endParaRPr lang="sv-SE"/>
        </a:p>
      </dgm:t>
    </dgm:pt>
    <dgm:pt modelId="{BF93634B-F710-4E30-B2CE-349EAC44901E}" type="pres">
      <dgm:prSet presAssocID="{34255942-A3B1-41BF-9585-71A41BC34D68}" presName="node" presStyleLbl="node1" presStyleIdx="6" presStyleCnt="12">
        <dgm:presLayoutVars>
          <dgm:bulletEnabled val="1"/>
        </dgm:presLayoutVars>
      </dgm:prSet>
      <dgm:spPr/>
      <dgm:t>
        <a:bodyPr/>
        <a:lstStyle/>
        <a:p>
          <a:endParaRPr lang="sv-SE"/>
        </a:p>
      </dgm:t>
    </dgm:pt>
    <dgm:pt modelId="{CCD08F70-E9C9-45D5-BB23-E28B043B06FF}" type="pres">
      <dgm:prSet presAssocID="{ED0962D5-88AB-4C5A-BEE4-DEC61EA0760E}" presName="sibTrans" presStyleLbl="sibTrans2D1" presStyleIdx="6" presStyleCnt="12"/>
      <dgm:spPr/>
      <dgm:t>
        <a:bodyPr/>
        <a:lstStyle/>
        <a:p>
          <a:endParaRPr lang="sv-SE"/>
        </a:p>
      </dgm:t>
    </dgm:pt>
    <dgm:pt modelId="{716E2DE4-A814-4ABE-8C61-A7EBFA781DD0}" type="pres">
      <dgm:prSet presAssocID="{ED0962D5-88AB-4C5A-BEE4-DEC61EA0760E}" presName="connectorText" presStyleLbl="sibTrans2D1" presStyleIdx="6" presStyleCnt="12"/>
      <dgm:spPr/>
      <dgm:t>
        <a:bodyPr/>
        <a:lstStyle/>
        <a:p>
          <a:endParaRPr lang="sv-SE"/>
        </a:p>
      </dgm:t>
    </dgm:pt>
    <dgm:pt modelId="{CF4E0DDC-C4C7-4811-AAAB-365D0BC1210F}" type="pres">
      <dgm:prSet presAssocID="{07EA329D-7A1D-4D51-A1DB-F6D2823AC676}" presName="node" presStyleLbl="node1" presStyleIdx="7" presStyleCnt="12">
        <dgm:presLayoutVars>
          <dgm:bulletEnabled val="1"/>
        </dgm:presLayoutVars>
      </dgm:prSet>
      <dgm:spPr/>
      <dgm:t>
        <a:bodyPr/>
        <a:lstStyle/>
        <a:p>
          <a:endParaRPr lang="sv-SE"/>
        </a:p>
      </dgm:t>
    </dgm:pt>
    <dgm:pt modelId="{EDB3965B-E81E-432E-AA36-02E8704407E3}" type="pres">
      <dgm:prSet presAssocID="{B3EB76FF-8A73-4D80-8E62-38A184FACECE}" presName="sibTrans" presStyleLbl="sibTrans2D1" presStyleIdx="7" presStyleCnt="12"/>
      <dgm:spPr/>
      <dgm:t>
        <a:bodyPr/>
        <a:lstStyle/>
        <a:p>
          <a:endParaRPr lang="sv-SE"/>
        </a:p>
      </dgm:t>
    </dgm:pt>
    <dgm:pt modelId="{8BA44475-43AA-4B4D-BECC-098BF164779E}" type="pres">
      <dgm:prSet presAssocID="{B3EB76FF-8A73-4D80-8E62-38A184FACECE}" presName="connectorText" presStyleLbl="sibTrans2D1" presStyleIdx="7" presStyleCnt="12"/>
      <dgm:spPr/>
      <dgm:t>
        <a:bodyPr/>
        <a:lstStyle/>
        <a:p>
          <a:endParaRPr lang="sv-SE"/>
        </a:p>
      </dgm:t>
    </dgm:pt>
    <dgm:pt modelId="{2E10CA6F-8BCD-4A6A-865E-FC916E8BC0AE}" type="pres">
      <dgm:prSet presAssocID="{A33A8276-B150-411A-A61D-201A0E09BDBF}" presName="node" presStyleLbl="node1" presStyleIdx="8" presStyleCnt="12">
        <dgm:presLayoutVars>
          <dgm:bulletEnabled val="1"/>
        </dgm:presLayoutVars>
      </dgm:prSet>
      <dgm:spPr/>
      <dgm:t>
        <a:bodyPr/>
        <a:lstStyle/>
        <a:p>
          <a:endParaRPr lang="sv-SE"/>
        </a:p>
      </dgm:t>
    </dgm:pt>
    <dgm:pt modelId="{75943065-9437-42BF-8425-615D8DCBF4C3}" type="pres">
      <dgm:prSet presAssocID="{918F6BF5-20E3-4996-A384-630D28C9795C}" presName="sibTrans" presStyleLbl="sibTrans2D1" presStyleIdx="8" presStyleCnt="12"/>
      <dgm:spPr/>
      <dgm:t>
        <a:bodyPr/>
        <a:lstStyle/>
        <a:p>
          <a:endParaRPr lang="sv-SE"/>
        </a:p>
      </dgm:t>
    </dgm:pt>
    <dgm:pt modelId="{0C15C4FB-7F84-4369-AE1C-BD41D1C21421}" type="pres">
      <dgm:prSet presAssocID="{918F6BF5-20E3-4996-A384-630D28C9795C}" presName="connectorText" presStyleLbl="sibTrans2D1" presStyleIdx="8" presStyleCnt="12"/>
      <dgm:spPr/>
      <dgm:t>
        <a:bodyPr/>
        <a:lstStyle/>
        <a:p>
          <a:endParaRPr lang="sv-SE"/>
        </a:p>
      </dgm:t>
    </dgm:pt>
    <dgm:pt modelId="{9EA19F6F-EE2F-4CBA-9854-5F5741C263D1}" type="pres">
      <dgm:prSet presAssocID="{DDEBCD5D-2E99-4590-AFE3-FF732137637E}" presName="node" presStyleLbl="node1" presStyleIdx="9" presStyleCnt="12">
        <dgm:presLayoutVars>
          <dgm:bulletEnabled val="1"/>
        </dgm:presLayoutVars>
      </dgm:prSet>
      <dgm:spPr/>
      <dgm:t>
        <a:bodyPr/>
        <a:lstStyle/>
        <a:p>
          <a:endParaRPr lang="sv-SE"/>
        </a:p>
      </dgm:t>
    </dgm:pt>
    <dgm:pt modelId="{1AA0D1C5-BA63-471F-A92F-4D960DE5F393}" type="pres">
      <dgm:prSet presAssocID="{199255CB-B117-4332-8EFE-20252B187DD0}" presName="sibTrans" presStyleLbl="sibTrans2D1" presStyleIdx="9" presStyleCnt="12"/>
      <dgm:spPr/>
      <dgm:t>
        <a:bodyPr/>
        <a:lstStyle/>
        <a:p>
          <a:endParaRPr lang="sv-SE"/>
        </a:p>
      </dgm:t>
    </dgm:pt>
    <dgm:pt modelId="{F17A9B5D-003E-412B-93A4-2516D188F01B}" type="pres">
      <dgm:prSet presAssocID="{199255CB-B117-4332-8EFE-20252B187DD0}" presName="connectorText" presStyleLbl="sibTrans2D1" presStyleIdx="9" presStyleCnt="12"/>
      <dgm:spPr/>
      <dgm:t>
        <a:bodyPr/>
        <a:lstStyle/>
        <a:p>
          <a:endParaRPr lang="sv-SE"/>
        </a:p>
      </dgm:t>
    </dgm:pt>
    <dgm:pt modelId="{A2E026EF-C641-4E36-AD93-D4B1B7BCA471}" type="pres">
      <dgm:prSet presAssocID="{D1115C32-D5BD-4802-AAE9-316BA5140774}" presName="node" presStyleLbl="node1" presStyleIdx="10" presStyleCnt="12">
        <dgm:presLayoutVars>
          <dgm:bulletEnabled val="1"/>
        </dgm:presLayoutVars>
      </dgm:prSet>
      <dgm:spPr/>
      <dgm:t>
        <a:bodyPr/>
        <a:lstStyle/>
        <a:p>
          <a:endParaRPr lang="sv-SE"/>
        </a:p>
      </dgm:t>
    </dgm:pt>
    <dgm:pt modelId="{95C290C2-F453-4B36-856C-0D309949F2B2}" type="pres">
      <dgm:prSet presAssocID="{9A36CDFC-2782-4B31-81E6-42C4A8E9BEF5}" presName="sibTrans" presStyleLbl="sibTrans2D1" presStyleIdx="10" presStyleCnt="12"/>
      <dgm:spPr/>
      <dgm:t>
        <a:bodyPr/>
        <a:lstStyle/>
        <a:p>
          <a:endParaRPr lang="sv-SE"/>
        </a:p>
      </dgm:t>
    </dgm:pt>
    <dgm:pt modelId="{9DE8801D-AD9D-4E02-B4E6-06B42F423CF0}" type="pres">
      <dgm:prSet presAssocID="{9A36CDFC-2782-4B31-81E6-42C4A8E9BEF5}" presName="connectorText" presStyleLbl="sibTrans2D1" presStyleIdx="10" presStyleCnt="12"/>
      <dgm:spPr/>
      <dgm:t>
        <a:bodyPr/>
        <a:lstStyle/>
        <a:p>
          <a:endParaRPr lang="sv-SE"/>
        </a:p>
      </dgm:t>
    </dgm:pt>
    <dgm:pt modelId="{781EE944-4C3A-4ECC-9978-A83121B6C65D}" type="pres">
      <dgm:prSet presAssocID="{7300C53C-6163-4B9B-B589-1DF4D2C7BDC8}" presName="node" presStyleLbl="node1" presStyleIdx="11" presStyleCnt="12">
        <dgm:presLayoutVars>
          <dgm:bulletEnabled val="1"/>
        </dgm:presLayoutVars>
      </dgm:prSet>
      <dgm:spPr/>
      <dgm:t>
        <a:bodyPr/>
        <a:lstStyle/>
        <a:p>
          <a:endParaRPr lang="sv-SE"/>
        </a:p>
      </dgm:t>
    </dgm:pt>
    <dgm:pt modelId="{52565105-D4D8-452F-A723-044E7CD0167A}" type="pres">
      <dgm:prSet presAssocID="{2502ADE6-6918-4252-AF3D-85EF0844B9F6}" presName="sibTrans" presStyleLbl="sibTrans2D1" presStyleIdx="11" presStyleCnt="12"/>
      <dgm:spPr/>
      <dgm:t>
        <a:bodyPr/>
        <a:lstStyle/>
        <a:p>
          <a:endParaRPr lang="sv-SE"/>
        </a:p>
      </dgm:t>
    </dgm:pt>
    <dgm:pt modelId="{3D3A2ADF-04B3-422E-8166-A8DB122426F3}" type="pres">
      <dgm:prSet presAssocID="{2502ADE6-6918-4252-AF3D-85EF0844B9F6}" presName="connectorText" presStyleLbl="sibTrans2D1" presStyleIdx="11" presStyleCnt="12"/>
      <dgm:spPr/>
      <dgm:t>
        <a:bodyPr/>
        <a:lstStyle/>
        <a:p>
          <a:endParaRPr lang="sv-SE"/>
        </a:p>
      </dgm:t>
    </dgm:pt>
  </dgm:ptLst>
  <dgm:cxnLst>
    <dgm:cxn modelId="{8E42C9B0-0B79-43BC-9B55-F1EEBEA7AC03}" srcId="{461FB634-F149-49B6-B056-E0A7D7149590}" destId="{E6F3FD6E-5FB8-449E-91B0-08F2C2AA4129}" srcOrd="1" destOrd="0" parTransId="{049E0500-2D45-44FF-A16C-7FC53E445EFC}" sibTransId="{907D749B-FF81-4108-B3C3-7050C499FBF0}"/>
    <dgm:cxn modelId="{4EB72751-44E4-492F-BE35-B1A91952DE33}" type="presOf" srcId="{9A36CDFC-2782-4B31-81E6-42C4A8E9BEF5}" destId="{95C290C2-F453-4B36-856C-0D309949F2B2}" srcOrd="0" destOrd="0" presId="urn:microsoft.com/office/officeart/2005/8/layout/cycle2"/>
    <dgm:cxn modelId="{B1B7A82E-DA86-4173-9E14-7D11C6E11064}" type="presOf" srcId="{9E58655B-DB48-4541-BA78-08AA5B6E7157}" destId="{447946FD-C86F-43A7-91AD-DA70C05A2A13}" srcOrd="0" destOrd="0" presId="urn:microsoft.com/office/officeart/2005/8/layout/cycle2"/>
    <dgm:cxn modelId="{3605A25D-68DF-4CE0-AA5F-666C2A860053}" type="presOf" srcId="{907D749B-FF81-4108-B3C3-7050C499FBF0}" destId="{AF01727C-277D-45F3-A1B9-45CAD8175CA9}" srcOrd="1" destOrd="0" presId="urn:microsoft.com/office/officeart/2005/8/layout/cycle2"/>
    <dgm:cxn modelId="{6C820C57-B387-43A7-AC99-3B5549DC3426}" type="presOf" srcId="{B3ECCDFA-DA01-444F-BFA4-0DB8AD9228F1}" destId="{BBC7B3E4-F23E-471A-81C9-F8E72485B781}" srcOrd="0" destOrd="0" presId="urn:microsoft.com/office/officeart/2005/8/layout/cycle2"/>
    <dgm:cxn modelId="{63A39E15-D822-4E7B-8AAB-EB40E5A679D3}" type="presOf" srcId="{9A36CDFC-2782-4B31-81E6-42C4A8E9BEF5}" destId="{9DE8801D-AD9D-4E02-B4E6-06B42F423CF0}" srcOrd="1" destOrd="0" presId="urn:microsoft.com/office/officeart/2005/8/layout/cycle2"/>
    <dgm:cxn modelId="{41FEFA5F-C7DB-4A95-B84C-67A22E5BDDA0}" type="presOf" srcId="{34255942-A3B1-41BF-9585-71A41BC34D68}" destId="{BF93634B-F710-4E30-B2CE-349EAC44901E}" srcOrd="0" destOrd="0" presId="urn:microsoft.com/office/officeart/2005/8/layout/cycle2"/>
    <dgm:cxn modelId="{D8F3CB45-2172-441D-AC85-A8501B6F1EDE}" type="presOf" srcId="{8DCDEB4B-A9FA-4C37-A8C8-540F5CF73747}" destId="{6917D8BA-A967-4EA5-979C-FB35D227F26E}" srcOrd="0" destOrd="0" presId="urn:microsoft.com/office/officeart/2005/8/layout/cycle2"/>
    <dgm:cxn modelId="{401FE56E-4C1F-4D10-89E5-70A7F6AAD45A}" type="presOf" srcId="{31059253-686F-47B9-BCCA-9697FEEC5B17}" destId="{2D8C0880-5D17-4A72-B5C1-1CAD3BD01349}" srcOrd="0" destOrd="0" presId="urn:microsoft.com/office/officeart/2005/8/layout/cycle2"/>
    <dgm:cxn modelId="{47884C80-EDCC-4E99-849E-086D52BD259D}" srcId="{461FB634-F149-49B6-B056-E0A7D7149590}" destId="{A33A8276-B150-411A-A61D-201A0E09BDBF}" srcOrd="8" destOrd="0" parTransId="{D3BE0378-25D9-4CD2-ACC5-974E4198F1F9}" sibTransId="{918F6BF5-20E3-4996-A384-630D28C9795C}"/>
    <dgm:cxn modelId="{EB458C15-EAAB-48C6-896D-5548B1D33F43}" srcId="{461FB634-F149-49B6-B056-E0A7D7149590}" destId="{482EBBD2-A7E7-4140-AFF5-4E216F7ED922}" srcOrd="3" destOrd="0" parTransId="{88D2F13D-478F-4AD0-9AFC-DCCF773A5944}" sibTransId="{46093AEE-D9DE-4F9D-8D01-7878871032A8}"/>
    <dgm:cxn modelId="{D31A3F15-31FE-420A-B0A7-82C248E8A69B}" type="presOf" srcId="{482EBBD2-A7E7-4140-AFF5-4E216F7ED922}" destId="{CC88F165-38D2-43F6-8343-BA2B36D3DF04}" srcOrd="0" destOrd="0" presId="urn:microsoft.com/office/officeart/2005/8/layout/cycle2"/>
    <dgm:cxn modelId="{743896A5-7311-401D-B92E-022FA41EA758}" type="presOf" srcId="{907D749B-FF81-4108-B3C3-7050C499FBF0}" destId="{B3E1FBB0-7AD2-4E40-A408-836EAB9B537B}" srcOrd="0" destOrd="0" presId="urn:microsoft.com/office/officeart/2005/8/layout/cycle2"/>
    <dgm:cxn modelId="{3B8B830D-BCCE-485F-B197-73771D19E8B2}" type="presOf" srcId="{31059253-686F-47B9-BCCA-9697FEEC5B17}" destId="{687D408D-3D93-40E0-BDDF-8CB71635CED6}" srcOrd="1" destOrd="0" presId="urn:microsoft.com/office/officeart/2005/8/layout/cycle2"/>
    <dgm:cxn modelId="{6793BF3F-AE78-478D-88C9-12CD33A020C9}" type="presOf" srcId="{6F708273-CC08-482C-B447-793011B63601}" destId="{5A9E4110-559A-4A3D-AD62-ED5BAC5D653B}" srcOrd="0" destOrd="0" presId="urn:microsoft.com/office/officeart/2005/8/layout/cycle2"/>
    <dgm:cxn modelId="{B4CE98A9-0A33-4498-869C-7B5AD1B9EFBB}" type="presOf" srcId="{3ED46C9B-80BB-425D-BE34-3980A5AEEECF}" destId="{7629967D-294F-4905-B1B5-5C12D9B30C01}" srcOrd="1" destOrd="0" presId="urn:microsoft.com/office/officeart/2005/8/layout/cycle2"/>
    <dgm:cxn modelId="{48954588-346D-406E-BB4C-2CD51551DE8A}" srcId="{461FB634-F149-49B6-B056-E0A7D7149590}" destId="{4D2A5C98-5132-4D25-B80E-7D055D3C9CA5}" srcOrd="2" destOrd="0" parTransId="{D97FA0AF-1F12-435F-BAF7-42E03236664D}" sibTransId="{3ED46C9B-80BB-425D-BE34-3980A5AEEECF}"/>
    <dgm:cxn modelId="{56715E80-4FFE-4C14-B3E8-3B0758DF6815}" type="presOf" srcId="{199255CB-B117-4332-8EFE-20252B187DD0}" destId="{F17A9B5D-003E-412B-93A4-2516D188F01B}" srcOrd="1" destOrd="0" presId="urn:microsoft.com/office/officeart/2005/8/layout/cycle2"/>
    <dgm:cxn modelId="{6C4C1CDB-7F20-4202-B518-4E1910C3DA74}" srcId="{461FB634-F149-49B6-B056-E0A7D7149590}" destId="{34255942-A3B1-41BF-9585-71A41BC34D68}" srcOrd="6" destOrd="0" parTransId="{33F532E9-2C6E-4D6C-AA7D-F11A6D7C3F0E}" sibTransId="{ED0962D5-88AB-4C5A-BEE4-DEC61EA0760E}"/>
    <dgm:cxn modelId="{40F2B52D-A812-492D-AD83-AD6EB4AD375E}" type="presOf" srcId="{B3EB76FF-8A73-4D80-8E62-38A184FACECE}" destId="{8BA44475-43AA-4B4D-BECC-098BF164779E}" srcOrd="1" destOrd="0" presId="urn:microsoft.com/office/officeart/2005/8/layout/cycle2"/>
    <dgm:cxn modelId="{DDBC007D-7238-4AEA-867F-AFCEFF55AB39}" srcId="{461FB634-F149-49B6-B056-E0A7D7149590}" destId="{DDEBCD5D-2E99-4590-AFE3-FF732137637E}" srcOrd="9" destOrd="0" parTransId="{15666E60-7E34-408D-BE7F-E3354C6519EC}" sibTransId="{199255CB-B117-4332-8EFE-20252B187DD0}"/>
    <dgm:cxn modelId="{4C0C1AE4-BB5E-45BF-B086-5696805D5C4A}" srcId="{461FB634-F149-49B6-B056-E0A7D7149590}" destId="{8DCDEB4B-A9FA-4C37-A8C8-540F5CF73747}" srcOrd="0" destOrd="0" parTransId="{EE3D5632-00A9-4353-8B92-9C69847916D7}" sibTransId="{31059253-686F-47B9-BCCA-9697FEEC5B17}"/>
    <dgm:cxn modelId="{3BCA9B10-8438-4A2D-B426-110111A5BA68}" type="presOf" srcId="{4D2A5C98-5132-4D25-B80E-7D055D3C9CA5}" destId="{2C9BD056-FEB5-4523-B5F0-BE6E2E2DFFE9}" srcOrd="0" destOrd="0" presId="urn:microsoft.com/office/officeart/2005/8/layout/cycle2"/>
    <dgm:cxn modelId="{400A7A2E-95C2-4043-A8D7-9ACC63F43A01}" type="presOf" srcId="{DDEBCD5D-2E99-4590-AFE3-FF732137637E}" destId="{9EA19F6F-EE2F-4CBA-9854-5F5741C263D1}" srcOrd="0" destOrd="0" presId="urn:microsoft.com/office/officeart/2005/8/layout/cycle2"/>
    <dgm:cxn modelId="{17E3A854-AE28-440C-944D-E28DFBFCF2DB}" type="presOf" srcId="{D1115C32-D5BD-4802-AAE9-316BA5140774}" destId="{A2E026EF-C641-4E36-AD93-D4B1B7BCA471}" srcOrd="0" destOrd="0" presId="urn:microsoft.com/office/officeart/2005/8/layout/cycle2"/>
    <dgm:cxn modelId="{B6920122-0FF0-4EE1-AB14-C289F2B073F6}" type="presOf" srcId="{46093AEE-D9DE-4F9D-8D01-7878871032A8}" destId="{605F5392-43FF-43B7-B329-9EFAF7818A51}" srcOrd="1" destOrd="0" presId="urn:microsoft.com/office/officeart/2005/8/layout/cycle2"/>
    <dgm:cxn modelId="{517DF9B7-AB09-430F-ACB3-FBD20E34C491}" type="presOf" srcId="{2502ADE6-6918-4252-AF3D-85EF0844B9F6}" destId="{52565105-D4D8-452F-A723-044E7CD0167A}" srcOrd="0" destOrd="0" presId="urn:microsoft.com/office/officeart/2005/8/layout/cycle2"/>
    <dgm:cxn modelId="{A0526A1C-D314-493B-BE0F-B11B1AE38252}" srcId="{461FB634-F149-49B6-B056-E0A7D7149590}" destId="{D1115C32-D5BD-4802-AAE9-316BA5140774}" srcOrd="10" destOrd="0" parTransId="{942FD20F-97FA-49F2-BD00-EFB851E6E8D4}" sibTransId="{9A36CDFC-2782-4B31-81E6-42C4A8E9BEF5}"/>
    <dgm:cxn modelId="{5588466E-44DD-49F8-97CC-4EA1A7C37430}" type="presOf" srcId="{918F6BF5-20E3-4996-A384-630D28C9795C}" destId="{75943065-9437-42BF-8425-615D8DCBF4C3}" srcOrd="0" destOrd="0" presId="urn:microsoft.com/office/officeart/2005/8/layout/cycle2"/>
    <dgm:cxn modelId="{F550C32A-D3B2-49D5-910A-EE279AD7E45B}" type="presOf" srcId="{46093AEE-D9DE-4F9D-8D01-7878871032A8}" destId="{C154596D-D733-48E2-9FD4-93674FE0C4BB}" srcOrd="0" destOrd="0" presId="urn:microsoft.com/office/officeart/2005/8/layout/cycle2"/>
    <dgm:cxn modelId="{DC3AF04E-938E-44A0-8C93-5C3B8B5D2D66}" type="presOf" srcId="{07EA329D-7A1D-4D51-A1DB-F6D2823AC676}" destId="{CF4E0DDC-C4C7-4811-AAAB-365D0BC1210F}" srcOrd="0" destOrd="0" presId="urn:microsoft.com/office/officeart/2005/8/layout/cycle2"/>
    <dgm:cxn modelId="{4B7E89C0-B0E8-4F11-A94E-C1920D02D09B}" type="presOf" srcId="{461FB634-F149-49B6-B056-E0A7D7149590}" destId="{9F879329-F6A6-49D1-8094-3EB0848F38EC}" srcOrd="0" destOrd="0" presId="urn:microsoft.com/office/officeart/2005/8/layout/cycle2"/>
    <dgm:cxn modelId="{ECDF2622-079F-4F00-8B12-CBDE699555E7}" type="presOf" srcId="{ED0962D5-88AB-4C5A-BEE4-DEC61EA0760E}" destId="{CCD08F70-E9C9-45D5-BB23-E28B043B06FF}" srcOrd="0" destOrd="0" presId="urn:microsoft.com/office/officeart/2005/8/layout/cycle2"/>
    <dgm:cxn modelId="{5A49373F-0EDA-4A6E-8549-DEECEB61FFFA}" type="presOf" srcId="{918F6BF5-20E3-4996-A384-630D28C9795C}" destId="{0C15C4FB-7F84-4369-AE1C-BD41D1C21421}" srcOrd="1" destOrd="0" presId="urn:microsoft.com/office/officeart/2005/8/layout/cycle2"/>
    <dgm:cxn modelId="{55651882-0A7A-4510-AA43-82EE5125D446}" srcId="{461FB634-F149-49B6-B056-E0A7D7149590}" destId="{07EA329D-7A1D-4D51-A1DB-F6D2823AC676}" srcOrd="7" destOrd="0" parTransId="{9F99FFC0-DFF8-47E4-9BA5-2CFD1475AA75}" sibTransId="{B3EB76FF-8A73-4D80-8E62-38A184FACECE}"/>
    <dgm:cxn modelId="{6FAB8E7F-09CB-4B32-A1EA-2ACBEEDA9AE1}" type="presOf" srcId="{E6F3FD6E-5FB8-449E-91B0-08F2C2AA4129}" destId="{693CC070-DC97-4C01-B322-D6E45FADAAAE}" srcOrd="0" destOrd="0" presId="urn:microsoft.com/office/officeart/2005/8/layout/cycle2"/>
    <dgm:cxn modelId="{2DCC28FF-00CD-4A02-9381-7967780E0D90}" type="presOf" srcId="{2661D021-BED4-4ADA-914E-3FFEC8699036}" destId="{CE54CFD2-6199-4CAD-9304-2A23DAD2619B}" srcOrd="0" destOrd="0" presId="urn:microsoft.com/office/officeart/2005/8/layout/cycle2"/>
    <dgm:cxn modelId="{C57B23ED-CE81-407B-8B7B-B5DA6E55A567}" srcId="{461FB634-F149-49B6-B056-E0A7D7149590}" destId="{6F708273-CC08-482C-B447-793011B63601}" srcOrd="5" destOrd="0" parTransId="{DDD19D5A-A06A-4711-96E4-BC9724F89890}" sibTransId="{9E58655B-DB48-4541-BA78-08AA5B6E7157}"/>
    <dgm:cxn modelId="{65346233-E7FD-43FC-80A8-0A77D4E7F45E}" type="presOf" srcId="{199255CB-B117-4332-8EFE-20252B187DD0}" destId="{1AA0D1C5-BA63-471F-A92F-4D960DE5F393}" srcOrd="0" destOrd="0" presId="urn:microsoft.com/office/officeart/2005/8/layout/cycle2"/>
    <dgm:cxn modelId="{293112D8-07DD-4F36-B290-89D4AB2E376E}" type="presOf" srcId="{2502ADE6-6918-4252-AF3D-85EF0844B9F6}" destId="{3D3A2ADF-04B3-422E-8166-A8DB122426F3}" srcOrd="1" destOrd="0" presId="urn:microsoft.com/office/officeart/2005/8/layout/cycle2"/>
    <dgm:cxn modelId="{06075B7E-B09C-4492-BA30-7DDA3D20CA38}" type="presOf" srcId="{9E58655B-DB48-4541-BA78-08AA5B6E7157}" destId="{5517DD98-DB6D-49C7-9323-DADD51E7A0A6}" srcOrd="1" destOrd="0" presId="urn:microsoft.com/office/officeart/2005/8/layout/cycle2"/>
    <dgm:cxn modelId="{7C2A8152-403F-4ED2-BBB5-A02561A10A59}" srcId="{461FB634-F149-49B6-B056-E0A7D7149590}" destId="{2661D021-BED4-4ADA-914E-3FFEC8699036}" srcOrd="4" destOrd="0" parTransId="{148550D1-59DC-4877-B9EA-1EEB2689967F}" sibTransId="{B3ECCDFA-DA01-444F-BFA4-0DB8AD9228F1}"/>
    <dgm:cxn modelId="{67D40172-D312-4C7E-B5AE-A5D2D96687DE}" type="presOf" srcId="{7300C53C-6163-4B9B-B589-1DF4D2C7BDC8}" destId="{781EE944-4C3A-4ECC-9978-A83121B6C65D}" srcOrd="0" destOrd="0" presId="urn:microsoft.com/office/officeart/2005/8/layout/cycle2"/>
    <dgm:cxn modelId="{39696C02-0062-4D0C-8117-16F15070DC25}" type="presOf" srcId="{A33A8276-B150-411A-A61D-201A0E09BDBF}" destId="{2E10CA6F-8BCD-4A6A-865E-FC916E8BC0AE}" srcOrd="0" destOrd="0" presId="urn:microsoft.com/office/officeart/2005/8/layout/cycle2"/>
    <dgm:cxn modelId="{CEDEE2A9-4C53-4DAB-9CE3-46CA36643A40}" type="presOf" srcId="{3ED46C9B-80BB-425D-BE34-3980A5AEEECF}" destId="{C0BD7636-D3AC-44FE-B137-9B48B45A8CDC}" srcOrd="0" destOrd="0" presId="urn:microsoft.com/office/officeart/2005/8/layout/cycle2"/>
    <dgm:cxn modelId="{41904939-A332-4546-8843-E18250D2D8A3}" srcId="{461FB634-F149-49B6-B056-E0A7D7149590}" destId="{7300C53C-6163-4B9B-B589-1DF4D2C7BDC8}" srcOrd="11" destOrd="0" parTransId="{386DEBEC-EECA-47DE-B386-485A607C59BA}" sibTransId="{2502ADE6-6918-4252-AF3D-85EF0844B9F6}"/>
    <dgm:cxn modelId="{DD580376-074C-4040-A30F-FE9BDA824FFB}" type="presOf" srcId="{B3ECCDFA-DA01-444F-BFA4-0DB8AD9228F1}" destId="{60E6B492-CF9A-438B-8604-76BDE53BDD2D}" srcOrd="1" destOrd="0" presId="urn:microsoft.com/office/officeart/2005/8/layout/cycle2"/>
    <dgm:cxn modelId="{F30E13BC-B8A6-41F6-899C-605A6D4B242E}" type="presOf" srcId="{ED0962D5-88AB-4C5A-BEE4-DEC61EA0760E}" destId="{716E2DE4-A814-4ABE-8C61-A7EBFA781DD0}" srcOrd="1" destOrd="0" presId="urn:microsoft.com/office/officeart/2005/8/layout/cycle2"/>
    <dgm:cxn modelId="{24959A8B-CABB-430D-8A0A-7CC504659B90}" type="presOf" srcId="{B3EB76FF-8A73-4D80-8E62-38A184FACECE}" destId="{EDB3965B-E81E-432E-AA36-02E8704407E3}" srcOrd="0" destOrd="0" presId="urn:microsoft.com/office/officeart/2005/8/layout/cycle2"/>
    <dgm:cxn modelId="{A856B6A4-130B-4384-9911-D9AA69D18410}" type="presParOf" srcId="{9F879329-F6A6-49D1-8094-3EB0848F38EC}" destId="{6917D8BA-A967-4EA5-979C-FB35D227F26E}" srcOrd="0" destOrd="0" presId="urn:microsoft.com/office/officeart/2005/8/layout/cycle2"/>
    <dgm:cxn modelId="{EEB680A1-045A-4462-B835-3EA045B4148E}" type="presParOf" srcId="{9F879329-F6A6-49D1-8094-3EB0848F38EC}" destId="{2D8C0880-5D17-4A72-B5C1-1CAD3BD01349}" srcOrd="1" destOrd="0" presId="urn:microsoft.com/office/officeart/2005/8/layout/cycle2"/>
    <dgm:cxn modelId="{5E76C2C6-FC7E-4F7C-BFC5-5A21A5A3AE3E}" type="presParOf" srcId="{2D8C0880-5D17-4A72-B5C1-1CAD3BD01349}" destId="{687D408D-3D93-40E0-BDDF-8CB71635CED6}" srcOrd="0" destOrd="0" presId="urn:microsoft.com/office/officeart/2005/8/layout/cycle2"/>
    <dgm:cxn modelId="{929BC8F9-19F7-4929-B5AB-9394D2F16207}" type="presParOf" srcId="{9F879329-F6A6-49D1-8094-3EB0848F38EC}" destId="{693CC070-DC97-4C01-B322-D6E45FADAAAE}" srcOrd="2" destOrd="0" presId="urn:microsoft.com/office/officeart/2005/8/layout/cycle2"/>
    <dgm:cxn modelId="{6E33B211-C448-43F7-A941-3D5A6E0B772E}" type="presParOf" srcId="{9F879329-F6A6-49D1-8094-3EB0848F38EC}" destId="{B3E1FBB0-7AD2-4E40-A408-836EAB9B537B}" srcOrd="3" destOrd="0" presId="urn:microsoft.com/office/officeart/2005/8/layout/cycle2"/>
    <dgm:cxn modelId="{B5DC7AFE-8227-4E17-A926-4CA6B8B58687}" type="presParOf" srcId="{B3E1FBB0-7AD2-4E40-A408-836EAB9B537B}" destId="{AF01727C-277D-45F3-A1B9-45CAD8175CA9}" srcOrd="0" destOrd="0" presId="urn:microsoft.com/office/officeart/2005/8/layout/cycle2"/>
    <dgm:cxn modelId="{F98B738E-B4EF-425C-86C8-6DEBDECA15A3}" type="presParOf" srcId="{9F879329-F6A6-49D1-8094-3EB0848F38EC}" destId="{2C9BD056-FEB5-4523-B5F0-BE6E2E2DFFE9}" srcOrd="4" destOrd="0" presId="urn:microsoft.com/office/officeart/2005/8/layout/cycle2"/>
    <dgm:cxn modelId="{F3A6E222-B367-4822-AB74-BBB771955981}" type="presParOf" srcId="{9F879329-F6A6-49D1-8094-3EB0848F38EC}" destId="{C0BD7636-D3AC-44FE-B137-9B48B45A8CDC}" srcOrd="5" destOrd="0" presId="urn:microsoft.com/office/officeart/2005/8/layout/cycle2"/>
    <dgm:cxn modelId="{B7625D91-A3DC-4168-8FFC-9F50BE47E98B}" type="presParOf" srcId="{C0BD7636-D3AC-44FE-B137-9B48B45A8CDC}" destId="{7629967D-294F-4905-B1B5-5C12D9B30C01}" srcOrd="0" destOrd="0" presId="urn:microsoft.com/office/officeart/2005/8/layout/cycle2"/>
    <dgm:cxn modelId="{5F4CC0FD-1D74-4E16-AFBE-6C0EF953BBA4}" type="presParOf" srcId="{9F879329-F6A6-49D1-8094-3EB0848F38EC}" destId="{CC88F165-38D2-43F6-8343-BA2B36D3DF04}" srcOrd="6" destOrd="0" presId="urn:microsoft.com/office/officeart/2005/8/layout/cycle2"/>
    <dgm:cxn modelId="{D5E4C3C3-205E-43D2-A510-09D6B2BF3056}" type="presParOf" srcId="{9F879329-F6A6-49D1-8094-3EB0848F38EC}" destId="{C154596D-D733-48E2-9FD4-93674FE0C4BB}" srcOrd="7" destOrd="0" presId="urn:microsoft.com/office/officeart/2005/8/layout/cycle2"/>
    <dgm:cxn modelId="{17F065D9-29C5-47B8-89BA-0FD47A7B0416}" type="presParOf" srcId="{C154596D-D733-48E2-9FD4-93674FE0C4BB}" destId="{605F5392-43FF-43B7-B329-9EFAF7818A51}" srcOrd="0" destOrd="0" presId="urn:microsoft.com/office/officeart/2005/8/layout/cycle2"/>
    <dgm:cxn modelId="{C3971B64-7555-4C84-916A-F120ECC8D9F8}" type="presParOf" srcId="{9F879329-F6A6-49D1-8094-3EB0848F38EC}" destId="{CE54CFD2-6199-4CAD-9304-2A23DAD2619B}" srcOrd="8" destOrd="0" presId="urn:microsoft.com/office/officeart/2005/8/layout/cycle2"/>
    <dgm:cxn modelId="{0F955826-2A9E-42BF-90C2-CC1AE3E580D4}" type="presParOf" srcId="{9F879329-F6A6-49D1-8094-3EB0848F38EC}" destId="{BBC7B3E4-F23E-471A-81C9-F8E72485B781}" srcOrd="9" destOrd="0" presId="urn:microsoft.com/office/officeart/2005/8/layout/cycle2"/>
    <dgm:cxn modelId="{861BFEF2-5CBF-4309-B0D3-25F057AF5411}" type="presParOf" srcId="{BBC7B3E4-F23E-471A-81C9-F8E72485B781}" destId="{60E6B492-CF9A-438B-8604-76BDE53BDD2D}" srcOrd="0" destOrd="0" presId="urn:microsoft.com/office/officeart/2005/8/layout/cycle2"/>
    <dgm:cxn modelId="{CBEF8219-0483-41B5-9423-6F419E02C2D3}" type="presParOf" srcId="{9F879329-F6A6-49D1-8094-3EB0848F38EC}" destId="{5A9E4110-559A-4A3D-AD62-ED5BAC5D653B}" srcOrd="10" destOrd="0" presId="urn:microsoft.com/office/officeart/2005/8/layout/cycle2"/>
    <dgm:cxn modelId="{F2541147-69BC-4610-A40C-9E1FC5DF13F8}" type="presParOf" srcId="{9F879329-F6A6-49D1-8094-3EB0848F38EC}" destId="{447946FD-C86F-43A7-91AD-DA70C05A2A13}" srcOrd="11" destOrd="0" presId="urn:microsoft.com/office/officeart/2005/8/layout/cycle2"/>
    <dgm:cxn modelId="{E133C54B-33CB-46D0-BE2F-882B44FF293E}" type="presParOf" srcId="{447946FD-C86F-43A7-91AD-DA70C05A2A13}" destId="{5517DD98-DB6D-49C7-9323-DADD51E7A0A6}" srcOrd="0" destOrd="0" presId="urn:microsoft.com/office/officeart/2005/8/layout/cycle2"/>
    <dgm:cxn modelId="{36E772AA-5208-404A-9470-9777B1DCFECC}" type="presParOf" srcId="{9F879329-F6A6-49D1-8094-3EB0848F38EC}" destId="{BF93634B-F710-4E30-B2CE-349EAC44901E}" srcOrd="12" destOrd="0" presId="urn:microsoft.com/office/officeart/2005/8/layout/cycle2"/>
    <dgm:cxn modelId="{1B38EA22-64ED-4959-B1CF-9E331860CFD6}" type="presParOf" srcId="{9F879329-F6A6-49D1-8094-3EB0848F38EC}" destId="{CCD08F70-E9C9-45D5-BB23-E28B043B06FF}" srcOrd="13" destOrd="0" presId="urn:microsoft.com/office/officeart/2005/8/layout/cycle2"/>
    <dgm:cxn modelId="{7D6F8C2D-2238-407C-9F5D-60858ABFE73A}" type="presParOf" srcId="{CCD08F70-E9C9-45D5-BB23-E28B043B06FF}" destId="{716E2DE4-A814-4ABE-8C61-A7EBFA781DD0}" srcOrd="0" destOrd="0" presId="urn:microsoft.com/office/officeart/2005/8/layout/cycle2"/>
    <dgm:cxn modelId="{CD8CEDDE-E127-4614-A98B-DE90253E5408}" type="presParOf" srcId="{9F879329-F6A6-49D1-8094-3EB0848F38EC}" destId="{CF4E0DDC-C4C7-4811-AAAB-365D0BC1210F}" srcOrd="14" destOrd="0" presId="urn:microsoft.com/office/officeart/2005/8/layout/cycle2"/>
    <dgm:cxn modelId="{4E0563A7-E4CF-4E62-B73E-CEF346339069}" type="presParOf" srcId="{9F879329-F6A6-49D1-8094-3EB0848F38EC}" destId="{EDB3965B-E81E-432E-AA36-02E8704407E3}" srcOrd="15" destOrd="0" presId="urn:microsoft.com/office/officeart/2005/8/layout/cycle2"/>
    <dgm:cxn modelId="{C54FBAA6-9959-491E-91B0-12D00CDD39AF}" type="presParOf" srcId="{EDB3965B-E81E-432E-AA36-02E8704407E3}" destId="{8BA44475-43AA-4B4D-BECC-098BF164779E}" srcOrd="0" destOrd="0" presId="urn:microsoft.com/office/officeart/2005/8/layout/cycle2"/>
    <dgm:cxn modelId="{4F282B68-724A-4A18-99CC-B592020AA906}" type="presParOf" srcId="{9F879329-F6A6-49D1-8094-3EB0848F38EC}" destId="{2E10CA6F-8BCD-4A6A-865E-FC916E8BC0AE}" srcOrd="16" destOrd="0" presId="urn:microsoft.com/office/officeart/2005/8/layout/cycle2"/>
    <dgm:cxn modelId="{970276C1-66FF-4308-B1DB-9BF4CD2653A6}" type="presParOf" srcId="{9F879329-F6A6-49D1-8094-3EB0848F38EC}" destId="{75943065-9437-42BF-8425-615D8DCBF4C3}" srcOrd="17" destOrd="0" presId="urn:microsoft.com/office/officeart/2005/8/layout/cycle2"/>
    <dgm:cxn modelId="{C861CB8F-FFEC-436A-862F-99510122672E}" type="presParOf" srcId="{75943065-9437-42BF-8425-615D8DCBF4C3}" destId="{0C15C4FB-7F84-4369-AE1C-BD41D1C21421}" srcOrd="0" destOrd="0" presId="urn:microsoft.com/office/officeart/2005/8/layout/cycle2"/>
    <dgm:cxn modelId="{8A4BE698-8125-45B8-B6B9-3FB00C5D14D2}" type="presParOf" srcId="{9F879329-F6A6-49D1-8094-3EB0848F38EC}" destId="{9EA19F6F-EE2F-4CBA-9854-5F5741C263D1}" srcOrd="18" destOrd="0" presId="urn:microsoft.com/office/officeart/2005/8/layout/cycle2"/>
    <dgm:cxn modelId="{A5DFC275-1B0E-4C33-82D8-FCD079754FF8}" type="presParOf" srcId="{9F879329-F6A6-49D1-8094-3EB0848F38EC}" destId="{1AA0D1C5-BA63-471F-A92F-4D960DE5F393}" srcOrd="19" destOrd="0" presId="urn:microsoft.com/office/officeart/2005/8/layout/cycle2"/>
    <dgm:cxn modelId="{D777A311-765C-495C-9AE5-3C78BE213F6D}" type="presParOf" srcId="{1AA0D1C5-BA63-471F-A92F-4D960DE5F393}" destId="{F17A9B5D-003E-412B-93A4-2516D188F01B}" srcOrd="0" destOrd="0" presId="urn:microsoft.com/office/officeart/2005/8/layout/cycle2"/>
    <dgm:cxn modelId="{3F402673-CAB6-44CD-883A-232D17B36CD8}" type="presParOf" srcId="{9F879329-F6A6-49D1-8094-3EB0848F38EC}" destId="{A2E026EF-C641-4E36-AD93-D4B1B7BCA471}" srcOrd="20" destOrd="0" presId="urn:microsoft.com/office/officeart/2005/8/layout/cycle2"/>
    <dgm:cxn modelId="{EF2E79F3-B6D8-48AE-A34A-5BC6EA2590A1}" type="presParOf" srcId="{9F879329-F6A6-49D1-8094-3EB0848F38EC}" destId="{95C290C2-F453-4B36-856C-0D309949F2B2}" srcOrd="21" destOrd="0" presId="urn:microsoft.com/office/officeart/2005/8/layout/cycle2"/>
    <dgm:cxn modelId="{3767C426-D5E8-427D-B1F2-B8C7552806EC}" type="presParOf" srcId="{95C290C2-F453-4B36-856C-0D309949F2B2}" destId="{9DE8801D-AD9D-4E02-B4E6-06B42F423CF0}" srcOrd="0" destOrd="0" presId="urn:microsoft.com/office/officeart/2005/8/layout/cycle2"/>
    <dgm:cxn modelId="{567BA0B8-9D71-4613-9C87-F19E0180EB9E}" type="presParOf" srcId="{9F879329-F6A6-49D1-8094-3EB0848F38EC}" destId="{781EE944-4C3A-4ECC-9978-A83121B6C65D}" srcOrd="22" destOrd="0" presId="urn:microsoft.com/office/officeart/2005/8/layout/cycle2"/>
    <dgm:cxn modelId="{5BC4ABEB-F06E-49CF-8378-B85E2F231AF4}" type="presParOf" srcId="{9F879329-F6A6-49D1-8094-3EB0848F38EC}" destId="{52565105-D4D8-452F-A723-044E7CD0167A}" srcOrd="23" destOrd="0" presId="urn:microsoft.com/office/officeart/2005/8/layout/cycle2"/>
    <dgm:cxn modelId="{EA203C4F-0537-4162-BC47-9DD7EE24A422}" type="presParOf" srcId="{52565105-D4D8-452F-A723-044E7CD0167A}" destId="{3D3A2ADF-04B3-422E-8166-A8DB122426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03969-C2E6-44B1-B218-7AF0C0ACB6CF}" type="doc">
      <dgm:prSet loTypeId="urn:microsoft.com/office/officeart/2005/8/layout/balance1" loCatId="relationship" qsTypeId="urn:microsoft.com/office/officeart/2005/8/quickstyle/simple2" qsCatId="simple" csTypeId="urn:microsoft.com/office/officeart/2005/8/colors/accent1_2" csCatId="accent1" phldr="1"/>
      <dgm:spPr/>
      <dgm:t>
        <a:bodyPr/>
        <a:lstStyle/>
        <a:p>
          <a:endParaRPr lang="sv-SE"/>
        </a:p>
      </dgm:t>
    </dgm:pt>
    <dgm:pt modelId="{B36F37AE-8039-45DF-8406-BC8AB50CA9BC}">
      <dgm:prSet phldrT="[Text]">
        <dgm:style>
          <a:lnRef idx="2">
            <a:schemeClr val="dk1"/>
          </a:lnRef>
          <a:fillRef idx="1">
            <a:schemeClr val="lt1"/>
          </a:fillRef>
          <a:effectRef idx="0">
            <a:schemeClr val="dk1"/>
          </a:effectRef>
          <a:fontRef idx="minor">
            <a:schemeClr val="dk1"/>
          </a:fontRef>
        </dgm:style>
      </dgm:prSet>
      <dgm:spPr>
        <a:xfrm>
          <a:off x="2147142" y="0"/>
          <a:ext cx="1471237" cy="817354"/>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r>
            <a:rPr lang="sv-SE" dirty="0" smtClean="0">
              <a:solidFill>
                <a:sysClr val="windowText" lastClr="000000">
                  <a:hueOff val="0"/>
                  <a:satOff val="0"/>
                  <a:lumOff val="0"/>
                  <a:alphaOff val="0"/>
                </a:sysClr>
              </a:solidFill>
              <a:latin typeface="Calibri"/>
              <a:ea typeface="+mn-ea"/>
              <a:cs typeface="+mn-cs"/>
            </a:rPr>
            <a:t>Tillgångar</a:t>
          </a:r>
          <a:endParaRPr lang="sv-SE" dirty="0">
            <a:solidFill>
              <a:sysClr val="windowText" lastClr="000000">
                <a:hueOff val="0"/>
                <a:satOff val="0"/>
                <a:lumOff val="0"/>
                <a:alphaOff val="0"/>
              </a:sysClr>
            </a:solidFill>
            <a:latin typeface="Calibri"/>
            <a:ea typeface="+mn-ea"/>
            <a:cs typeface="+mn-cs"/>
          </a:endParaRPr>
        </a:p>
      </dgm:t>
    </dgm:pt>
    <dgm:pt modelId="{DD3A0548-E73E-4F31-B72E-6DC2E3E1FA98}" type="parTrans" cxnId="{C6322C34-ED28-4834-AEB5-91B9F8CF5FD6}">
      <dgm:prSet/>
      <dgm:spPr/>
      <dgm:t>
        <a:bodyPr/>
        <a:lstStyle/>
        <a:p>
          <a:endParaRPr lang="sv-SE"/>
        </a:p>
      </dgm:t>
    </dgm:pt>
    <dgm:pt modelId="{6C2DF345-8F10-4E5B-8187-29470E7C1FA0}" type="sibTrans" cxnId="{C6322C34-ED28-4834-AEB5-91B9F8CF5FD6}">
      <dgm:prSet/>
      <dgm:spPr/>
      <dgm:t>
        <a:bodyPr/>
        <a:lstStyle/>
        <a:p>
          <a:endParaRPr lang="sv-SE"/>
        </a:p>
      </dgm:t>
    </dgm:pt>
    <dgm:pt modelId="{DBC6B153-DD9E-4DA4-8CDB-C675F1A5A261}">
      <dgm:prSet phldrT="[Text]"/>
      <dgm:spPr>
        <a:xfrm>
          <a:off x="2168313" y="1842830"/>
          <a:ext cx="1471237" cy="1282066"/>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sv-SE" dirty="0" smtClean="0">
              <a:solidFill>
                <a:sysClr val="window" lastClr="FFFFFF"/>
              </a:solidFill>
              <a:latin typeface="Calibri"/>
              <a:ea typeface="+mn-ea"/>
              <a:cs typeface="+mn-cs"/>
            </a:rPr>
            <a:t>Omsättnings</a:t>
          </a:r>
        </a:p>
        <a:p>
          <a:r>
            <a:rPr lang="sv-SE" dirty="0" smtClean="0">
              <a:solidFill>
                <a:sysClr val="window" lastClr="FFFFFF"/>
              </a:solidFill>
              <a:latin typeface="Calibri"/>
              <a:ea typeface="+mn-ea"/>
              <a:cs typeface="+mn-cs"/>
            </a:rPr>
            <a:t>tillgångar</a:t>
          </a:r>
          <a:endParaRPr lang="sv-SE" dirty="0">
            <a:solidFill>
              <a:sysClr val="window" lastClr="FFFFFF"/>
            </a:solidFill>
            <a:latin typeface="Calibri"/>
            <a:ea typeface="+mn-ea"/>
            <a:cs typeface="+mn-cs"/>
          </a:endParaRPr>
        </a:p>
      </dgm:t>
    </dgm:pt>
    <dgm:pt modelId="{EFF1D201-2111-4BD2-9370-C9D7CF62C290}" type="parTrans" cxnId="{FFF5F4FA-47E8-41AF-B363-36EC713B4BBA}">
      <dgm:prSet/>
      <dgm:spPr/>
      <dgm:t>
        <a:bodyPr/>
        <a:lstStyle/>
        <a:p>
          <a:endParaRPr lang="sv-SE"/>
        </a:p>
      </dgm:t>
    </dgm:pt>
    <dgm:pt modelId="{2C1E4689-BF4E-4E7D-81FD-3D1620F023F5}" type="sibTrans" cxnId="{FFF5F4FA-47E8-41AF-B363-36EC713B4BBA}">
      <dgm:prSet/>
      <dgm:spPr/>
      <dgm:t>
        <a:bodyPr/>
        <a:lstStyle/>
        <a:p>
          <a:endParaRPr lang="sv-SE"/>
        </a:p>
      </dgm:t>
    </dgm:pt>
    <dgm:pt modelId="{8268AB75-DF2A-4D24-AE8B-B705F7718CCE}">
      <dgm:prSet phldrT="[Text]">
        <dgm:style>
          <a:lnRef idx="2">
            <a:schemeClr val="dk1"/>
          </a:lnRef>
          <a:fillRef idx="1">
            <a:schemeClr val="lt1"/>
          </a:fillRef>
          <a:effectRef idx="0">
            <a:schemeClr val="dk1"/>
          </a:effectRef>
          <a:fontRef idx="minor">
            <a:schemeClr val="dk1"/>
          </a:fontRef>
        </dgm:style>
      </dgm:prSet>
      <dgm:spPr>
        <a:xfrm>
          <a:off x="4272263" y="0"/>
          <a:ext cx="1471237" cy="817354"/>
        </a:xfrm>
        <a:prstGeom prst="roundRect">
          <a:avLst>
            <a:gd name="adj" fmla="val 10000"/>
          </a:avLst>
        </a:prstGeom>
        <a:solidFill>
          <a:sysClr val="window" lastClr="FFFFFF"/>
        </a:solidFill>
        <a:ln w="25400" cap="flat" cmpd="sng" algn="ctr">
          <a:solidFill>
            <a:sysClr val="windowText" lastClr="000000"/>
          </a:solidFill>
          <a:prstDash val="solid"/>
        </a:ln>
        <a:effectLst/>
      </dgm:spPr>
      <dgm:t>
        <a:bodyPr/>
        <a:lstStyle/>
        <a:p>
          <a:r>
            <a:rPr lang="sv-SE" dirty="0" smtClean="0">
              <a:solidFill>
                <a:sysClr val="windowText" lastClr="000000">
                  <a:hueOff val="0"/>
                  <a:satOff val="0"/>
                  <a:lumOff val="0"/>
                  <a:alphaOff val="0"/>
                </a:sysClr>
              </a:solidFill>
              <a:latin typeface="Calibri"/>
              <a:ea typeface="+mn-ea"/>
              <a:cs typeface="+mn-cs"/>
            </a:rPr>
            <a:t>Skulder &amp; Eget kapital</a:t>
          </a:r>
          <a:endParaRPr lang="sv-SE" dirty="0">
            <a:solidFill>
              <a:sysClr val="windowText" lastClr="000000">
                <a:hueOff val="0"/>
                <a:satOff val="0"/>
                <a:lumOff val="0"/>
                <a:alphaOff val="0"/>
              </a:sysClr>
            </a:solidFill>
            <a:latin typeface="Calibri"/>
            <a:ea typeface="+mn-ea"/>
            <a:cs typeface="+mn-cs"/>
          </a:endParaRPr>
        </a:p>
      </dgm:t>
    </dgm:pt>
    <dgm:pt modelId="{A1B0C590-C575-4205-87E2-8C9BB35C4F5A}" type="parTrans" cxnId="{48BE1174-87B6-4A8E-BB53-503F8660D58B}">
      <dgm:prSet/>
      <dgm:spPr/>
      <dgm:t>
        <a:bodyPr/>
        <a:lstStyle/>
        <a:p>
          <a:endParaRPr lang="sv-SE"/>
        </a:p>
      </dgm:t>
    </dgm:pt>
    <dgm:pt modelId="{D2B8ACBA-6C4E-4F09-9E27-1FD9EC3389BC}" type="sibTrans" cxnId="{48BE1174-87B6-4A8E-BB53-503F8660D58B}">
      <dgm:prSet/>
      <dgm:spPr/>
      <dgm:t>
        <a:bodyPr/>
        <a:lstStyle/>
        <a:p>
          <a:endParaRPr lang="sv-SE"/>
        </a:p>
      </dgm:t>
    </dgm:pt>
    <dgm:pt modelId="{55BD7FC4-1CE1-4BD8-AB14-89859DE980F9}">
      <dgm:prSet phldrT="[Text]">
        <dgm:style>
          <a:lnRef idx="1">
            <a:schemeClr val="accent4"/>
          </a:lnRef>
          <a:fillRef idx="2">
            <a:schemeClr val="accent4"/>
          </a:fillRef>
          <a:effectRef idx="1">
            <a:schemeClr val="accent4"/>
          </a:effectRef>
          <a:fontRef idx="minor">
            <a:schemeClr val="dk1"/>
          </a:fontRef>
        </dgm:style>
      </dgm:prSet>
      <dgm:spPr>
        <a:xfrm>
          <a:off x="4272263" y="1029866"/>
          <a:ext cx="1471237" cy="686577"/>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dgm:spPr>
      <dgm:t>
        <a:bodyPr/>
        <a:lstStyle/>
        <a:p>
          <a:r>
            <a:rPr lang="sv-SE" dirty="0" smtClean="0">
              <a:solidFill>
                <a:sysClr val="windowText" lastClr="000000"/>
              </a:solidFill>
              <a:latin typeface="Calibri"/>
              <a:ea typeface="+mn-ea"/>
              <a:cs typeface="+mn-cs"/>
            </a:rPr>
            <a:t>Eget kapital</a:t>
          </a:r>
          <a:endParaRPr lang="sv-SE" dirty="0">
            <a:solidFill>
              <a:sysClr val="windowText" lastClr="000000"/>
            </a:solidFill>
            <a:latin typeface="Calibri"/>
            <a:ea typeface="+mn-ea"/>
            <a:cs typeface="+mn-cs"/>
          </a:endParaRPr>
        </a:p>
      </dgm:t>
    </dgm:pt>
    <dgm:pt modelId="{0808977A-9143-4D91-9DF2-02FF4BB9416E}" type="sibTrans" cxnId="{27AABFD1-1BAF-4CEC-A2B2-6FDE67F75B33}">
      <dgm:prSet/>
      <dgm:spPr/>
      <dgm:t>
        <a:bodyPr/>
        <a:lstStyle/>
        <a:p>
          <a:endParaRPr lang="sv-SE"/>
        </a:p>
      </dgm:t>
    </dgm:pt>
    <dgm:pt modelId="{11DB81E9-576B-4659-A752-C5F0F3A7C641}" type="parTrans" cxnId="{27AABFD1-1BAF-4CEC-A2B2-6FDE67F75B33}">
      <dgm:prSet/>
      <dgm:spPr/>
      <dgm:t>
        <a:bodyPr/>
        <a:lstStyle/>
        <a:p>
          <a:endParaRPr lang="sv-SE"/>
        </a:p>
      </dgm:t>
    </dgm:pt>
    <dgm:pt modelId="{1F28BE98-B797-47F7-AE19-074DBD666362}">
      <dgm:prSet phldrT="[Text]">
        <dgm:style>
          <a:lnRef idx="0">
            <a:schemeClr val="accent4"/>
          </a:lnRef>
          <a:fillRef idx="3">
            <a:schemeClr val="accent4"/>
          </a:fillRef>
          <a:effectRef idx="3">
            <a:schemeClr val="accent4"/>
          </a:effectRef>
          <a:fontRef idx="minor">
            <a:schemeClr val="lt1"/>
          </a:fontRef>
        </dgm:style>
      </dgm:prSet>
      <dgm:spPr>
        <a:xfrm>
          <a:off x="4272263" y="1765485"/>
          <a:ext cx="1471237" cy="686577"/>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sv-SE" dirty="0" smtClean="0">
              <a:solidFill>
                <a:sysClr val="window" lastClr="FFFFFF"/>
              </a:solidFill>
              <a:latin typeface="Calibri"/>
              <a:ea typeface="+mn-ea"/>
              <a:cs typeface="+mn-cs"/>
            </a:rPr>
            <a:t>Avsättningar</a:t>
          </a:r>
          <a:endParaRPr lang="sv-SE" dirty="0">
            <a:solidFill>
              <a:sysClr val="window" lastClr="FFFFFF"/>
            </a:solidFill>
            <a:latin typeface="Calibri"/>
            <a:ea typeface="+mn-ea"/>
            <a:cs typeface="+mn-cs"/>
          </a:endParaRPr>
        </a:p>
      </dgm:t>
    </dgm:pt>
    <dgm:pt modelId="{D92931D3-6DD7-4F4C-A3BC-9D6078CAE08C}" type="sibTrans" cxnId="{BBE1640E-8A6D-46EC-A9EB-DD5634A6A471}">
      <dgm:prSet/>
      <dgm:spPr/>
      <dgm:t>
        <a:bodyPr/>
        <a:lstStyle/>
        <a:p>
          <a:endParaRPr lang="sv-SE"/>
        </a:p>
      </dgm:t>
    </dgm:pt>
    <dgm:pt modelId="{485A82B1-E24C-4CCB-8990-36EF6BF80032}" type="parTrans" cxnId="{BBE1640E-8A6D-46EC-A9EB-DD5634A6A471}">
      <dgm:prSet/>
      <dgm:spPr/>
      <dgm:t>
        <a:bodyPr/>
        <a:lstStyle/>
        <a:p>
          <a:endParaRPr lang="sv-SE"/>
        </a:p>
      </dgm:t>
    </dgm:pt>
    <dgm:pt modelId="{9C40BCCE-1331-41B1-9BEB-348333E618DD}">
      <dgm:prSet phldrT="[Text]">
        <dgm:style>
          <a:lnRef idx="0">
            <a:schemeClr val="accent4"/>
          </a:lnRef>
          <a:fillRef idx="3">
            <a:schemeClr val="accent4"/>
          </a:fillRef>
          <a:effectRef idx="3">
            <a:schemeClr val="accent4"/>
          </a:effectRef>
          <a:fontRef idx="minor">
            <a:schemeClr val="lt1"/>
          </a:fontRef>
        </dgm:style>
      </dgm:prSet>
      <dgm:spPr>
        <a:xfrm>
          <a:off x="4272263" y="2501103"/>
          <a:ext cx="1471237" cy="686577"/>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sv-SE" dirty="0" smtClean="0">
              <a:solidFill>
                <a:sysClr val="window" lastClr="FFFFFF"/>
              </a:solidFill>
              <a:latin typeface="Calibri"/>
              <a:ea typeface="+mn-ea"/>
              <a:cs typeface="+mn-cs"/>
            </a:rPr>
            <a:t>Skulder</a:t>
          </a:r>
        </a:p>
        <a:p>
          <a:r>
            <a:rPr lang="sv-SE" dirty="0" smtClean="0">
              <a:solidFill>
                <a:sysClr val="window" lastClr="FFFFFF"/>
              </a:solidFill>
              <a:latin typeface="Calibri"/>
              <a:ea typeface="+mn-ea"/>
              <a:cs typeface="+mn-cs"/>
            </a:rPr>
            <a:t>Långa/korta</a:t>
          </a:r>
          <a:endParaRPr lang="sv-SE" dirty="0">
            <a:solidFill>
              <a:sysClr val="window" lastClr="FFFFFF"/>
            </a:solidFill>
            <a:latin typeface="Calibri"/>
            <a:ea typeface="+mn-ea"/>
            <a:cs typeface="+mn-cs"/>
          </a:endParaRPr>
        </a:p>
      </dgm:t>
    </dgm:pt>
    <dgm:pt modelId="{5D81C150-3E3E-4107-91ED-04E96510A104}" type="sibTrans" cxnId="{D933C20F-C631-47C9-9798-22A1277D6000}">
      <dgm:prSet/>
      <dgm:spPr/>
      <dgm:t>
        <a:bodyPr/>
        <a:lstStyle/>
        <a:p>
          <a:endParaRPr lang="sv-SE"/>
        </a:p>
      </dgm:t>
    </dgm:pt>
    <dgm:pt modelId="{98ACCF43-272C-4617-BF0B-99719303F403}" type="parTrans" cxnId="{D933C20F-C631-47C9-9798-22A1277D6000}">
      <dgm:prSet/>
      <dgm:spPr/>
      <dgm:t>
        <a:bodyPr/>
        <a:lstStyle/>
        <a:p>
          <a:endParaRPr lang="sv-SE"/>
        </a:p>
      </dgm:t>
    </dgm:pt>
    <dgm:pt modelId="{FD7ACBB3-64FA-4626-B756-2C4BEB087B3B}">
      <dgm:prSet phldrT="[Text]"/>
      <dgm:spPr>
        <a:xfrm>
          <a:off x="2168313" y="1021795"/>
          <a:ext cx="1471237" cy="943076"/>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sv-SE" dirty="0" smtClean="0">
              <a:solidFill>
                <a:sysClr val="window" lastClr="FFFFFF"/>
              </a:solidFill>
              <a:latin typeface="Calibri"/>
              <a:ea typeface="+mn-ea"/>
              <a:cs typeface="+mn-cs"/>
            </a:rPr>
            <a:t>Anläggnings-</a:t>
          </a:r>
        </a:p>
        <a:p>
          <a:r>
            <a:rPr lang="sv-SE" dirty="0" smtClean="0">
              <a:solidFill>
                <a:sysClr val="window" lastClr="FFFFFF"/>
              </a:solidFill>
              <a:latin typeface="Calibri"/>
              <a:ea typeface="+mn-ea"/>
              <a:cs typeface="+mn-cs"/>
            </a:rPr>
            <a:t>tillgångar</a:t>
          </a:r>
          <a:endParaRPr lang="sv-SE" dirty="0">
            <a:solidFill>
              <a:sysClr val="window" lastClr="FFFFFF"/>
            </a:solidFill>
            <a:latin typeface="Calibri"/>
            <a:ea typeface="+mn-ea"/>
            <a:cs typeface="+mn-cs"/>
          </a:endParaRPr>
        </a:p>
      </dgm:t>
    </dgm:pt>
    <dgm:pt modelId="{67FC183E-704E-4D18-9AF7-E3F3E24903E1}" type="sibTrans" cxnId="{8E153731-D8BA-4C8E-BD50-681CFB1B7D82}">
      <dgm:prSet/>
      <dgm:spPr/>
      <dgm:t>
        <a:bodyPr/>
        <a:lstStyle/>
        <a:p>
          <a:endParaRPr lang="sv-SE"/>
        </a:p>
      </dgm:t>
    </dgm:pt>
    <dgm:pt modelId="{EADC9702-33E7-42DA-92F9-96771923BFED}" type="parTrans" cxnId="{8E153731-D8BA-4C8E-BD50-681CFB1B7D82}">
      <dgm:prSet/>
      <dgm:spPr/>
      <dgm:t>
        <a:bodyPr/>
        <a:lstStyle/>
        <a:p>
          <a:endParaRPr lang="sv-SE"/>
        </a:p>
      </dgm:t>
    </dgm:pt>
    <dgm:pt modelId="{D901DF58-61A7-46E8-87AF-CDA9A9F03E54}">
      <dgm:prSet/>
      <dgm:spPr>
        <a:xfrm>
          <a:off x="2147142" y="2043305"/>
          <a:ext cx="1471237" cy="130937"/>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endParaRPr lang="sv-SE" dirty="0">
            <a:solidFill>
              <a:sysClr val="window" lastClr="FFFFFF"/>
            </a:solidFill>
            <a:latin typeface="Calibri"/>
            <a:ea typeface="+mn-ea"/>
            <a:cs typeface="+mn-cs"/>
          </a:endParaRPr>
        </a:p>
      </dgm:t>
    </dgm:pt>
    <dgm:pt modelId="{4B544055-EC7A-41F8-AE3F-5A6CF80D2F0E}" type="sibTrans" cxnId="{B1A7FAB3-D5E7-4D9A-B7D3-DE9BEB75E243}">
      <dgm:prSet/>
      <dgm:spPr/>
      <dgm:t>
        <a:bodyPr/>
        <a:lstStyle/>
        <a:p>
          <a:endParaRPr lang="sv-SE"/>
        </a:p>
      </dgm:t>
    </dgm:pt>
    <dgm:pt modelId="{7FD222ED-0AD6-4352-9E91-07CC5510101F}" type="parTrans" cxnId="{B1A7FAB3-D5E7-4D9A-B7D3-DE9BEB75E243}">
      <dgm:prSet/>
      <dgm:spPr/>
      <dgm:t>
        <a:bodyPr/>
        <a:lstStyle/>
        <a:p>
          <a:endParaRPr lang="sv-SE"/>
        </a:p>
      </dgm:t>
    </dgm:pt>
    <dgm:pt modelId="{F2112688-3110-4523-8966-72375623CFE2}" type="pres">
      <dgm:prSet presAssocID="{55403969-C2E6-44B1-B218-7AF0C0ACB6CF}" presName="outerComposite" presStyleCnt="0">
        <dgm:presLayoutVars>
          <dgm:chMax val="2"/>
          <dgm:animLvl val="lvl"/>
          <dgm:resizeHandles val="exact"/>
        </dgm:presLayoutVars>
      </dgm:prSet>
      <dgm:spPr/>
      <dgm:t>
        <a:bodyPr/>
        <a:lstStyle/>
        <a:p>
          <a:endParaRPr lang="sv-SE"/>
        </a:p>
      </dgm:t>
    </dgm:pt>
    <dgm:pt modelId="{F0A8ECAB-3EFF-4DEA-AD70-C690ED8D6EA5}" type="pres">
      <dgm:prSet presAssocID="{55403969-C2E6-44B1-B218-7AF0C0ACB6CF}" presName="dummyMaxCanvas" presStyleCnt="0"/>
      <dgm:spPr/>
    </dgm:pt>
    <dgm:pt modelId="{B48B5DD2-2737-421F-8D95-431516EC1DC9}" type="pres">
      <dgm:prSet presAssocID="{55403969-C2E6-44B1-B218-7AF0C0ACB6CF}" presName="parentComposite" presStyleCnt="0"/>
      <dgm:spPr/>
    </dgm:pt>
    <dgm:pt modelId="{AD71076E-0C67-4C39-AAFD-F36708EA520C}" type="pres">
      <dgm:prSet presAssocID="{55403969-C2E6-44B1-B218-7AF0C0ACB6CF}" presName="parent1" presStyleLbl="alignAccFollowNode1" presStyleIdx="0" presStyleCnt="4">
        <dgm:presLayoutVars>
          <dgm:chMax val="4"/>
        </dgm:presLayoutVars>
      </dgm:prSet>
      <dgm:spPr/>
      <dgm:t>
        <a:bodyPr/>
        <a:lstStyle/>
        <a:p>
          <a:endParaRPr lang="sv-SE"/>
        </a:p>
      </dgm:t>
    </dgm:pt>
    <dgm:pt modelId="{CC32D304-9B8E-455C-B017-E17E514A0833}" type="pres">
      <dgm:prSet presAssocID="{55403969-C2E6-44B1-B218-7AF0C0ACB6CF}" presName="parent2" presStyleLbl="alignAccFollowNode1" presStyleIdx="1" presStyleCnt="4">
        <dgm:presLayoutVars>
          <dgm:chMax val="4"/>
        </dgm:presLayoutVars>
      </dgm:prSet>
      <dgm:spPr/>
      <dgm:t>
        <a:bodyPr/>
        <a:lstStyle/>
        <a:p>
          <a:endParaRPr lang="sv-SE"/>
        </a:p>
      </dgm:t>
    </dgm:pt>
    <dgm:pt modelId="{50B9B6C8-D767-4E2D-A95D-AFCE1FF4CE00}" type="pres">
      <dgm:prSet presAssocID="{55403969-C2E6-44B1-B218-7AF0C0ACB6CF}" presName="childrenComposite" presStyleCnt="0"/>
      <dgm:spPr/>
    </dgm:pt>
    <dgm:pt modelId="{98AD3746-03FD-4B0A-B930-FE2072A69CF5}" type="pres">
      <dgm:prSet presAssocID="{55403969-C2E6-44B1-B218-7AF0C0ACB6CF}" presName="dummyMaxCanvas_ChildArea" presStyleCnt="0"/>
      <dgm:spPr/>
    </dgm:pt>
    <dgm:pt modelId="{3A667446-2ABD-46F2-BEEB-913AC5BA543F}" type="pres">
      <dgm:prSet presAssocID="{55403969-C2E6-44B1-B218-7AF0C0ACB6CF}" presName="fulcrum" presStyleLbl="alignAccFollowNode1" presStyleIdx="2" presStyleCnt="4"/>
      <dgm:spPr>
        <a:xfrm>
          <a:off x="3638813" y="3473755"/>
          <a:ext cx="613015" cy="613015"/>
        </a:xfrm>
        <a:prstGeom prst="triangle">
          <a:avLst/>
        </a:prstGeom>
        <a:solidFill>
          <a:schemeClr val="accent1">
            <a:lumMod val="40000"/>
            <a:lumOff val="60000"/>
            <a:alpha val="90000"/>
          </a:schemeClr>
        </a:solidFill>
        <a:ln w="25400" cap="flat" cmpd="sng" algn="ctr">
          <a:solidFill>
            <a:srgbClr val="4F81BD">
              <a:alpha val="90000"/>
              <a:tint val="40000"/>
              <a:hueOff val="0"/>
              <a:satOff val="0"/>
              <a:lumOff val="0"/>
              <a:alphaOff val="0"/>
            </a:srgbClr>
          </a:solidFill>
          <a:prstDash val="solid"/>
        </a:ln>
        <a:effectLst/>
      </dgm:spPr>
      <dgm:t>
        <a:bodyPr/>
        <a:lstStyle/>
        <a:p>
          <a:endParaRPr lang="sv-SE"/>
        </a:p>
      </dgm:t>
    </dgm:pt>
    <dgm:pt modelId="{91D8A7B5-03C4-4B0F-8A93-6162B6FB2AB1}" type="pres">
      <dgm:prSet presAssocID="{55403969-C2E6-44B1-B218-7AF0C0ACB6CF}" presName="balance_33" presStyleLbl="alignAccFollowNode1" presStyleIdx="3" presStyleCnt="4">
        <dgm:presLayoutVars>
          <dgm:bulletEnabled val="1"/>
        </dgm:presLayoutVars>
      </dgm:prSet>
      <dgm:spPr>
        <a:xfrm>
          <a:off x="2106274" y="3217106"/>
          <a:ext cx="3678093" cy="248475"/>
        </a:xfrm>
        <a:prstGeom prst="rect">
          <a:avLst/>
        </a:prstGeom>
        <a:solidFill>
          <a:schemeClr val="accent1">
            <a:lumMod val="60000"/>
            <a:lumOff val="40000"/>
            <a:alpha val="90000"/>
          </a:schemeClr>
        </a:solidFill>
        <a:ln w="25400" cap="flat" cmpd="sng" algn="ctr">
          <a:solidFill>
            <a:srgbClr val="4F81BD">
              <a:alpha val="90000"/>
              <a:tint val="40000"/>
              <a:hueOff val="0"/>
              <a:satOff val="0"/>
              <a:lumOff val="0"/>
              <a:alphaOff val="0"/>
            </a:srgbClr>
          </a:solidFill>
          <a:prstDash val="solid"/>
        </a:ln>
        <a:effectLst/>
      </dgm:spPr>
      <dgm:t>
        <a:bodyPr/>
        <a:lstStyle/>
        <a:p>
          <a:endParaRPr lang="sv-SE"/>
        </a:p>
      </dgm:t>
    </dgm:pt>
    <dgm:pt modelId="{F487BB15-6B67-4F1F-A930-E3DD071D7FFE}" type="pres">
      <dgm:prSet presAssocID="{55403969-C2E6-44B1-B218-7AF0C0ACB6CF}" presName="right_33_1" presStyleLbl="node1" presStyleIdx="0" presStyleCnt="6">
        <dgm:presLayoutVars>
          <dgm:bulletEnabled val="1"/>
        </dgm:presLayoutVars>
      </dgm:prSet>
      <dgm:spPr/>
      <dgm:t>
        <a:bodyPr/>
        <a:lstStyle/>
        <a:p>
          <a:endParaRPr lang="sv-SE"/>
        </a:p>
      </dgm:t>
    </dgm:pt>
    <dgm:pt modelId="{4EF22DD5-75B5-4A92-9013-53B6FA1FD948}" type="pres">
      <dgm:prSet presAssocID="{55403969-C2E6-44B1-B218-7AF0C0ACB6CF}" presName="right_33_2" presStyleLbl="node1" presStyleIdx="1" presStyleCnt="6">
        <dgm:presLayoutVars>
          <dgm:bulletEnabled val="1"/>
        </dgm:presLayoutVars>
      </dgm:prSet>
      <dgm:spPr/>
      <dgm:t>
        <a:bodyPr/>
        <a:lstStyle/>
        <a:p>
          <a:endParaRPr lang="sv-SE"/>
        </a:p>
      </dgm:t>
    </dgm:pt>
    <dgm:pt modelId="{319A6C2A-91A9-4DF2-9770-FE4B32360A77}" type="pres">
      <dgm:prSet presAssocID="{55403969-C2E6-44B1-B218-7AF0C0ACB6CF}" presName="right_33_3" presStyleLbl="node1" presStyleIdx="2" presStyleCnt="6">
        <dgm:presLayoutVars>
          <dgm:bulletEnabled val="1"/>
        </dgm:presLayoutVars>
      </dgm:prSet>
      <dgm:spPr/>
      <dgm:t>
        <a:bodyPr/>
        <a:lstStyle/>
        <a:p>
          <a:endParaRPr lang="sv-SE"/>
        </a:p>
      </dgm:t>
    </dgm:pt>
    <dgm:pt modelId="{19146274-AF1A-4B3B-BB32-4F975DFBDEB9}" type="pres">
      <dgm:prSet presAssocID="{55403969-C2E6-44B1-B218-7AF0C0ACB6CF}" presName="left_33_1" presStyleLbl="node1" presStyleIdx="3" presStyleCnt="6" custScaleY="186733" custLinFactNeighborX="1439" custLinFactNeighborY="-52511">
        <dgm:presLayoutVars>
          <dgm:bulletEnabled val="1"/>
        </dgm:presLayoutVars>
      </dgm:prSet>
      <dgm:spPr/>
      <dgm:t>
        <a:bodyPr/>
        <a:lstStyle/>
        <a:p>
          <a:endParaRPr lang="sv-SE"/>
        </a:p>
      </dgm:t>
    </dgm:pt>
    <dgm:pt modelId="{D2E4A808-9712-464F-A1B0-8641E465EA93}" type="pres">
      <dgm:prSet presAssocID="{55403969-C2E6-44B1-B218-7AF0C0ACB6CF}" presName="left_33_2" presStyleLbl="node1" presStyleIdx="4" presStyleCnt="6" custScaleY="19071">
        <dgm:presLayoutVars>
          <dgm:bulletEnabled val="1"/>
        </dgm:presLayoutVars>
      </dgm:prSet>
      <dgm:spPr/>
      <dgm:t>
        <a:bodyPr/>
        <a:lstStyle/>
        <a:p>
          <a:endParaRPr lang="sv-SE"/>
        </a:p>
      </dgm:t>
    </dgm:pt>
    <dgm:pt modelId="{D16FB9AC-D1CC-40CB-BFD8-262230F4614F}" type="pres">
      <dgm:prSet presAssocID="{55403969-C2E6-44B1-B218-7AF0C0ACB6CF}" presName="left_33_3" presStyleLbl="node1" presStyleIdx="5" presStyleCnt="6" custScaleY="137359" custLinFactNeighborX="1439" custLinFactNeighborY="17504">
        <dgm:presLayoutVars>
          <dgm:bulletEnabled val="1"/>
        </dgm:presLayoutVars>
      </dgm:prSet>
      <dgm:spPr/>
      <dgm:t>
        <a:bodyPr/>
        <a:lstStyle/>
        <a:p>
          <a:endParaRPr lang="sv-SE"/>
        </a:p>
      </dgm:t>
    </dgm:pt>
  </dgm:ptLst>
  <dgm:cxnLst>
    <dgm:cxn modelId="{8E153731-D8BA-4C8E-BD50-681CFB1B7D82}" srcId="{B36F37AE-8039-45DF-8406-BC8AB50CA9BC}" destId="{FD7ACBB3-64FA-4626-B756-2C4BEB087B3B}" srcOrd="2" destOrd="0" parTransId="{EADC9702-33E7-42DA-92F9-96771923BFED}" sibTransId="{67FC183E-704E-4D18-9AF7-E3F3E24903E1}"/>
    <dgm:cxn modelId="{3333442C-0D00-40BE-974E-56E9C3FA6BE6}" type="presOf" srcId="{1F28BE98-B797-47F7-AE19-074DBD666362}" destId="{4EF22DD5-75B5-4A92-9013-53B6FA1FD948}" srcOrd="0" destOrd="0" presId="urn:microsoft.com/office/officeart/2005/8/layout/balance1"/>
    <dgm:cxn modelId="{B1A7FAB3-D5E7-4D9A-B7D3-DE9BEB75E243}" srcId="{B36F37AE-8039-45DF-8406-BC8AB50CA9BC}" destId="{D901DF58-61A7-46E8-87AF-CDA9A9F03E54}" srcOrd="1" destOrd="0" parTransId="{7FD222ED-0AD6-4352-9E91-07CC5510101F}" sibTransId="{4B544055-EC7A-41F8-AE3F-5A6CF80D2F0E}"/>
    <dgm:cxn modelId="{48BE1174-87B6-4A8E-BB53-503F8660D58B}" srcId="{55403969-C2E6-44B1-B218-7AF0C0ACB6CF}" destId="{8268AB75-DF2A-4D24-AE8B-B705F7718CCE}" srcOrd="1" destOrd="0" parTransId="{A1B0C590-C575-4205-87E2-8C9BB35C4F5A}" sibTransId="{D2B8ACBA-6C4E-4F09-9E27-1FD9EC3389BC}"/>
    <dgm:cxn modelId="{7F178120-68EA-4E77-BBED-25E7B5375F20}" type="presOf" srcId="{55403969-C2E6-44B1-B218-7AF0C0ACB6CF}" destId="{F2112688-3110-4523-8966-72375623CFE2}" srcOrd="0" destOrd="0" presId="urn:microsoft.com/office/officeart/2005/8/layout/balance1"/>
    <dgm:cxn modelId="{B4620786-82D5-4197-BAF0-238E3DAB4AB0}" type="presOf" srcId="{B36F37AE-8039-45DF-8406-BC8AB50CA9BC}" destId="{AD71076E-0C67-4C39-AAFD-F36708EA520C}" srcOrd="0" destOrd="0" presId="urn:microsoft.com/office/officeart/2005/8/layout/balance1"/>
    <dgm:cxn modelId="{27AABFD1-1BAF-4CEC-A2B2-6FDE67F75B33}" srcId="{8268AB75-DF2A-4D24-AE8B-B705F7718CCE}" destId="{55BD7FC4-1CE1-4BD8-AB14-89859DE980F9}" srcOrd="2" destOrd="0" parTransId="{11DB81E9-576B-4659-A752-C5F0F3A7C641}" sibTransId="{0808977A-9143-4D91-9DF2-02FF4BB9416E}"/>
    <dgm:cxn modelId="{944A8264-0BB7-4C5B-A7E6-85F00AF37F78}" type="presOf" srcId="{55BD7FC4-1CE1-4BD8-AB14-89859DE980F9}" destId="{319A6C2A-91A9-4DF2-9770-FE4B32360A77}" srcOrd="0" destOrd="0" presId="urn:microsoft.com/office/officeart/2005/8/layout/balance1"/>
    <dgm:cxn modelId="{754E00B4-F2BA-48C5-B361-0CE951AB7994}" type="presOf" srcId="{9C40BCCE-1331-41B1-9BEB-348333E618DD}" destId="{F487BB15-6B67-4F1F-A930-E3DD071D7FFE}" srcOrd="0" destOrd="0" presId="urn:microsoft.com/office/officeart/2005/8/layout/balance1"/>
    <dgm:cxn modelId="{D933C20F-C631-47C9-9798-22A1277D6000}" srcId="{8268AB75-DF2A-4D24-AE8B-B705F7718CCE}" destId="{9C40BCCE-1331-41B1-9BEB-348333E618DD}" srcOrd="0" destOrd="0" parTransId="{98ACCF43-272C-4617-BF0B-99719303F403}" sibTransId="{5D81C150-3E3E-4107-91ED-04E96510A104}"/>
    <dgm:cxn modelId="{BBE1640E-8A6D-46EC-A9EB-DD5634A6A471}" srcId="{8268AB75-DF2A-4D24-AE8B-B705F7718CCE}" destId="{1F28BE98-B797-47F7-AE19-074DBD666362}" srcOrd="1" destOrd="0" parTransId="{485A82B1-E24C-4CCB-8990-36EF6BF80032}" sibTransId="{D92931D3-6DD7-4F4C-A3BC-9D6078CAE08C}"/>
    <dgm:cxn modelId="{FFF5F4FA-47E8-41AF-B363-36EC713B4BBA}" srcId="{B36F37AE-8039-45DF-8406-BC8AB50CA9BC}" destId="{DBC6B153-DD9E-4DA4-8CDB-C675F1A5A261}" srcOrd="0" destOrd="0" parTransId="{EFF1D201-2111-4BD2-9370-C9D7CF62C290}" sibTransId="{2C1E4689-BF4E-4E7D-81FD-3D1620F023F5}"/>
    <dgm:cxn modelId="{165EAA2E-59BC-418A-8073-BBBB0ED9EC51}" type="presOf" srcId="{FD7ACBB3-64FA-4626-B756-2C4BEB087B3B}" destId="{D16FB9AC-D1CC-40CB-BFD8-262230F4614F}" srcOrd="0" destOrd="0" presId="urn:microsoft.com/office/officeart/2005/8/layout/balance1"/>
    <dgm:cxn modelId="{682A5911-AEE7-4B42-ADAE-042B4D1A7A73}" type="presOf" srcId="{D901DF58-61A7-46E8-87AF-CDA9A9F03E54}" destId="{D2E4A808-9712-464F-A1B0-8641E465EA93}" srcOrd="0" destOrd="0" presId="urn:microsoft.com/office/officeart/2005/8/layout/balance1"/>
    <dgm:cxn modelId="{B8EF5479-2793-4C8F-86F0-B5D3DBD0DE58}" type="presOf" srcId="{8268AB75-DF2A-4D24-AE8B-B705F7718CCE}" destId="{CC32D304-9B8E-455C-B017-E17E514A0833}" srcOrd="0" destOrd="0" presId="urn:microsoft.com/office/officeart/2005/8/layout/balance1"/>
    <dgm:cxn modelId="{B5C4EC65-060C-44C2-8034-9F5640003F31}" type="presOf" srcId="{DBC6B153-DD9E-4DA4-8CDB-C675F1A5A261}" destId="{19146274-AF1A-4B3B-BB32-4F975DFBDEB9}" srcOrd="0" destOrd="0" presId="urn:microsoft.com/office/officeart/2005/8/layout/balance1"/>
    <dgm:cxn modelId="{C6322C34-ED28-4834-AEB5-91B9F8CF5FD6}" srcId="{55403969-C2E6-44B1-B218-7AF0C0ACB6CF}" destId="{B36F37AE-8039-45DF-8406-BC8AB50CA9BC}" srcOrd="0" destOrd="0" parTransId="{DD3A0548-E73E-4F31-B72E-6DC2E3E1FA98}" sibTransId="{6C2DF345-8F10-4E5B-8187-29470E7C1FA0}"/>
    <dgm:cxn modelId="{85256307-AFEA-4226-B8CE-862043CED003}" type="presParOf" srcId="{F2112688-3110-4523-8966-72375623CFE2}" destId="{F0A8ECAB-3EFF-4DEA-AD70-C690ED8D6EA5}" srcOrd="0" destOrd="0" presId="urn:microsoft.com/office/officeart/2005/8/layout/balance1"/>
    <dgm:cxn modelId="{EFB63254-897A-434E-9774-C0439B8CE318}" type="presParOf" srcId="{F2112688-3110-4523-8966-72375623CFE2}" destId="{B48B5DD2-2737-421F-8D95-431516EC1DC9}" srcOrd="1" destOrd="0" presId="urn:microsoft.com/office/officeart/2005/8/layout/balance1"/>
    <dgm:cxn modelId="{2C6F4487-DFE8-4B0D-9269-C6CE20FA556B}" type="presParOf" srcId="{B48B5DD2-2737-421F-8D95-431516EC1DC9}" destId="{AD71076E-0C67-4C39-AAFD-F36708EA520C}" srcOrd="0" destOrd="0" presId="urn:microsoft.com/office/officeart/2005/8/layout/balance1"/>
    <dgm:cxn modelId="{C8AD33B2-FCBE-48D7-B3CE-5C86B7297640}" type="presParOf" srcId="{B48B5DD2-2737-421F-8D95-431516EC1DC9}" destId="{CC32D304-9B8E-455C-B017-E17E514A0833}" srcOrd="1" destOrd="0" presId="urn:microsoft.com/office/officeart/2005/8/layout/balance1"/>
    <dgm:cxn modelId="{32844196-620C-4117-8659-360A070932A7}" type="presParOf" srcId="{F2112688-3110-4523-8966-72375623CFE2}" destId="{50B9B6C8-D767-4E2D-A95D-AFCE1FF4CE00}" srcOrd="2" destOrd="0" presId="urn:microsoft.com/office/officeart/2005/8/layout/balance1"/>
    <dgm:cxn modelId="{5A0993B6-B9DC-4FA8-9D0F-2F9C6E8E96CB}" type="presParOf" srcId="{50B9B6C8-D767-4E2D-A95D-AFCE1FF4CE00}" destId="{98AD3746-03FD-4B0A-B930-FE2072A69CF5}" srcOrd="0" destOrd="0" presId="urn:microsoft.com/office/officeart/2005/8/layout/balance1"/>
    <dgm:cxn modelId="{040B547A-F8DE-4159-8D73-9F174A7EB6BE}" type="presParOf" srcId="{50B9B6C8-D767-4E2D-A95D-AFCE1FF4CE00}" destId="{3A667446-2ABD-46F2-BEEB-913AC5BA543F}" srcOrd="1" destOrd="0" presId="urn:microsoft.com/office/officeart/2005/8/layout/balance1"/>
    <dgm:cxn modelId="{056273CE-41B5-4220-A38E-F42263FC25F2}" type="presParOf" srcId="{50B9B6C8-D767-4E2D-A95D-AFCE1FF4CE00}" destId="{91D8A7B5-03C4-4B0F-8A93-6162B6FB2AB1}" srcOrd="2" destOrd="0" presId="urn:microsoft.com/office/officeart/2005/8/layout/balance1"/>
    <dgm:cxn modelId="{14493D66-D78A-4AA0-AE31-271AEED6019C}" type="presParOf" srcId="{50B9B6C8-D767-4E2D-A95D-AFCE1FF4CE00}" destId="{F487BB15-6B67-4F1F-A930-E3DD071D7FFE}" srcOrd="3" destOrd="0" presId="urn:microsoft.com/office/officeart/2005/8/layout/balance1"/>
    <dgm:cxn modelId="{85C06D9B-5E82-4176-8C39-6073AE2ED653}" type="presParOf" srcId="{50B9B6C8-D767-4E2D-A95D-AFCE1FF4CE00}" destId="{4EF22DD5-75B5-4A92-9013-53B6FA1FD948}" srcOrd="4" destOrd="0" presId="urn:microsoft.com/office/officeart/2005/8/layout/balance1"/>
    <dgm:cxn modelId="{29AA88D4-AE4E-4B2E-B894-42A81CF97603}" type="presParOf" srcId="{50B9B6C8-D767-4E2D-A95D-AFCE1FF4CE00}" destId="{319A6C2A-91A9-4DF2-9770-FE4B32360A77}" srcOrd="5" destOrd="0" presId="urn:microsoft.com/office/officeart/2005/8/layout/balance1"/>
    <dgm:cxn modelId="{A1164EEE-47B4-49E0-AA40-675CDD1E8460}" type="presParOf" srcId="{50B9B6C8-D767-4E2D-A95D-AFCE1FF4CE00}" destId="{19146274-AF1A-4B3B-BB32-4F975DFBDEB9}" srcOrd="6" destOrd="0" presId="urn:microsoft.com/office/officeart/2005/8/layout/balance1"/>
    <dgm:cxn modelId="{891D94BE-2700-4E95-83B8-54893692A982}" type="presParOf" srcId="{50B9B6C8-D767-4E2D-A95D-AFCE1FF4CE00}" destId="{D2E4A808-9712-464F-A1B0-8641E465EA93}" srcOrd="7" destOrd="0" presId="urn:microsoft.com/office/officeart/2005/8/layout/balance1"/>
    <dgm:cxn modelId="{5C236825-EFD8-4D08-B04F-DD21D192DC4D}" type="presParOf" srcId="{50B9B6C8-D767-4E2D-A95D-AFCE1FF4CE00}" destId="{D16FB9AC-D1CC-40CB-BFD8-262230F4614F}" srcOrd="8"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7D8BA-A967-4EA5-979C-FB35D227F26E}">
      <dsp:nvSpPr>
        <dsp:cNvPr id="0" name=""/>
        <dsp:cNvSpPr/>
      </dsp:nvSpPr>
      <dsp:spPr>
        <a:xfrm>
          <a:off x="2897689" y="1622"/>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Dec</a:t>
          </a:r>
          <a:endParaRPr lang="sv-SE" sz="1500" kern="1200" dirty="0">
            <a:solidFill>
              <a:schemeClr val="tx1"/>
            </a:solidFill>
          </a:endParaRPr>
        </a:p>
      </dsp:txBody>
      <dsp:txXfrm>
        <a:off x="2987510" y="91443"/>
        <a:ext cx="433691" cy="433691"/>
      </dsp:txXfrm>
    </dsp:sp>
    <dsp:sp modelId="{2D8C0880-5D17-4A72-B5C1-1CAD3BD01349}">
      <dsp:nvSpPr>
        <dsp:cNvPr id="0" name=""/>
        <dsp:cNvSpPr/>
      </dsp:nvSpPr>
      <dsp:spPr>
        <a:xfrm rot="900000">
          <a:off x="3563210" y="322802"/>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a:off x="3564044" y="357868"/>
        <a:ext cx="114208" cy="124200"/>
      </dsp:txXfrm>
    </dsp:sp>
    <dsp:sp modelId="{693CC070-DC97-4C01-B322-D6E45FADAAAE}">
      <dsp:nvSpPr>
        <dsp:cNvPr id="0" name=""/>
        <dsp:cNvSpPr/>
      </dsp:nvSpPr>
      <dsp:spPr>
        <a:xfrm>
          <a:off x="3787473" y="240039"/>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Jan</a:t>
          </a:r>
          <a:endParaRPr lang="sv-SE" sz="1500" kern="1200" dirty="0">
            <a:solidFill>
              <a:schemeClr val="tx1"/>
            </a:solidFill>
          </a:endParaRPr>
        </a:p>
      </dsp:txBody>
      <dsp:txXfrm>
        <a:off x="3877294" y="329860"/>
        <a:ext cx="433691" cy="433691"/>
      </dsp:txXfrm>
    </dsp:sp>
    <dsp:sp modelId="{B3E1FBB0-7AD2-4E40-A408-836EAB9B537B}">
      <dsp:nvSpPr>
        <dsp:cNvPr id="0" name=""/>
        <dsp:cNvSpPr/>
      </dsp:nvSpPr>
      <dsp:spPr>
        <a:xfrm rot="2700000">
          <a:off x="4334981" y="765624"/>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a:off x="4342149" y="789719"/>
        <a:ext cx="114208" cy="124200"/>
      </dsp:txXfrm>
    </dsp:sp>
    <dsp:sp modelId="{2C9BD056-FEB5-4523-B5F0-BE6E2E2DFFE9}">
      <dsp:nvSpPr>
        <dsp:cNvPr id="0" name=""/>
        <dsp:cNvSpPr/>
      </dsp:nvSpPr>
      <dsp:spPr>
        <a:xfrm>
          <a:off x="4438840" y="891406"/>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Feb</a:t>
          </a:r>
          <a:endParaRPr lang="sv-SE" sz="1500" kern="1200" dirty="0">
            <a:solidFill>
              <a:schemeClr val="tx1"/>
            </a:solidFill>
          </a:endParaRPr>
        </a:p>
      </dsp:txBody>
      <dsp:txXfrm>
        <a:off x="4528661" y="981227"/>
        <a:ext cx="433691" cy="433691"/>
      </dsp:txXfrm>
    </dsp:sp>
    <dsp:sp modelId="{C0BD7636-D3AC-44FE-B137-9B48B45A8CDC}">
      <dsp:nvSpPr>
        <dsp:cNvPr id="0" name=""/>
        <dsp:cNvSpPr/>
      </dsp:nvSpPr>
      <dsp:spPr>
        <a:xfrm rot="4500000">
          <a:off x="4781943" y="1535005"/>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a:off x="4800082" y="1552766"/>
        <a:ext cx="114208" cy="124200"/>
      </dsp:txXfrm>
    </dsp:sp>
    <dsp:sp modelId="{CC88F165-38D2-43F6-8343-BA2B36D3DF04}">
      <dsp:nvSpPr>
        <dsp:cNvPr id="0" name=""/>
        <dsp:cNvSpPr/>
      </dsp:nvSpPr>
      <dsp:spPr>
        <a:xfrm>
          <a:off x="4677257" y="1781190"/>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Mars</a:t>
          </a:r>
          <a:endParaRPr lang="sv-SE" sz="1500" kern="1200" dirty="0">
            <a:solidFill>
              <a:schemeClr val="tx1"/>
            </a:solidFill>
          </a:endParaRPr>
        </a:p>
      </dsp:txBody>
      <dsp:txXfrm>
        <a:off x="4767078" y="1871011"/>
        <a:ext cx="433691" cy="433691"/>
      </dsp:txXfrm>
    </dsp:sp>
    <dsp:sp modelId="{C154596D-D733-48E2-9FD4-93674FE0C4BB}">
      <dsp:nvSpPr>
        <dsp:cNvPr id="0" name=""/>
        <dsp:cNvSpPr/>
      </dsp:nvSpPr>
      <dsp:spPr>
        <a:xfrm rot="6300000">
          <a:off x="4784333" y="2424789"/>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rot="10800000">
        <a:off x="4815140" y="2442550"/>
        <a:ext cx="114208" cy="124200"/>
      </dsp:txXfrm>
    </dsp:sp>
    <dsp:sp modelId="{CE54CFD2-6199-4CAD-9304-2A23DAD2619B}">
      <dsp:nvSpPr>
        <dsp:cNvPr id="0" name=""/>
        <dsp:cNvSpPr/>
      </dsp:nvSpPr>
      <dsp:spPr>
        <a:xfrm>
          <a:off x="4438840" y="2670974"/>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Apr</a:t>
          </a:r>
          <a:endParaRPr lang="sv-SE" sz="1500" kern="1200" dirty="0">
            <a:solidFill>
              <a:schemeClr val="tx1"/>
            </a:solidFill>
          </a:endParaRPr>
        </a:p>
      </dsp:txBody>
      <dsp:txXfrm>
        <a:off x="4528661" y="2760795"/>
        <a:ext cx="433691" cy="433691"/>
      </dsp:txXfrm>
    </dsp:sp>
    <dsp:sp modelId="{BBC7B3E4-F23E-471A-81C9-F8E72485B781}">
      <dsp:nvSpPr>
        <dsp:cNvPr id="0" name=""/>
        <dsp:cNvSpPr/>
      </dsp:nvSpPr>
      <dsp:spPr>
        <a:xfrm rot="8100000">
          <a:off x="4341511" y="3196559"/>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rot="10800000">
        <a:off x="4383289" y="3220654"/>
        <a:ext cx="114208" cy="124200"/>
      </dsp:txXfrm>
    </dsp:sp>
    <dsp:sp modelId="{5A9E4110-559A-4A3D-AD62-ED5BAC5D653B}">
      <dsp:nvSpPr>
        <dsp:cNvPr id="0" name=""/>
        <dsp:cNvSpPr/>
      </dsp:nvSpPr>
      <dsp:spPr>
        <a:xfrm>
          <a:off x="3787473" y="3322341"/>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Maj</a:t>
          </a:r>
          <a:endParaRPr lang="sv-SE" sz="1500" kern="1200" dirty="0">
            <a:solidFill>
              <a:schemeClr val="tx1"/>
            </a:solidFill>
          </a:endParaRPr>
        </a:p>
      </dsp:txBody>
      <dsp:txXfrm>
        <a:off x="3877294" y="3412162"/>
        <a:ext cx="433691" cy="433691"/>
      </dsp:txXfrm>
    </dsp:sp>
    <dsp:sp modelId="{447946FD-C86F-43A7-91AD-DA70C05A2A13}">
      <dsp:nvSpPr>
        <dsp:cNvPr id="0" name=""/>
        <dsp:cNvSpPr/>
      </dsp:nvSpPr>
      <dsp:spPr>
        <a:xfrm rot="9900000">
          <a:off x="3572131" y="3643521"/>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rot="10800000">
        <a:off x="3620243" y="3678587"/>
        <a:ext cx="114208" cy="124200"/>
      </dsp:txXfrm>
    </dsp:sp>
    <dsp:sp modelId="{BF93634B-F710-4E30-B2CE-349EAC44901E}">
      <dsp:nvSpPr>
        <dsp:cNvPr id="0" name=""/>
        <dsp:cNvSpPr/>
      </dsp:nvSpPr>
      <dsp:spPr>
        <a:xfrm>
          <a:off x="2897689" y="3560758"/>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Juni</a:t>
          </a:r>
          <a:endParaRPr lang="sv-SE" sz="1500" kern="1200" dirty="0">
            <a:solidFill>
              <a:schemeClr val="tx1"/>
            </a:solidFill>
          </a:endParaRPr>
        </a:p>
      </dsp:txBody>
      <dsp:txXfrm>
        <a:off x="2987510" y="3650579"/>
        <a:ext cx="433691" cy="433691"/>
      </dsp:txXfrm>
    </dsp:sp>
    <dsp:sp modelId="{CCD08F70-E9C9-45D5-BB23-E28B043B06FF}">
      <dsp:nvSpPr>
        <dsp:cNvPr id="0" name=""/>
        <dsp:cNvSpPr/>
      </dsp:nvSpPr>
      <dsp:spPr>
        <a:xfrm rot="11700000">
          <a:off x="2682347" y="3645912"/>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rot="10800000">
        <a:off x="2730459" y="3693646"/>
        <a:ext cx="114208" cy="124200"/>
      </dsp:txXfrm>
    </dsp:sp>
    <dsp:sp modelId="{CF4E0DDC-C4C7-4811-AAAB-365D0BC1210F}">
      <dsp:nvSpPr>
        <dsp:cNvPr id="0" name=""/>
        <dsp:cNvSpPr/>
      </dsp:nvSpPr>
      <dsp:spPr>
        <a:xfrm>
          <a:off x="2007905" y="3322341"/>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Juli</a:t>
          </a:r>
          <a:endParaRPr lang="sv-SE" sz="1500" kern="1200" dirty="0">
            <a:solidFill>
              <a:schemeClr val="tx1"/>
            </a:solidFill>
          </a:endParaRPr>
        </a:p>
      </dsp:txBody>
      <dsp:txXfrm>
        <a:off x="2097726" y="3412162"/>
        <a:ext cx="433691" cy="433691"/>
      </dsp:txXfrm>
    </dsp:sp>
    <dsp:sp modelId="{EDB3965B-E81E-432E-AA36-02E8704407E3}">
      <dsp:nvSpPr>
        <dsp:cNvPr id="0" name=""/>
        <dsp:cNvSpPr/>
      </dsp:nvSpPr>
      <dsp:spPr>
        <a:xfrm rot="13500000">
          <a:off x="1910576" y="3203090"/>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rot="10800000">
        <a:off x="1952354" y="3261795"/>
        <a:ext cx="114208" cy="124200"/>
      </dsp:txXfrm>
    </dsp:sp>
    <dsp:sp modelId="{2E10CA6F-8BCD-4A6A-865E-FC916E8BC0AE}">
      <dsp:nvSpPr>
        <dsp:cNvPr id="0" name=""/>
        <dsp:cNvSpPr/>
      </dsp:nvSpPr>
      <dsp:spPr>
        <a:xfrm>
          <a:off x="1356537" y="2670974"/>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Aug</a:t>
          </a:r>
          <a:endParaRPr lang="sv-SE" sz="1500" kern="1200" dirty="0">
            <a:solidFill>
              <a:schemeClr val="tx1"/>
            </a:solidFill>
          </a:endParaRPr>
        </a:p>
      </dsp:txBody>
      <dsp:txXfrm>
        <a:off x="1446358" y="2760795"/>
        <a:ext cx="433691" cy="433691"/>
      </dsp:txXfrm>
    </dsp:sp>
    <dsp:sp modelId="{75943065-9437-42BF-8425-615D8DCBF4C3}">
      <dsp:nvSpPr>
        <dsp:cNvPr id="0" name=""/>
        <dsp:cNvSpPr/>
      </dsp:nvSpPr>
      <dsp:spPr>
        <a:xfrm rot="15300000">
          <a:off x="1463614" y="2433709"/>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rot="10800000">
        <a:off x="1494421" y="2498748"/>
        <a:ext cx="114208" cy="124200"/>
      </dsp:txXfrm>
    </dsp:sp>
    <dsp:sp modelId="{9EA19F6F-EE2F-4CBA-9854-5F5741C263D1}">
      <dsp:nvSpPr>
        <dsp:cNvPr id="0" name=""/>
        <dsp:cNvSpPr/>
      </dsp:nvSpPr>
      <dsp:spPr>
        <a:xfrm>
          <a:off x="1118120" y="1781190"/>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Sept</a:t>
          </a:r>
          <a:r>
            <a:rPr lang="sv-SE" sz="1500" kern="1200" dirty="0" smtClean="0"/>
            <a:t>.</a:t>
          </a:r>
          <a:endParaRPr lang="sv-SE" sz="1500" kern="1200" dirty="0"/>
        </a:p>
      </dsp:txBody>
      <dsp:txXfrm>
        <a:off x="1207941" y="1871011"/>
        <a:ext cx="433691" cy="433691"/>
      </dsp:txXfrm>
    </dsp:sp>
    <dsp:sp modelId="{1AA0D1C5-BA63-471F-A92F-4D960DE5F393}">
      <dsp:nvSpPr>
        <dsp:cNvPr id="0" name=""/>
        <dsp:cNvSpPr/>
      </dsp:nvSpPr>
      <dsp:spPr>
        <a:xfrm rot="17100000">
          <a:off x="1461224" y="1543925"/>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a:off x="1479363" y="1608964"/>
        <a:ext cx="114208" cy="124200"/>
      </dsp:txXfrm>
    </dsp:sp>
    <dsp:sp modelId="{A2E026EF-C641-4E36-AD93-D4B1B7BCA471}">
      <dsp:nvSpPr>
        <dsp:cNvPr id="0" name=""/>
        <dsp:cNvSpPr/>
      </dsp:nvSpPr>
      <dsp:spPr>
        <a:xfrm>
          <a:off x="1356537" y="891406"/>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Okt</a:t>
          </a:r>
          <a:endParaRPr lang="sv-SE" sz="1500" kern="1200" dirty="0">
            <a:solidFill>
              <a:schemeClr val="tx1"/>
            </a:solidFill>
          </a:endParaRPr>
        </a:p>
      </dsp:txBody>
      <dsp:txXfrm>
        <a:off x="1446358" y="981227"/>
        <a:ext cx="433691" cy="433691"/>
      </dsp:txXfrm>
    </dsp:sp>
    <dsp:sp modelId="{95C290C2-F453-4B36-856C-0D309949F2B2}">
      <dsp:nvSpPr>
        <dsp:cNvPr id="0" name=""/>
        <dsp:cNvSpPr/>
      </dsp:nvSpPr>
      <dsp:spPr>
        <a:xfrm rot="18900000">
          <a:off x="1904046" y="772154"/>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a:off x="1911214" y="830859"/>
        <a:ext cx="114208" cy="124200"/>
      </dsp:txXfrm>
    </dsp:sp>
    <dsp:sp modelId="{781EE944-4C3A-4ECC-9978-A83121B6C65D}">
      <dsp:nvSpPr>
        <dsp:cNvPr id="0" name=""/>
        <dsp:cNvSpPr/>
      </dsp:nvSpPr>
      <dsp:spPr>
        <a:xfrm>
          <a:off x="2007905" y="240039"/>
          <a:ext cx="613333" cy="613333"/>
        </a:xfrm>
        <a:prstGeom prst="ellipse">
          <a:avLst/>
        </a:prstGeom>
        <a:solidFill>
          <a:srgbClr val="BFD7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sv-SE" sz="1500" kern="1200" dirty="0" smtClean="0">
              <a:solidFill>
                <a:schemeClr val="tx1"/>
              </a:solidFill>
            </a:rPr>
            <a:t>Nov</a:t>
          </a:r>
          <a:endParaRPr lang="sv-SE" sz="1500" kern="1200" dirty="0">
            <a:solidFill>
              <a:schemeClr val="tx1"/>
            </a:solidFill>
          </a:endParaRPr>
        </a:p>
      </dsp:txBody>
      <dsp:txXfrm>
        <a:off x="2097726" y="329860"/>
        <a:ext cx="433691" cy="433691"/>
      </dsp:txXfrm>
    </dsp:sp>
    <dsp:sp modelId="{52565105-D4D8-452F-A723-044E7CD0167A}">
      <dsp:nvSpPr>
        <dsp:cNvPr id="0" name=""/>
        <dsp:cNvSpPr/>
      </dsp:nvSpPr>
      <dsp:spPr>
        <a:xfrm rot="20700000">
          <a:off x="2673426" y="325192"/>
          <a:ext cx="163154" cy="2070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sv-SE" sz="800" kern="1200"/>
        </a:p>
      </dsp:txBody>
      <dsp:txXfrm>
        <a:off x="2674260" y="372926"/>
        <a:ext cx="114208" cy="124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1076E-0C67-4C39-AAFD-F36708EA520C}">
      <dsp:nvSpPr>
        <dsp:cNvPr id="0" name=""/>
        <dsp:cNvSpPr/>
      </dsp:nvSpPr>
      <dsp:spPr>
        <a:xfrm>
          <a:off x="2425404" y="0"/>
          <a:ext cx="1696312" cy="942395"/>
        </a:xfrm>
        <a:prstGeom prst="roundRect">
          <a:avLst>
            <a:gd name="adj" fmla="val 10000"/>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kern="1200" dirty="0" smtClean="0">
              <a:solidFill>
                <a:sysClr val="windowText" lastClr="000000">
                  <a:hueOff val="0"/>
                  <a:satOff val="0"/>
                  <a:lumOff val="0"/>
                  <a:alphaOff val="0"/>
                </a:sysClr>
              </a:solidFill>
              <a:latin typeface="Calibri"/>
              <a:ea typeface="+mn-ea"/>
              <a:cs typeface="+mn-cs"/>
            </a:rPr>
            <a:t>Tillgångar</a:t>
          </a:r>
          <a:endParaRPr lang="sv-SE" sz="2400" kern="1200" dirty="0">
            <a:solidFill>
              <a:sysClr val="windowText" lastClr="000000">
                <a:hueOff val="0"/>
                <a:satOff val="0"/>
                <a:lumOff val="0"/>
                <a:alphaOff val="0"/>
              </a:sysClr>
            </a:solidFill>
            <a:latin typeface="Calibri"/>
            <a:ea typeface="+mn-ea"/>
            <a:cs typeface="+mn-cs"/>
          </a:endParaRPr>
        </a:p>
      </dsp:txBody>
      <dsp:txXfrm>
        <a:off x="2453006" y="27602"/>
        <a:ext cx="1641108" cy="887191"/>
      </dsp:txXfrm>
    </dsp:sp>
    <dsp:sp modelId="{CC32D304-9B8E-455C-B017-E17E514A0833}">
      <dsp:nvSpPr>
        <dsp:cNvPr id="0" name=""/>
        <dsp:cNvSpPr/>
      </dsp:nvSpPr>
      <dsp:spPr>
        <a:xfrm>
          <a:off x="4875633" y="0"/>
          <a:ext cx="1696312" cy="942395"/>
        </a:xfrm>
        <a:prstGeom prst="roundRect">
          <a:avLst>
            <a:gd name="adj" fmla="val 10000"/>
          </a:avLst>
        </a:prstGeom>
        <a:solidFill>
          <a:sysClr val="window" lastClr="FFFFFF"/>
        </a:solidFill>
        <a:ln w="25400" cap="flat" cmpd="sng" algn="ctr">
          <a:solidFill>
            <a:sysClr val="windowText" lastClr="000000"/>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v-SE" sz="2400" kern="1200" dirty="0" smtClean="0">
              <a:solidFill>
                <a:sysClr val="windowText" lastClr="000000">
                  <a:hueOff val="0"/>
                  <a:satOff val="0"/>
                  <a:lumOff val="0"/>
                  <a:alphaOff val="0"/>
                </a:sysClr>
              </a:solidFill>
              <a:latin typeface="Calibri"/>
              <a:ea typeface="+mn-ea"/>
              <a:cs typeface="+mn-cs"/>
            </a:rPr>
            <a:t>Skulder &amp; Eget kapital</a:t>
          </a:r>
          <a:endParaRPr lang="sv-SE" sz="2400" kern="1200" dirty="0">
            <a:solidFill>
              <a:sysClr val="windowText" lastClr="000000">
                <a:hueOff val="0"/>
                <a:satOff val="0"/>
                <a:lumOff val="0"/>
                <a:alphaOff val="0"/>
              </a:sysClr>
            </a:solidFill>
            <a:latin typeface="Calibri"/>
            <a:ea typeface="+mn-ea"/>
            <a:cs typeface="+mn-cs"/>
          </a:endParaRPr>
        </a:p>
      </dsp:txBody>
      <dsp:txXfrm>
        <a:off x="4903235" y="27602"/>
        <a:ext cx="1641108" cy="887191"/>
      </dsp:txXfrm>
    </dsp:sp>
    <dsp:sp modelId="{3A667446-2ABD-46F2-BEEB-913AC5BA543F}">
      <dsp:nvSpPr>
        <dsp:cNvPr id="0" name=""/>
        <dsp:cNvSpPr/>
      </dsp:nvSpPr>
      <dsp:spPr>
        <a:xfrm>
          <a:off x="4145277" y="4005182"/>
          <a:ext cx="706796" cy="706796"/>
        </a:xfrm>
        <a:prstGeom prst="triangle">
          <a:avLst/>
        </a:prstGeom>
        <a:solidFill>
          <a:schemeClr val="accent1">
            <a:lumMod val="40000"/>
            <a:lumOff val="60000"/>
            <a:alpha val="90000"/>
          </a:schemeClr>
        </a:solidFill>
        <a:ln w="25400" cap="flat" cmpd="sng" algn="ctr">
          <a:solidFill>
            <a:srgbClr val="4F81B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1D8A7B5-03C4-4B0F-8A93-6162B6FB2AB1}">
      <dsp:nvSpPr>
        <dsp:cNvPr id="0" name=""/>
        <dsp:cNvSpPr/>
      </dsp:nvSpPr>
      <dsp:spPr>
        <a:xfrm>
          <a:off x="2378284" y="3709269"/>
          <a:ext cx="4240781" cy="286488"/>
        </a:xfrm>
        <a:prstGeom prst="rect">
          <a:avLst/>
        </a:prstGeom>
        <a:solidFill>
          <a:schemeClr val="accent1">
            <a:lumMod val="60000"/>
            <a:lumOff val="40000"/>
            <a:alpha val="90000"/>
          </a:schemeClr>
        </a:solidFill>
        <a:ln w="25400" cap="flat" cmpd="sng" algn="ctr">
          <a:solidFill>
            <a:srgbClr val="4F81BD">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F487BB15-6B67-4F1F-A930-E3DD071D7FFE}">
      <dsp:nvSpPr>
        <dsp:cNvPr id="0" name=""/>
        <dsp:cNvSpPr/>
      </dsp:nvSpPr>
      <dsp:spPr>
        <a:xfrm>
          <a:off x="4875633" y="2883731"/>
          <a:ext cx="1696312" cy="791612"/>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Skulder</a:t>
          </a:r>
        </a:p>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Långa/korta</a:t>
          </a:r>
          <a:endParaRPr lang="sv-SE" sz="1700" kern="1200" dirty="0">
            <a:solidFill>
              <a:sysClr val="window" lastClr="FFFFFF"/>
            </a:solidFill>
            <a:latin typeface="Calibri"/>
            <a:ea typeface="+mn-ea"/>
            <a:cs typeface="+mn-cs"/>
          </a:endParaRPr>
        </a:p>
      </dsp:txBody>
      <dsp:txXfrm>
        <a:off x="4914276" y="2922374"/>
        <a:ext cx="1619026" cy="714326"/>
      </dsp:txXfrm>
    </dsp:sp>
    <dsp:sp modelId="{4EF22DD5-75B5-4A92-9013-53B6FA1FD948}">
      <dsp:nvSpPr>
        <dsp:cNvPr id="0" name=""/>
        <dsp:cNvSpPr/>
      </dsp:nvSpPr>
      <dsp:spPr>
        <a:xfrm>
          <a:off x="4875633" y="2035574"/>
          <a:ext cx="1696312" cy="791612"/>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Avsättningar</a:t>
          </a:r>
          <a:endParaRPr lang="sv-SE" sz="1700" kern="1200" dirty="0">
            <a:solidFill>
              <a:sysClr val="window" lastClr="FFFFFF"/>
            </a:solidFill>
            <a:latin typeface="Calibri"/>
            <a:ea typeface="+mn-ea"/>
            <a:cs typeface="+mn-cs"/>
          </a:endParaRPr>
        </a:p>
      </dsp:txBody>
      <dsp:txXfrm>
        <a:off x="4914276" y="2074217"/>
        <a:ext cx="1619026" cy="714326"/>
      </dsp:txXfrm>
    </dsp:sp>
    <dsp:sp modelId="{319A6C2A-91A9-4DF2-9770-FE4B32360A77}">
      <dsp:nvSpPr>
        <dsp:cNvPr id="0" name=""/>
        <dsp:cNvSpPr/>
      </dsp:nvSpPr>
      <dsp:spPr>
        <a:xfrm>
          <a:off x="4875633" y="1187418"/>
          <a:ext cx="1696312" cy="791612"/>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miter lim="800000"/>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solidFill>
                <a:sysClr val="windowText" lastClr="000000"/>
              </a:solidFill>
              <a:latin typeface="Calibri"/>
              <a:ea typeface="+mn-ea"/>
              <a:cs typeface="+mn-cs"/>
            </a:rPr>
            <a:t>Eget kapital</a:t>
          </a:r>
          <a:endParaRPr lang="sv-SE" sz="1700" kern="1200" dirty="0">
            <a:solidFill>
              <a:sysClr val="windowText" lastClr="000000"/>
            </a:solidFill>
            <a:latin typeface="Calibri"/>
            <a:ea typeface="+mn-ea"/>
            <a:cs typeface="+mn-cs"/>
          </a:endParaRPr>
        </a:p>
      </dsp:txBody>
      <dsp:txXfrm>
        <a:off x="4914276" y="1226061"/>
        <a:ext cx="1619026" cy="714326"/>
      </dsp:txXfrm>
    </dsp:sp>
    <dsp:sp modelId="{19146274-AF1A-4B3B-BB32-4F975DFBDEB9}">
      <dsp:nvSpPr>
        <dsp:cNvPr id="0" name=""/>
        <dsp:cNvSpPr/>
      </dsp:nvSpPr>
      <dsp:spPr>
        <a:xfrm>
          <a:off x="2449814" y="2124752"/>
          <a:ext cx="1696312" cy="1478201"/>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Omsättnings</a:t>
          </a:r>
        </a:p>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tillgångar</a:t>
          </a:r>
          <a:endParaRPr lang="sv-SE" sz="1700" kern="1200" dirty="0">
            <a:solidFill>
              <a:sysClr val="window" lastClr="FFFFFF"/>
            </a:solidFill>
            <a:latin typeface="Calibri"/>
            <a:ea typeface="+mn-ea"/>
            <a:cs typeface="+mn-cs"/>
          </a:endParaRPr>
        </a:p>
      </dsp:txBody>
      <dsp:txXfrm>
        <a:off x="2521974" y="2196912"/>
        <a:ext cx="1551992" cy="1333881"/>
      </dsp:txXfrm>
    </dsp:sp>
    <dsp:sp modelId="{D2E4A808-9712-464F-A1B0-8641E465EA93}">
      <dsp:nvSpPr>
        <dsp:cNvPr id="0" name=""/>
        <dsp:cNvSpPr/>
      </dsp:nvSpPr>
      <dsp:spPr>
        <a:xfrm>
          <a:off x="2425404" y="2355896"/>
          <a:ext cx="1696312" cy="150968"/>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endParaRPr lang="sv-SE" sz="600" kern="1200" dirty="0">
            <a:solidFill>
              <a:sysClr val="window" lastClr="FFFFFF"/>
            </a:solidFill>
            <a:latin typeface="Calibri"/>
            <a:ea typeface="+mn-ea"/>
            <a:cs typeface="+mn-cs"/>
          </a:endParaRPr>
        </a:p>
      </dsp:txBody>
      <dsp:txXfrm>
        <a:off x="2432774" y="2363266"/>
        <a:ext cx="1681572" cy="136228"/>
      </dsp:txXfrm>
    </dsp:sp>
    <dsp:sp modelId="{D16FB9AC-D1CC-40CB-BFD8-262230F4614F}">
      <dsp:nvSpPr>
        <dsp:cNvPr id="0" name=""/>
        <dsp:cNvSpPr/>
      </dsp:nvSpPr>
      <dsp:spPr>
        <a:xfrm>
          <a:off x="2449814" y="1178113"/>
          <a:ext cx="1696312" cy="1087350"/>
        </a:xfrm>
        <a:prstGeom prst="roundRect">
          <a:avLst/>
        </a:prstGeom>
        <a:solidFill>
          <a:srgbClr val="4F81BD">
            <a:hueOff val="0"/>
            <a:satOff val="0"/>
            <a:lumOff val="0"/>
            <a:alphaOff val="0"/>
          </a:srgbClr>
        </a:solidFill>
        <a:ln w="38100" cap="flat" cmpd="sng" algn="ctr">
          <a:solidFill>
            <a:sysClr val="window" lastClr="FFFFFF">
              <a:hueOff val="0"/>
              <a:satOff val="0"/>
              <a:lumOff val="0"/>
              <a:alphaOff val="0"/>
            </a:sysClr>
          </a:solidFill>
          <a:prstDash val="solid"/>
          <a:miter lim="800000"/>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Anläggnings-</a:t>
          </a:r>
        </a:p>
        <a:p>
          <a:pPr lvl="0" algn="ctr" defTabSz="755650">
            <a:lnSpc>
              <a:spcPct val="90000"/>
            </a:lnSpc>
            <a:spcBef>
              <a:spcPct val="0"/>
            </a:spcBef>
            <a:spcAft>
              <a:spcPct val="35000"/>
            </a:spcAft>
          </a:pPr>
          <a:r>
            <a:rPr lang="sv-SE" sz="1700" kern="1200" dirty="0" smtClean="0">
              <a:solidFill>
                <a:sysClr val="window" lastClr="FFFFFF"/>
              </a:solidFill>
              <a:latin typeface="Calibri"/>
              <a:ea typeface="+mn-ea"/>
              <a:cs typeface="+mn-cs"/>
            </a:rPr>
            <a:t>tillgångar</a:t>
          </a:r>
          <a:endParaRPr lang="sv-SE" sz="1700" kern="1200" dirty="0">
            <a:solidFill>
              <a:sysClr val="window" lastClr="FFFFFF"/>
            </a:solidFill>
            <a:latin typeface="Calibri"/>
            <a:ea typeface="+mn-ea"/>
            <a:cs typeface="+mn-cs"/>
          </a:endParaRPr>
        </a:p>
      </dsp:txBody>
      <dsp:txXfrm>
        <a:off x="2502894" y="1231193"/>
        <a:ext cx="1590152" cy="9811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AD24E4B-58B0-45FD-85AF-BE567CA3B57B}" type="datetimeFigureOut">
              <a:rPr lang="sv-SE" smtClean="0"/>
              <a:t>2019-12-17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AA118DA-F7A0-4D1B-84A0-D02FEEEB5B98}" type="slidenum">
              <a:rPr lang="sv-SE" smtClean="0"/>
              <a:t>‹#›</a:t>
            </a:fld>
            <a:endParaRPr lang="sv-SE"/>
          </a:p>
        </p:txBody>
      </p:sp>
    </p:spTree>
    <p:extLst>
      <p:ext uri="{BB962C8B-B14F-4D97-AF65-F5344CB8AC3E}">
        <p14:creationId xmlns:p14="http://schemas.microsoft.com/office/powerpoint/2010/main" val="891645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2AA118DA-F7A0-4D1B-84A0-D02FEEEB5B98}" type="slidenum">
              <a:rPr lang="sv-SE" smtClean="0"/>
              <a:t>1</a:t>
            </a:fld>
            <a:endParaRPr lang="sv-SE"/>
          </a:p>
        </p:txBody>
      </p:sp>
    </p:spTree>
    <p:extLst>
      <p:ext uri="{BB962C8B-B14F-4D97-AF65-F5344CB8AC3E}">
        <p14:creationId xmlns:p14="http://schemas.microsoft.com/office/powerpoint/2010/main" val="2758070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A118DA-F7A0-4D1B-84A0-D02FEEEB5B9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2979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69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Det ekonomiska årshjulet </a:t>
            </a:r>
            <a:r>
              <a:rPr lang="sv-SE" dirty="0"/>
              <a:t>beslutas av </a:t>
            </a:r>
            <a:r>
              <a:rPr lang="sv-SE" dirty="0" smtClean="0"/>
              <a:t>Kommunstyrelsen och Kommunfullmäktige </a:t>
            </a:r>
            <a:r>
              <a:rPr lang="sv-SE" dirty="0"/>
              <a:t>under </a:t>
            </a:r>
            <a:r>
              <a:rPr lang="sv-SE" dirty="0" smtClean="0"/>
              <a:t>hösten varje år. </a:t>
            </a:r>
            <a:endParaRPr lang="sv-SE" dirty="0"/>
          </a:p>
          <a:p>
            <a:endParaRPr lang="sv-SE" dirty="0" smtClean="0"/>
          </a:p>
          <a:p>
            <a:r>
              <a:rPr lang="sv-SE" dirty="0" smtClean="0"/>
              <a:t>Ekonomiarbetet med planering, genomförande och uppföljning utförs för tre år parallellt under verksamhetsåret.</a:t>
            </a:r>
          </a:p>
          <a:p>
            <a:endParaRPr lang="sv-SE" dirty="0"/>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74177D-65D8-4972-8EAA-40A03C334E2E}"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287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299E3-E21F-4B1D-84D9-B3754C97BD75}"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99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299E3-E21F-4B1D-84D9-B3754C97BD75}"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847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Årsredovisningens innehåll.</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E01DB-25B2-430F-8732-D4277E9862F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670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6B942E-22FB-41A3-8F74-66F4BCB764A0}" type="slidenum">
              <a:rPr kumimoji="0" lang="sv-SE"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722" name="Rectangle 2"/>
          <p:cNvSpPr>
            <a:spLocks noGrp="1" noRot="1" noChangeAspect="1" noChangeArrowheads="1" noTextEdit="1"/>
          </p:cNvSpPr>
          <p:nvPr>
            <p:ph type="sldImg"/>
          </p:nvPr>
        </p:nvSpPr>
        <p:spPr>
          <a:xfrm>
            <a:off x="92075" y="744538"/>
            <a:ext cx="6615113" cy="3722687"/>
          </a:xfrm>
          <a:ln/>
        </p:spPr>
      </p:sp>
      <p:sp>
        <p:nvSpPr>
          <p:cNvPr id="158723" name="Rectangle 3"/>
          <p:cNvSpPr>
            <a:spLocks noGrp="1" noChangeArrowheads="1"/>
          </p:cNvSpPr>
          <p:nvPr>
            <p:ph type="body" idx="1"/>
          </p:nvPr>
        </p:nvSpPr>
        <p:spPr/>
        <p:txBody>
          <a:bodyPr/>
          <a:lstStyle/>
          <a:p>
            <a:r>
              <a:rPr lang="sv-SE" dirty="0" smtClean="0"/>
              <a:t>I samband med beslut om årsredovisningen fattar Kommunfullmäktige beslut om God Ekonomisk Hushållning har uppfyllts för</a:t>
            </a:r>
            <a:r>
              <a:rPr lang="sv-SE" baseline="0" dirty="0" smtClean="0"/>
              <a:t> kommunen i sin helhet samt beslut om ansvarsfrihet för respektive nämnd.</a:t>
            </a:r>
            <a:endParaRPr lang="sv-SE" dirty="0"/>
          </a:p>
        </p:txBody>
      </p:sp>
    </p:spTree>
    <p:extLst>
      <p:ext uri="{BB962C8B-B14F-4D97-AF65-F5344CB8AC3E}">
        <p14:creationId xmlns:p14="http://schemas.microsoft.com/office/powerpoint/2010/main" val="2229967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74A06D-8861-4E6F-9112-0EBC5F666784}"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015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Kommunal redovisning delas upp i flera delar </a:t>
            </a:r>
          </a:p>
          <a:p>
            <a:r>
              <a:rPr lang="sv-SE" dirty="0" smtClean="0"/>
              <a:t>-</a:t>
            </a:r>
            <a:r>
              <a:rPr lang="sv-SE" baseline="0" dirty="0" smtClean="0"/>
              <a:t> </a:t>
            </a:r>
            <a:r>
              <a:rPr lang="sv-SE" dirty="0" smtClean="0"/>
              <a:t>budget = planering </a:t>
            </a:r>
          </a:p>
          <a:p>
            <a:r>
              <a:rPr lang="sv-SE" dirty="0" smtClean="0"/>
              <a:t>-</a:t>
            </a:r>
            <a:r>
              <a:rPr lang="sv-SE" baseline="0" dirty="0" smtClean="0"/>
              <a:t> </a:t>
            </a:r>
            <a:r>
              <a:rPr lang="sv-SE" dirty="0" smtClean="0"/>
              <a:t>redovisning = hur det blev/utfallet</a:t>
            </a:r>
            <a:br>
              <a:rPr lang="sv-SE" dirty="0" smtClean="0"/>
            </a:br>
            <a:r>
              <a:rPr lang="sv-SE" dirty="0" smtClean="0"/>
              <a:t/>
            </a:r>
            <a:br>
              <a:rPr lang="sv-SE" dirty="0" smtClean="0"/>
            </a:br>
            <a:endParaRPr lang="sv-SE" dirty="0" smtClean="0"/>
          </a:p>
          <a:p>
            <a:pPr marL="171450" indent="-171450">
              <a:buFont typeface="Arial" panose="020B0604020202020204" pitchFamily="34" charset="0"/>
              <a:buChar char="•"/>
            </a:pPr>
            <a:r>
              <a:rPr lang="sv-SE" dirty="0" smtClean="0"/>
              <a:t>Resultatbudget/ resultaträkning</a:t>
            </a:r>
          </a:p>
          <a:p>
            <a:pPr marL="171450" indent="-171450">
              <a:buFont typeface="Arial" panose="020B0604020202020204" pitchFamily="34" charset="0"/>
              <a:buChar char="•"/>
            </a:pPr>
            <a:r>
              <a:rPr lang="sv-SE" dirty="0" smtClean="0"/>
              <a:t>Driftbudget/ driftredovisning – del </a:t>
            </a:r>
            <a:r>
              <a:rPr lang="sv-SE" dirty="0"/>
              <a:t>av Resultatbudget/ resultaträkning</a:t>
            </a:r>
          </a:p>
          <a:p>
            <a:pPr marL="171450" indent="-171450">
              <a:buFont typeface="Arial" panose="020B0604020202020204" pitchFamily="34" charset="0"/>
              <a:buChar char="•"/>
            </a:pPr>
            <a:r>
              <a:rPr lang="sv-SE" dirty="0" smtClean="0"/>
              <a:t>Investeringsbudget/ investeringsredovisning</a:t>
            </a:r>
          </a:p>
          <a:p>
            <a:pPr marL="171450" indent="-171450">
              <a:buFont typeface="Arial" panose="020B0604020202020204" pitchFamily="34" charset="0"/>
              <a:buChar char="•"/>
            </a:pPr>
            <a:r>
              <a:rPr lang="sv-SE" dirty="0"/>
              <a:t>Balansbudget/ balansräkning</a:t>
            </a:r>
          </a:p>
          <a:p>
            <a:pPr marL="171450" indent="-171450">
              <a:buFont typeface="Arial" panose="020B0604020202020204" pitchFamily="34" charset="0"/>
              <a:buChar char="•"/>
            </a:pPr>
            <a:r>
              <a:rPr lang="sv-SE" dirty="0" smtClean="0"/>
              <a:t>Kassaflödesbudget/ kassaflödesanalys</a:t>
            </a: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A6C97D-D464-436A-81FA-5846C03003A7}"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311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BD6E8-FFF3-44EA-A44F-5444E011D098}"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98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smtClean="0"/>
              <a:t/>
            </a:r>
            <a:br>
              <a:rPr lang="sv-SE" baseline="0" dirty="0" smtClean="0"/>
            </a:br>
            <a:r>
              <a:rPr lang="sv-SE" baseline="0" dirty="0" smtClean="0"/>
              <a:t/>
            </a:r>
            <a:br>
              <a:rPr lang="sv-SE" baseline="0" dirty="0" smtClean="0"/>
            </a:br>
            <a:r>
              <a:rPr lang="sv-SE" baseline="0" dirty="0" smtClean="0"/>
              <a:t/>
            </a:r>
            <a:br>
              <a:rPr lang="sv-SE" baseline="0" dirty="0" smtClean="0"/>
            </a:br>
            <a:endParaRPr lang="sv-SE" b="1"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1DE3D-5C9E-424A-B90F-FEF1BFE7BFBF}"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04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B03CB-7C2E-4E05-BEE8-19A754F43295}"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494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Varje år beslutar Kommunfullmäktige om Verksamhetsplan för de tre kommande åren samt budget för nästkommande år – drift, investeringar, kassaflöde.</a:t>
            </a:r>
          </a:p>
          <a:p>
            <a:endParaRPr lang="sv-SE" dirty="0"/>
          </a:p>
          <a:p>
            <a:r>
              <a:rPr lang="sv-SE" baseline="0" dirty="0" smtClean="0"/>
              <a:t>Respektive</a:t>
            </a:r>
            <a:r>
              <a:rPr lang="sv-SE" dirty="0" smtClean="0"/>
              <a:t> n</a:t>
            </a:r>
            <a:r>
              <a:rPr lang="sv-SE" baseline="0" dirty="0" smtClean="0"/>
              <a:t>ämnd får en driftbudget beviljad och nämnden beslutar sedan varje år om hur beviljad ram ska fördelas mellan verksamheterna. Det kallas internbudget.</a:t>
            </a:r>
          </a:p>
          <a:p>
            <a:pPr marL="0" marR="0" indent="0" algn="l" defTabSz="914400" rtl="0" eaLnBrk="1" fontAlgn="auto" latinLnBrk="0" hangingPunct="1">
              <a:lnSpc>
                <a:spcPct val="100000"/>
              </a:lnSpc>
              <a:spcBef>
                <a:spcPts val="0"/>
              </a:spcBef>
              <a:spcAft>
                <a:spcPts val="0"/>
              </a:spcAft>
              <a:buClrTx/>
              <a:buSzTx/>
              <a:buFontTx/>
              <a:buNone/>
              <a:tabLst/>
              <a:defRPr/>
            </a:pPr>
            <a:r>
              <a:rPr lang="sv-SE" baseline="0" dirty="0" smtClean="0"/>
              <a:t> - </a:t>
            </a:r>
            <a:r>
              <a:rPr lang="sv-SE" dirty="0" smtClean="0"/>
              <a:t>Varje budgetansvar</a:t>
            </a:r>
            <a:r>
              <a:rPr lang="sv-SE" baseline="0" dirty="0" smtClean="0"/>
              <a:t> är alltså en del av nämndens totala budget – ett delansvar i helheten!</a:t>
            </a:r>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baseline="0" dirty="0" smtClean="0"/>
          </a:p>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22F93-39E5-434E-A642-DD30AB4B283F}"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983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Budget för nämnder och kommunstyrelse är en del av resultatbudgeten och motsvarar budgetposterna verksamhetsintäkter, verksamhetskostnader och avskrivningar och uppsummeras i verksamhetens nettokostnader.</a:t>
            </a:r>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3076F-55FB-4CE1-8A07-5696EF071F93}"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12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48DF70-6547-4078-985E-301713A41234}"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1991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93D0DD-236F-4C30-9174-F161240F5A13}"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693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endParaRPr lang="sv-SE" dirty="0" smtClean="0"/>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AD70BE-BAEB-4577-ADE3-00AAAFA38696}"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81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i="0" dirty="0" smtClean="0"/>
              <a:t>Kassaflödesanalysen förklarar hur likvida medel (direkt tillgängliga) förändras under året. Penningströmmar såsom in- och utbetalningar.</a:t>
            </a:r>
          </a:p>
          <a:p>
            <a:endParaRPr lang="sv-SE" dirty="0"/>
          </a:p>
        </p:txBody>
      </p:sp>
      <p:sp>
        <p:nvSpPr>
          <p:cNvPr id="4" name="Platshållare för bildnummer 3"/>
          <p:cNvSpPr>
            <a:spLocks noGrp="1"/>
          </p:cNvSpPr>
          <p:nvPr>
            <p:ph type="sldNum" sz="quarter" idx="10"/>
          </p:nvPr>
        </p:nvSpPr>
        <p:spPr/>
        <p:txBody>
          <a:bodyPr/>
          <a:lstStyle/>
          <a:p>
            <a:fld id="{2AA118DA-F7A0-4D1B-84A0-D02FEEEB5B98}" type="slidenum">
              <a:rPr lang="sv-SE" smtClean="0"/>
              <a:t>26</a:t>
            </a:fld>
            <a:endParaRPr lang="sv-SE"/>
          </a:p>
        </p:txBody>
      </p:sp>
    </p:spTree>
    <p:extLst>
      <p:ext uri="{BB962C8B-B14F-4D97-AF65-F5344CB8AC3E}">
        <p14:creationId xmlns:p14="http://schemas.microsoft.com/office/powerpoint/2010/main" val="2127264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D48BCB-BF42-49BD-A1C8-6458E476E924}"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997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46921C-7B94-415E-A1C6-A49FC08E2CE0}"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7824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19843-99CA-4730-B28B-4DCB6922C97E}"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56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639E3F-BE64-45E0-B41A-F7D6A583E775}"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752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53076F-55FB-4CE1-8A07-5696EF071F93}"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sidfo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bild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933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878A9D-A9EF-4F17-9F17-679746D54AA2}"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043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13F1FA-160C-4DDF-BE4D-55A54617DAB4}"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257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480F-0ADB-425D-9994-1E0449291A0F}"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354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Beslutade styrande dokument finns att läsa </a:t>
            </a:r>
            <a:r>
              <a:rPr lang="sv-SE" dirty="0"/>
              <a:t>på https://www.pitea.se/Invanare/Kommun-politik/politik/Styrning-och-ledning/Om-Styrande-dokument</a:t>
            </a:r>
            <a:r>
              <a:rPr lang="sv-SE" dirty="0" smtClean="0"/>
              <a:t>/.</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20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r>
              <a:rPr lang="sv-SE" dirty="0" smtClean="0"/>
              <a:t>God Ekonomisk Hushållning - Ett centralt begrepp i kommunlagen.</a:t>
            </a:r>
          </a:p>
          <a:p>
            <a:endParaRPr lang="sv-SE" dirty="0" smtClean="0"/>
          </a:p>
          <a:p>
            <a:r>
              <a:rPr lang="sv-SE" dirty="0" smtClean="0"/>
              <a:t>Regleras i Kommunallagen 11</a:t>
            </a:r>
            <a:r>
              <a:rPr lang="sv-SE" b="0" dirty="0" smtClean="0"/>
              <a:t> kap. Ekonomisk förvaltning</a:t>
            </a:r>
          </a:p>
          <a:p>
            <a:endParaRPr lang="sv-SE" dirty="0" smtClean="0"/>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799BAA-9AA7-43F9-81EC-DE4C5654AB4D}"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57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68157D-334D-4CFF-A7DC-1B88EAAB9B59}"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89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Mdkr – miljarder kronor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FF97A5-C331-4465-A36A-D84A924D716E}"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366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A80F8-3894-4A68-A5B5-C594379430F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92355-69A4-40F7-BDF3-1F47D431F339}" type="datetime1">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2019-12-17</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462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66752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54697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41225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 platshållare">
    <p:spTree>
      <p:nvGrpSpPr>
        <p:cNvPr id="1" name=""/>
        <p:cNvGrpSpPr/>
        <p:nvPr/>
      </p:nvGrpSpPr>
      <p:grpSpPr>
        <a:xfrm>
          <a:off x="0" y="0"/>
          <a:ext cx="0" cy="0"/>
          <a:chOff x="0" y="0"/>
          <a:chExt cx="0" cy="0"/>
        </a:xfrm>
      </p:grpSpPr>
      <p:sp>
        <p:nvSpPr>
          <p:cNvPr id="7" name="Platshållare för innehåll 6"/>
          <p:cNvSpPr>
            <a:spLocks noGrp="1"/>
          </p:cNvSpPr>
          <p:nvPr>
            <p:ph sz="quarter" idx="10"/>
          </p:nvPr>
        </p:nvSpPr>
        <p:spPr>
          <a:xfrm>
            <a:off x="1047716" y="2357430"/>
            <a:ext cx="10096571"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smtClean="0"/>
              <a:t>Klicka här för att ändra format på bakgrundstexten</a:t>
            </a:r>
          </a:p>
          <a:p>
            <a:pPr lvl="1"/>
            <a:r>
              <a:rPr lang="sv-SE" smtClean="0"/>
              <a:t>Nivå två</a:t>
            </a:r>
          </a:p>
        </p:txBody>
      </p:sp>
      <p:sp>
        <p:nvSpPr>
          <p:cNvPr id="8"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22"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989" y="360001"/>
            <a:ext cx="2433660" cy="617131"/>
          </a:xfrm>
          <a:prstGeom prst="rect">
            <a:avLst/>
          </a:prstGeom>
        </p:spPr>
      </p:pic>
    </p:spTree>
    <p:extLst>
      <p:ext uri="{BB962C8B-B14F-4D97-AF65-F5344CB8AC3E}">
        <p14:creationId xmlns:p14="http://schemas.microsoft.com/office/powerpoint/2010/main" val="5713552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vå platshållare">
    <p:spTree>
      <p:nvGrpSpPr>
        <p:cNvPr id="1" name=""/>
        <p:cNvGrpSpPr/>
        <p:nvPr/>
      </p:nvGrpSpPr>
      <p:grpSpPr>
        <a:xfrm>
          <a:off x="0" y="0"/>
          <a:ext cx="0" cy="0"/>
          <a:chOff x="0" y="0"/>
          <a:chExt cx="0" cy="0"/>
        </a:xfrm>
      </p:grpSpPr>
      <p:sp>
        <p:nvSpPr>
          <p:cNvPr id="10" name="Platshållare för text 21"/>
          <p:cNvSpPr>
            <a:spLocks noGrp="1"/>
          </p:cNvSpPr>
          <p:nvPr>
            <p:ph type="body" sz="quarter" idx="11"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sp>
        <p:nvSpPr>
          <p:cNvPr id="11" name="Platshållare för innehåll 6"/>
          <p:cNvSpPr>
            <a:spLocks noGrp="1"/>
          </p:cNvSpPr>
          <p:nvPr>
            <p:ph sz="quarter" idx="10"/>
          </p:nvPr>
        </p:nvSpPr>
        <p:spPr>
          <a:xfrm>
            <a:off x="1047716" y="2357430"/>
            <a:ext cx="4572032"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smtClean="0"/>
              <a:t>Klicka här för att ändra format på bakgrundstexten</a:t>
            </a:r>
          </a:p>
          <a:p>
            <a:pPr lvl="1"/>
            <a:r>
              <a:rPr lang="sv-SE" smtClean="0"/>
              <a:t>Nivå två</a:t>
            </a:r>
          </a:p>
        </p:txBody>
      </p:sp>
      <p:sp>
        <p:nvSpPr>
          <p:cNvPr id="12" name="Rubrik 7"/>
          <p:cNvSpPr>
            <a:spLocks noGrp="1"/>
          </p:cNvSpPr>
          <p:nvPr>
            <p:ph type="title"/>
          </p:nvPr>
        </p:nvSpPr>
        <p:spPr>
          <a:xfrm>
            <a:off x="1007435" y="1052736"/>
            <a:ext cx="11049077" cy="1143000"/>
          </a:xfrm>
        </p:spPr>
        <p:txBody>
          <a:bodyPr>
            <a:normAutofit/>
          </a:bodyPr>
          <a:lstStyle>
            <a:lvl1pPr algn="l">
              <a:defRPr sz="4800" b="1">
                <a:latin typeface="Gill Sans MT" pitchFamily="34" charset="0"/>
              </a:defRPr>
            </a:lvl1pPr>
          </a:lstStyle>
          <a:p>
            <a:r>
              <a:rPr lang="sv-SE" smtClean="0"/>
              <a:t>Klicka här för att ändra format</a:t>
            </a:r>
            <a:endParaRPr lang="sv-SE" dirty="0"/>
          </a:p>
        </p:txBody>
      </p:sp>
      <p:sp>
        <p:nvSpPr>
          <p:cNvPr id="14" name="Platshållare för innehåll 6"/>
          <p:cNvSpPr>
            <a:spLocks noGrp="1"/>
          </p:cNvSpPr>
          <p:nvPr>
            <p:ph sz="quarter" idx="13"/>
          </p:nvPr>
        </p:nvSpPr>
        <p:spPr>
          <a:xfrm>
            <a:off x="6708544" y="2362528"/>
            <a:ext cx="4572032"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smtClean="0"/>
              <a:t>Klicka här för att ändra format på bakgrundstexten</a:t>
            </a:r>
          </a:p>
          <a:p>
            <a:pPr lvl="1"/>
            <a:r>
              <a:rPr lang="sv-SE" smtClean="0"/>
              <a:t>Nivå två</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989" y="332657"/>
            <a:ext cx="2433660" cy="617131"/>
          </a:xfrm>
          <a:prstGeom prst="rect">
            <a:avLst/>
          </a:prstGeom>
        </p:spPr>
      </p:pic>
    </p:spTree>
    <p:extLst>
      <p:ext uri="{BB962C8B-B14F-4D97-AF65-F5344CB8AC3E}">
        <p14:creationId xmlns:p14="http://schemas.microsoft.com/office/powerpoint/2010/main" val="167870191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71462" y="2130426"/>
            <a:ext cx="11049077" cy="1470025"/>
          </a:xfrm>
        </p:spPr>
        <p:txBody>
          <a:bodyPr>
            <a:normAutofit/>
          </a:bodyPr>
          <a:lstStyle>
            <a:lvl1pPr>
              <a:defRPr sz="4800" b="1">
                <a:latin typeface="Gill Sans MT"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828800" y="3886200"/>
            <a:ext cx="8534400" cy="1752600"/>
          </a:xfrm>
        </p:spPr>
        <p:txBody>
          <a:bodyPr>
            <a:normAutofit/>
          </a:bodyPr>
          <a:lstStyle>
            <a:lvl1pPr marL="0" indent="0" algn="ctr">
              <a:buNone/>
              <a:defRPr sz="3000" b="1">
                <a:solidFill>
                  <a:schemeClr val="tx1">
                    <a:tint val="75000"/>
                  </a:schemeClr>
                </a:solidFill>
                <a:latin typeface="Gill Sans MT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9" name="Platshållare för text 21"/>
          <p:cNvSpPr>
            <a:spLocks noGrp="1"/>
          </p:cNvSpPr>
          <p:nvPr>
            <p:ph type="body" sz="quarter" idx="13" hasCustomPrompt="1"/>
          </p:nvPr>
        </p:nvSpPr>
        <p:spPr>
          <a:xfrm>
            <a:off x="7715262" y="6357958"/>
            <a:ext cx="3524249" cy="285750"/>
          </a:xfrm>
        </p:spPr>
        <p:txBody>
          <a:bodyPr wrap="none">
            <a:noAutofit/>
          </a:bodyPr>
          <a:lstStyle>
            <a:lvl1pPr algn="r">
              <a:buNone/>
              <a:defRPr sz="1400">
                <a:solidFill>
                  <a:schemeClr val="bg1"/>
                </a:solidFill>
                <a:latin typeface="Gill Sans MT" pitchFamily="34" charset="0"/>
              </a:defRPr>
            </a:lvl1pPr>
          </a:lstStyle>
          <a:p>
            <a:pPr lvl="0"/>
            <a:r>
              <a:rPr lang="sv-SE" dirty="0" smtClean="0"/>
              <a:t>Ange namn på verksamheten</a:t>
            </a:r>
            <a:endParaRPr lang="sv-SE" dirty="0"/>
          </a:p>
        </p:txBody>
      </p:sp>
      <p:pic>
        <p:nvPicPr>
          <p:cNvPr id="4" name="Bildobjekt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989" y="332657"/>
            <a:ext cx="2433660" cy="617131"/>
          </a:xfrm>
          <a:prstGeom prst="rect">
            <a:avLst/>
          </a:prstGeom>
        </p:spPr>
      </p:pic>
    </p:spTree>
    <p:extLst>
      <p:ext uri="{BB962C8B-B14F-4D97-AF65-F5344CB8AC3E}">
        <p14:creationId xmlns:p14="http://schemas.microsoft.com/office/powerpoint/2010/main" val="35569092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857532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21AA6DBE-38A0-468B-9011-A49F4E09434E}" type="datetimeFigureOut">
              <a:rPr lang="sv-SE" smtClean="0"/>
              <a:t>2019-12-17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684662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21AA6DBE-38A0-468B-9011-A49F4E09434E}" type="datetimeFigureOut">
              <a:rPr lang="sv-SE" smtClean="0"/>
              <a:t>2019-12-17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71643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21AA6DBE-38A0-468B-9011-A49F4E09434E}" type="datetimeFigureOut">
              <a:rPr lang="sv-SE" smtClean="0"/>
              <a:t>2019-12-17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41597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21AA6DBE-38A0-468B-9011-A49F4E09434E}" type="datetimeFigureOut">
              <a:rPr lang="sv-SE" smtClean="0"/>
              <a:t>2019-12-17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257234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1AA6DBE-38A0-468B-9011-A49F4E09434E}" type="datetimeFigureOut">
              <a:rPr lang="sv-SE" smtClean="0"/>
              <a:t>2019-12-17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77424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2019-12-17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1297509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21AA6DBE-38A0-468B-9011-A49F4E09434E}" type="datetimeFigureOut">
              <a:rPr lang="sv-SE" smtClean="0"/>
              <a:t>2019-12-17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885250-AC35-4BFA-BDDD-D2C46DAFC464}" type="slidenum">
              <a:rPr lang="sv-SE" smtClean="0"/>
              <a:t>‹#›</a:t>
            </a:fld>
            <a:endParaRPr lang="sv-SE"/>
          </a:p>
        </p:txBody>
      </p:sp>
    </p:spTree>
    <p:extLst>
      <p:ext uri="{BB962C8B-B14F-4D97-AF65-F5344CB8AC3E}">
        <p14:creationId xmlns:p14="http://schemas.microsoft.com/office/powerpoint/2010/main" val="3945029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A6DBE-38A0-468B-9011-A49F4E09434E}" type="datetimeFigureOut">
              <a:rPr lang="sv-SE" smtClean="0"/>
              <a:t>2019-12-17</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5250-AC35-4BFA-BDDD-D2C46DAFC464}" type="slidenum">
              <a:rPr lang="sv-SE" smtClean="0"/>
              <a:t>‹#›</a:t>
            </a:fld>
            <a:endParaRPr lang="sv-SE"/>
          </a:p>
        </p:txBody>
      </p:sp>
      <p:pic>
        <p:nvPicPr>
          <p:cNvPr id="7" name="Picture 4"/>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29556" t="56766" r="1038" b="37828"/>
          <a:stretch/>
        </p:blipFill>
        <p:spPr bwMode="auto">
          <a:xfrm flipH="1">
            <a:off x="0" y="6275012"/>
            <a:ext cx="12192000" cy="451642"/>
          </a:xfrm>
          <a:prstGeom prst="rect">
            <a:avLst/>
          </a:prstGeom>
          <a:noFill/>
          <a:ln w="9525">
            <a:noFill/>
            <a:miter lim="800000"/>
            <a:headEnd/>
            <a:tailEnd/>
          </a:ln>
        </p:spPr>
      </p:pic>
    </p:spTree>
    <p:extLst>
      <p:ext uri="{BB962C8B-B14F-4D97-AF65-F5344CB8AC3E}">
        <p14:creationId xmlns:p14="http://schemas.microsoft.com/office/powerpoint/2010/main" val="3337302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endParaRPr lang="sv-SE"/>
          </a:p>
        </p:txBody>
      </p:sp>
      <p:sp>
        <p:nvSpPr>
          <p:cNvPr id="3" name="Underrubrik 2"/>
          <p:cNvSpPr>
            <a:spLocks noGrp="1"/>
          </p:cNvSpPr>
          <p:nvPr>
            <p:ph type="subTitle" idx="1"/>
          </p:nvPr>
        </p:nvSpPr>
        <p:spPr/>
        <p:txBody>
          <a:bodyPr/>
          <a:lstStyle/>
          <a:p>
            <a:endParaRPr lang="sv-SE"/>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ubrik 1"/>
          <p:cNvSpPr txBox="1">
            <a:spLocks/>
          </p:cNvSpPr>
          <p:nvPr/>
        </p:nvSpPr>
        <p:spPr>
          <a:xfrm>
            <a:off x="2531094" y="1803688"/>
            <a:ext cx="8286808" cy="3017693"/>
          </a:xfrm>
          <a:prstGeom prst="rect">
            <a:avLst/>
          </a:prstGeom>
        </p:spPr>
        <p:txBody>
          <a:bodyP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70000"/>
              </a:lnSpc>
            </a:pPr>
            <a:r>
              <a:rPr lang="sv-SE" sz="19200" b="1" dirty="0" smtClean="0">
                <a:solidFill>
                  <a:schemeClr val="bg1"/>
                </a:solidFill>
                <a:latin typeface="Gill Sans MT" panose="020B0502020104020203" pitchFamily="34" charset="0"/>
              </a:rPr>
              <a:t>Kommunens ekonomi</a:t>
            </a:r>
          </a:p>
          <a:p>
            <a:pPr>
              <a:lnSpc>
                <a:spcPct val="170000"/>
              </a:lnSpc>
            </a:pPr>
            <a:r>
              <a:rPr lang="sv-SE" sz="12800" dirty="0" smtClean="0">
                <a:solidFill>
                  <a:schemeClr val="bg1"/>
                </a:solidFill>
                <a:latin typeface="Gill Sans MT" panose="020B0502020104020203" pitchFamily="34" charset="0"/>
              </a:rPr>
              <a:t>Ditt ansvar som förtroendevald</a:t>
            </a:r>
          </a:p>
          <a:p>
            <a:pPr>
              <a:lnSpc>
                <a:spcPct val="170000"/>
              </a:lnSpc>
            </a:pPr>
            <a:endParaRPr lang="sv-SE" sz="12800" dirty="0" smtClean="0">
              <a:solidFill>
                <a:schemeClr val="bg1"/>
              </a:solidFill>
              <a:latin typeface="Gill Sans MT" panose="020B0502020104020203" pitchFamily="34" charset="0"/>
            </a:endParaRPr>
          </a:p>
          <a:p>
            <a:pPr>
              <a:lnSpc>
                <a:spcPct val="170000"/>
              </a:lnSpc>
            </a:pPr>
            <a:r>
              <a:rPr lang="sv-SE" sz="11200" dirty="0" smtClean="0">
                <a:solidFill>
                  <a:schemeClr val="bg1"/>
                </a:solidFill>
                <a:latin typeface="Gill Sans MT" panose="020B0502020104020203" pitchFamily="34" charset="0"/>
              </a:rPr>
              <a:t>Åsa Öberg, Ekonomichef</a:t>
            </a:r>
            <a:r>
              <a:rPr lang="sv-SE" dirty="0" smtClean="0">
                <a:solidFill>
                  <a:schemeClr val="bg1"/>
                </a:solidFill>
              </a:rPr>
              <a:t/>
            </a:r>
            <a:br>
              <a:rPr lang="sv-SE" dirty="0" smtClean="0">
                <a:solidFill>
                  <a:schemeClr val="bg1"/>
                </a:solidFill>
              </a:rPr>
            </a:br>
            <a:r>
              <a:rPr lang="sv-SE" sz="2000" dirty="0" smtClean="0">
                <a:solidFill>
                  <a:schemeClr val="bg1"/>
                </a:solidFill>
              </a:rPr>
              <a:t/>
            </a:r>
            <a:br>
              <a:rPr lang="sv-SE" sz="2000" dirty="0" smtClean="0">
                <a:solidFill>
                  <a:schemeClr val="bg1"/>
                </a:solidFill>
              </a:rPr>
            </a:br>
            <a:endParaRPr lang="sv-SE" sz="2200" dirty="0">
              <a:solidFill>
                <a:schemeClr val="bg1"/>
              </a:solidFill>
            </a:endParaRPr>
          </a:p>
        </p:txBody>
      </p:sp>
    </p:spTree>
    <p:extLst>
      <p:ext uri="{BB962C8B-B14F-4D97-AF65-F5344CB8AC3E}">
        <p14:creationId xmlns:p14="http://schemas.microsoft.com/office/powerpoint/2010/main" val="10899839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1"/>
          </p:nvPr>
        </p:nvSpPr>
        <p:spPr/>
        <p:txBody>
          <a:bodyPr/>
          <a:lstStyle/>
          <a:p>
            <a:r>
              <a:rPr lang="sv-SE" dirty="0"/>
              <a:t>Kommunledningsförvaltningen</a:t>
            </a:r>
            <a:endParaRPr lang="sv-SE" dirty="0"/>
          </a:p>
        </p:txBody>
      </p:sp>
      <p:pic>
        <p:nvPicPr>
          <p:cNvPr id="9" name="Bildobjekt 8"/>
          <p:cNvPicPr>
            <a:picLocks noChangeAspect="1"/>
          </p:cNvPicPr>
          <p:nvPr/>
        </p:nvPicPr>
        <p:blipFill>
          <a:blip r:embed="rId3"/>
          <a:stretch>
            <a:fillRect/>
          </a:stretch>
        </p:blipFill>
        <p:spPr>
          <a:xfrm>
            <a:off x="1430449" y="928912"/>
            <a:ext cx="8806980" cy="5376488"/>
          </a:xfrm>
          <a:prstGeom prst="rect">
            <a:avLst/>
          </a:prstGeom>
        </p:spPr>
      </p:pic>
      <p:sp>
        <p:nvSpPr>
          <p:cNvPr id="11" name="Platshållare för innehåll 2"/>
          <p:cNvSpPr>
            <a:spLocks noGrp="1"/>
          </p:cNvSpPr>
          <p:nvPr>
            <p:ph sz="quarter" idx="10"/>
          </p:nvPr>
        </p:nvSpPr>
        <p:spPr>
          <a:xfrm>
            <a:off x="2985986" y="125267"/>
            <a:ext cx="7716502" cy="740271"/>
          </a:xfrm>
        </p:spPr>
        <p:txBody>
          <a:bodyPr>
            <a:normAutofit fontScale="47500" lnSpcReduction="20000"/>
          </a:bodyPr>
          <a:lstStyle/>
          <a:p>
            <a:pPr lvl="0"/>
            <a:endParaRPr lang="sv-SE" sz="3200" dirty="0"/>
          </a:p>
          <a:p>
            <a:pPr marL="0" indent="0">
              <a:buNone/>
            </a:pPr>
            <a:r>
              <a:rPr lang="sv-SE" sz="7000" b="1" dirty="0"/>
              <a:t>Fördelning av kommunala </a:t>
            </a:r>
            <a:r>
              <a:rPr lang="sv-SE" sz="7000" b="1" dirty="0" smtClean="0"/>
              <a:t>medel </a:t>
            </a:r>
            <a:r>
              <a:rPr lang="sv-SE" sz="4200" b="1" dirty="0" smtClean="0"/>
              <a:t>(2018)</a:t>
            </a:r>
            <a:endParaRPr lang="sv-SE" sz="7000" b="1" dirty="0"/>
          </a:p>
        </p:txBody>
      </p:sp>
    </p:spTree>
    <p:extLst>
      <p:ext uri="{BB962C8B-B14F-4D97-AF65-F5344CB8AC3E}">
        <p14:creationId xmlns:p14="http://schemas.microsoft.com/office/powerpoint/2010/main" val="367773448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1991544" y="764704"/>
            <a:ext cx="8286808" cy="700700"/>
          </a:xfrm>
        </p:spPr>
        <p:txBody>
          <a:bodyPr>
            <a:noAutofit/>
          </a:bodyPr>
          <a:lstStyle/>
          <a:p>
            <a:pPr>
              <a:defRPr/>
            </a:pPr>
            <a:r>
              <a:rPr lang="sv-SE" b="1" dirty="0" smtClean="0">
                <a:latin typeface="Gill Sans MT Condensed" pitchFamily="34" charset="0"/>
              </a:rPr>
              <a:t/>
            </a:r>
            <a:br>
              <a:rPr lang="sv-SE" b="1" dirty="0" smtClean="0">
                <a:latin typeface="Gill Sans MT Condensed" pitchFamily="34" charset="0"/>
              </a:rPr>
            </a:br>
            <a:endParaRPr lang="sv-SE" b="1" dirty="0">
              <a:latin typeface="Gill Sans MT Condensed" pitchFamily="34" charset="0"/>
            </a:endParaRPr>
          </a:p>
        </p:txBody>
      </p:sp>
      <p:sp>
        <p:nvSpPr>
          <p:cNvPr id="9" name="textruta 8"/>
          <p:cNvSpPr txBox="1"/>
          <p:nvPr/>
        </p:nvSpPr>
        <p:spPr>
          <a:xfrm>
            <a:off x="2505438" y="565662"/>
            <a:ext cx="7598106" cy="229293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Hur håller vi koll på </a:t>
            </a:r>
            <a:r>
              <a:rPr kumimoji="0" lang="sv-SE" sz="3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ekonomin?</a:t>
            </a:r>
            <a:endPar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Planering av verksamhet – budget och verksamhetsplan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Utförande av verksamhet – bokföring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Jämförelse mellan dessa - bokslut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Styra, gasa och bromsa när avvikelser upptäcks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9910" y="4077073"/>
            <a:ext cx="3188090" cy="212325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Bildobjekt 1"/>
          <p:cNvPicPr>
            <a:picLocks noChangeAspect="1"/>
          </p:cNvPicPr>
          <p:nvPr/>
        </p:nvPicPr>
        <p:blipFill>
          <a:blip r:embed="rId4"/>
          <a:stretch>
            <a:fillRect/>
          </a:stretch>
        </p:blipFill>
        <p:spPr>
          <a:xfrm>
            <a:off x="1631505" y="3933056"/>
            <a:ext cx="3670853" cy="1655090"/>
          </a:xfrm>
          <a:prstGeom prst="rect">
            <a:avLst/>
          </a:prstGeom>
        </p:spPr>
      </p:pic>
      <p:sp>
        <p:nvSpPr>
          <p:cNvPr id="3" name="Platshållare för text 2"/>
          <p:cNvSpPr>
            <a:spLocks noGrp="1"/>
          </p:cNvSpPr>
          <p:nvPr>
            <p:ph type="body" sz="quarter" idx="11"/>
          </p:nvPr>
        </p:nvSpPr>
        <p:spPr/>
        <p:txBody>
          <a:bodyPr/>
          <a:lstStyle/>
          <a:p>
            <a:r>
              <a:rPr lang="sv-SE" dirty="0"/>
              <a:t>Kommunledningsförvaltningen</a:t>
            </a:r>
            <a:endParaRPr lang="sv-SE" dirty="0"/>
          </a:p>
        </p:txBody>
      </p:sp>
      <p:pic>
        <p:nvPicPr>
          <p:cNvPr id="7" name="Picture 2" descr="http://static2.bygghemma.se/productimages/0x0/39230b5f-58eb-4389-9fdf-1f6279e9af70/forvaringssystem-elfa-14-favor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357" y="4077072"/>
            <a:ext cx="2232248"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3534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txBox="1">
            <a:spLocks/>
          </p:cNvSpPr>
          <p:nvPr/>
        </p:nvSpPr>
        <p:spPr>
          <a:xfrm>
            <a:off x="1919288" y="630239"/>
            <a:ext cx="8286750" cy="1646237"/>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6" name="Rubrik 1"/>
          <p:cNvSpPr txBox="1">
            <a:spLocks/>
          </p:cNvSpPr>
          <p:nvPr/>
        </p:nvSpPr>
        <p:spPr bwMode="auto">
          <a:xfrm>
            <a:off x="1703512" y="106985"/>
            <a:ext cx="8286750" cy="732926"/>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err="1">
                <a:ln>
                  <a:noFill/>
                </a:ln>
                <a:solidFill>
                  <a:prstClr val="black"/>
                </a:solidFill>
                <a:effectLst/>
                <a:uLnTx/>
                <a:uFillTx/>
                <a:latin typeface="Gill Sans MT" pitchFamily="34" charset="0"/>
                <a:ea typeface="+mn-ea"/>
                <a:cs typeface="+mn-cs"/>
              </a:rPr>
              <a:t>Årshjul</a:t>
            </a:r>
            <a:r>
              <a:rPr kumimoji="0" lang="sv-SE" sz="3200" b="1" i="0" u="none" strike="noStrike" kern="1200" cap="none" spc="0" normalizeH="0" baseline="0" noProof="0" dirty="0">
                <a:ln>
                  <a:noFill/>
                </a:ln>
                <a:solidFill>
                  <a:prstClr val="black"/>
                </a:solidFill>
                <a:effectLst/>
                <a:uLnTx/>
                <a:uFillTx/>
                <a:latin typeface="Gill Sans MT" pitchFamily="34" charset="0"/>
                <a:ea typeface="+mn-ea"/>
                <a:cs typeface="+mn-cs"/>
              </a:rPr>
              <a:t> ekonomi</a:t>
            </a:r>
          </a:p>
        </p:txBody>
      </p:sp>
      <p:sp>
        <p:nvSpPr>
          <p:cNvPr id="3" name="Platshållare för text 2"/>
          <p:cNvSpPr>
            <a:spLocks noGrp="1"/>
          </p:cNvSpPr>
          <p:nvPr>
            <p:ph type="body" sz="quarter" idx="13"/>
          </p:nvPr>
        </p:nvSpPr>
        <p:spPr>
          <a:xfrm>
            <a:off x="7455904" y="6381328"/>
            <a:ext cx="2643187" cy="285750"/>
          </a:xfrm>
        </p:spPr>
        <p:txBody>
          <a:bodyPr/>
          <a:lstStyle/>
          <a:p>
            <a:r>
              <a:rPr lang="sv-SE" dirty="0"/>
              <a:t>Kommunledningsförvaltningen</a:t>
            </a:r>
            <a:endParaRPr lang="sv-SE" dirty="0"/>
          </a:p>
        </p:txBody>
      </p:sp>
      <p:graphicFrame>
        <p:nvGraphicFramePr>
          <p:cNvPr id="5" name="Diagram 4"/>
          <p:cNvGraphicFramePr/>
          <p:nvPr>
            <p:extLst/>
          </p:nvPr>
        </p:nvGraphicFramePr>
        <p:xfrm>
          <a:off x="2855640" y="1556792"/>
          <a:ext cx="6408712" cy="4175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ktangel med rundade hörn 7"/>
          <p:cNvSpPr/>
          <p:nvPr/>
        </p:nvSpPr>
        <p:spPr>
          <a:xfrm>
            <a:off x="1775520" y="5301208"/>
            <a:ext cx="1229938" cy="288032"/>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Nästa år</a:t>
            </a:r>
          </a:p>
        </p:txBody>
      </p:sp>
      <p:sp>
        <p:nvSpPr>
          <p:cNvPr id="9" name="Rektangel med rundade hörn 8"/>
          <p:cNvSpPr/>
          <p:nvPr/>
        </p:nvSpPr>
        <p:spPr>
          <a:xfrm>
            <a:off x="1775520" y="5589240"/>
            <a:ext cx="1229938" cy="288032"/>
          </a:xfrm>
          <a:prstGeom prst="roundRect">
            <a:avLst/>
          </a:prstGeom>
          <a:solidFill>
            <a:srgbClr val="BFD7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Innevarande år</a:t>
            </a:r>
          </a:p>
        </p:txBody>
      </p:sp>
      <p:sp>
        <p:nvSpPr>
          <p:cNvPr id="10" name="Rektangel med rundade hörn 9"/>
          <p:cNvSpPr/>
          <p:nvPr/>
        </p:nvSpPr>
        <p:spPr>
          <a:xfrm>
            <a:off x="1775520" y="5897588"/>
            <a:ext cx="1229938" cy="262880"/>
          </a:xfrm>
          <a:prstGeom prst="roundRect">
            <a:avLst/>
          </a:prstGeom>
          <a:solidFill>
            <a:srgbClr val="90C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Förra året</a:t>
            </a:r>
          </a:p>
        </p:txBody>
      </p:sp>
      <p:sp>
        <p:nvSpPr>
          <p:cNvPr id="11" name="textruta 10"/>
          <p:cNvSpPr txBox="1"/>
          <p:nvPr/>
        </p:nvSpPr>
        <p:spPr>
          <a:xfrm>
            <a:off x="1775521" y="4825913"/>
            <a:ext cx="1148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Förklaring</a:t>
            </a:r>
          </a:p>
        </p:txBody>
      </p:sp>
      <p:sp>
        <p:nvSpPr>
          <p:cNvPr id="12" name="Rektangel med rundade hörn 11"/>
          <p:cNvSpPr/>
          <p:nvPr/>
        </p:nvSpPr>
        <p:spPr>
          <a:xfrm>
            <a:off x="7942897" y="1969682"/>
            <a:ext cx="1267967" cy="574486"/>
          </a:xfrm>
          <a:prstGeom prst="roundRect">
            <a:avLst/>
          </a:prstGeom>
          <a:solidFill>
            <a:srgbClr val="90CD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Årsbokslut</a:t>
            </a:r>
          </a:p>
        </p:txBody>
      </p:sp>
      <p:sp>
        <p:nvSpPr>
          <p:cNvPr id="15" name="Rektangel med rundade hörn 14"/>
          <p:cNvSpPr/>
          <p:nvPr/>
        </p:nvSpPr>
        <p:spPr>
          <a:xfrm>
            <a:off x="8137244" y="3805819"/>
            <a:ext cx="1229938" cy="648072"/>
          </a:xfrm>
          <a:prstGeom prst="roundRect">
            <a:avLst/>
          </a:prstGeom>
          <a:solidFill>
            <a:srgbClr val="BFD7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Fördjupat månadsbokslut</a:t>
            </a:r>
          </a:p>
        </p:txBody>
      </p:sp>
      <p:sp>
        <p:nvSpPr>
          <p:cNvPr id="16" name="Rektangel med rundade hörn 15"/>
          <p:cNvSpPr/>
          <p:nvPr/>
        </p:nvSpPr>
        <p:spPr>
          <a:xfrm>
            <a:off x="7408238" y="5195246"/>
            <a:ext cx="1496075" cy="537261"/>
          </a:xfrm>
          <a:prstGeom prst="roundRect">
            <a:avLst/>
          </a:prstGeom>
          <a:solidFill>
            <a:srgbClr val="BFD7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Månadsbokslut</a:t>
            </a:r>
            <a:endPar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Rektangel med rundade hörn 18"/>
          <p:cNvSpPr/>
          <p:nvPr/>
        </p:nvSpPr>
        <p:spPr>
          <a:xfrm>
            <a:off x="2551184" y="4004865"/>
            <a:ext cx="1561999" cy="648072"/>
          </a:xfrm>
          <a:prstGeom prst="roundRect">
            <a:avLst/>
          </a:prstGeom>
          <a:solidFill>
            <a:srgbClr val="BFD7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Delårsrapport</a:t>
            </a:r>
            <a:endPar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ktangel med rundade hörn 19"/>
          <p:cNvSpPr/>
          <p:nvPr/>
        </p:nvSpPr>
        <p:spPr>
          <a:xfrm>
            <a:off x="2572174" y="2308909"/>
            <a:ext cx="1520016" cy="583405"/>
          </a:xfrm>
          <a:prstGeom prst="roundRect">
            <a:avLst/>
          </a:prstGeom>
          <a:solidFill>
            <a:srgbClr val="BFD7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Månadsbokslut</a:t>
            </a:r>
          </a:p>
        </p:txBody>
      </p:sp>
      <p:sp>
        <p:nvSpPr>
          <p:cNvPr id="21" name="Rektangel med rundade hörn 20"/>
          <p:cNvSpPr/>
          <p:nvPr/>
        </p:nvSpPr>
        <p:spPr>
          <a:xfrm>
            <a:off x="4706392" y="887801"/>
            <a:ext cx="1228719" cy="670216"/>
          </a:xfrm>
          <a:prstGeom prst="roundRect">
            <a:avLst/>
          </a:prstGeom>
          <a:solidFill>
            <a:srgbClr val="BFD7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Månadsbokslut</a:t>
            </a:r>
            <a:endParaRPr kumimoji="0" lang="sv-SE"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ktangel med rundade hörn 21"/>
          <p:cNvSpPr/>
          <p:nvPr/>
        </p:nvSpPr>
        <p:spPr>
          <a:xfrm>
            <a:off x="8185443" y="2919027"/>
            <a:ext cx="1229938" cy="563470"/>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Riktlinjer VEP </a:t>
            </a:r>
            <a:b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KF beslut</a:t>
            </a:r>
          </a:p>
        </p:txBody>
      </p:sp>
      <p:sp>
        <p:nvSpPr>
          <p:cNvPr id="24" name="Rektangel med rundade hörn 23"/>
          <p:cNvSpPr/>
          <p:nvPr/>
        </p:nvSpPr>
        <p:spPr>
          <a:xfrm>
            <a:off x="7890288" y="4578982"/>
            <a:ext cx="1229938" cy="506202"/>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Nämnders budgetförslag</a:t>
            </a:r>
          </a:p>
        </p:txBody>
      </p:sp>
      <p:sp>
        <p:nvSpPr>
          <p:cNvPr id="25" name="Rektangel med rundade hörn 24"/>
          <p:cNvSpPr/>
          <p:nvPr/>
        </p:nvSpPr>
        <p:spPr>
          <a:xfrm>
            <a:off x="5735960" y="5732507"/>
            <a:ext cx="1418470" cy="567524"/>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Budgetförslag KS Budgetbeslut KF</a:t>
            </a:r>
          </a:p>
        </p:txBody>
      </p:sp>
      <p:sp>
        <p:nvSpPr>
          <p:cNvPr id="27" name="Rektangel med rundade hörn 26"/>
          <p:cNvSpPr/>
          <p:nvPr/>
        </p:nvSpPr>
        <p:spPr>
          <a:xfrm>
            <a:off x="2855640" y="1694945"/>
            <a:ext cx="1803600" cy="561980"/>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Beslut slutlig koncernbudget och skattesats</a:t>
            </a:r>
          </a:p>
        </p:txBody>
      </p:sp>
      <p:sp>
        <p:nvSpPr>
          <p:cNvPr id="28" name="Rektangel med rundade hörn 27"/>
          <p:cNvSpPr/>
          <p:nvPr/>
        </p:nvSpPr>
        <p:spPr>
          <a:xfrm>
            <a:off x="2596255" y="2924746"/>
            <a:ext cx="1229938" cy="557751"/>
          </a:xfrm>
          <a:prstGeom prst="roundRect">
            <a:avLst/>
          </a:prstGeom>
          <a:solidFill>
            <a:srgbClr val="99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Bolagens budgetförslag</a:t>
            </a:r>
          </a:p>
        </p:txBody>
      </p:sp>
      <p:sp>
        <p:nvSpPr>
          <p:cNvPr id="29" name="Rektangel med rundade hörn 28"/>
          <p:cNvSpPr/>
          <p:nvPr/>
        </p:nvSpPr>
        <p:spPr>
          <a:xfrm>
            <a:off x="2805168" y="1173794"/>
            <a:ext cx="1850752" cy="477103"/>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Omvärldsanalys</a:t>
            </a:r>
          </a:p>
        </p:txBody>
      </p:sp>
    </p:spTree>
    <p:extLst>
      <p:ext uri="{BB962C8B-B14F-4D97-AF65-F5344CB8AC3E}">
        <p14:creationId xmlns:p14="http://schemas.microsoft.com/office/powerpoint/2010/main" val="266473227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txBox="1">
            <a:spLocks/>
          </p:cNvSpPr>
          <p:nvPr/>
        </p:nvSpPr>
        <p:spPr>
          <a:xfrm>
            <a:off x="1919288" y="630239"/>
            <a:ext cx="8286750" cy="1646237"/>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6" name="Rubrik 1"/>
          <p:cNvSpPr txBox="1">
            <a:spLocks/>
          </p:cNvSpPr>
          <p:nvPr/>
        </p:nvSpPr>
        <p:spPr bwMode="auto">
          <a:xfrm>
            <a:off x="1992314" y="1628800"/>
            <a:ext cx="4463727" cy="388843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black"/>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FF0000"/>
              </a:solidFill>
              <a:effectLst/>
              <a:uLnTx/>
              <a:uFillTx/>
              <a:latin typeface="Gill Sans MT" pitchFamily="34" charset="0"/>
              <a:ea typeface="+mn-ea"/>
              <a:cs typeface="+mn-cs"/>
            </a:endParaRPr>
          </a:p>
        </p:txBody>
      </p:sp>
      <p:sp>
        <p:nvSpPr>
          <p:cNvPr id="2" name="textruta 1"/>
          <p:cNvSpPr txBox="1"/>
          <p:nvPr/>
        </p:nvSpPr>
        <p:spPr>
          <a:xfrm>
            <a:off x="2266877" y="544743"/>
            <a:ext cx="78870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Årsbudget </a:t>
            </a:r>
            <a:r>
              <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och </a:t>
            </a:r>
            <a:r>
              <a:rPr lang="sv-SE" sz="3200" b="1" dirty="0" smtClean="0">
                <a:solidFill>
                  <a:prstClr val="black"/>
                </a:solidFill>
                <a:latin typeface="Gill Sans MT" panose="020B0502020104020203" pitchFamily="34" charset="0"/>
              </a:rPr>
              <a:t>tre</a:t>
            </a:r>
            <a:r>
              <a:rPr kumimoji="0" lang="sv-SE" sz="3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årig Verksamhetsplan</a:t>
            </a:r>
            <a:endPar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5" name="textruta 4"/>
          <p:cNvSpPr txBox="1"/>
          <p:nvPr/>
        </p:nvSpPr>
        <p:spPr>
          <a:xfrm>
            <a:off x="2167854" y="1215014"/>
            <a:ext cx="4486438" cy="621708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Lagstadgat styrdokument</a:t>
            </a:r>
            <a:endPar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Senast </a:t>
            </a: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30 november </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varje </a:t>
            </a: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år </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beslutar </a:t>
            </a: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Kommunfullmäktige </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om budget </a:t>
            </a: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för nästa år och verksamhetsplan för de tre kommande </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åren</a:t>
            </a:r>
            <a:endPar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Det viktigaste styrdokumentet i kommunen.</a:t>
            </a:r>
            <a:b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 omfattande process som inkluderar </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samtliga </a:t>
            </a: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nämnder och </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bolag</a:t>
            </a:r>
            <a:endPar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Bolagen styrs via bolagsordning </a:t>
            </a:r>
            <a:b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och ägardirektiv</a:t>
            </a: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ruta 10"/>
          <p:cNvSpPr txBox="1"/>
          <p:nvPr/>
        </p:nvSpPr>
        <p:spPr>
          <a:xfrm>
            <a:off x="10388616" y="198501"/>
            <a:ext cx="11336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Planering</a:t>
            </a:r>
            <a:endParaRPr kumimoji="0" lang="sv-SE"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 name="Platshållare för text 6"/>
          <p:cNvSpPr>
            <a:spLocks noGrp="1"/>
          </p:cNvSpPr>
          <p:nvPr>
            <p:ph type="body" sz="quarter" idx="13"/>
          </p:nvPr>
        </p:nvSpPr>
        <p:spPr/>
        <p:txBody>
          <a:bodyPr/>
          <a:lstStyle/>
          <a:p>
            <a:r>
              <a:rPr lang="sv-SE" dirty="0"/>
              <a:t>Kommunledningsförvaltningen</a:t>
            </a:r>
            <a:endParaRPr lang="sv-SE" dirty="0"/>
          </a:p>
        </p:txBody>
      </p:sp>
      <p:pic>
        <p:nvPicPr>
          <p:cNvPr id="10" name="Bildobjekt 9"/>
          <p:cNvPicPr>
            <a:picLocks noChangeAspect="1"/>
          </p:cNvPicPr>
          <p:nvPr/>
        </p:nvPicPr>
        <p:blipFill>
          <a:blip r:embed="rId3"/>
          <a:stretch>
            <a:fillRect/>
          </a:stretch>
        </p:blipFill>
        <p:spPr>
          <a:xfrm rot="798406">
            <a:off x="7600639" y="1897483"/>
            <a:ext cx="2769054" cy="37235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76956561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txBox="1">
            <a:spLocks/>
          </p:cNvSpPr>
          <p:nvPr/>
        </p:nvSpPr>
        <p:spPr>
          <a:xfrm>
            <a:off x="1919288" y="630239"/>
            <a:ext cx="8286750" cy="1646237"/>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6" name="Rubrik 1"/>
          <p:cNvSpPr txBox="1">
            <a:spLocks/>
          </p:cNvSpPr>
          <p:nvPr/>
        </p:nvSpPr>
        <p:spPr bwMode="auto">
          <a:xfrm>
            <a:off x="1992314" y="1628800"/>
            <a:ext cx="4463727" cy="388843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black"/>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FF0000"/>
              </a:solidFill>
              <a:effectLst/>
              <a:uLnTx/>
              <a:uFillTx/>
              <a:latin typeface="Gill Sans MT" pitchFamily="34" charset="0"/>
              <a:ea typeface="+mn-ea"/>
              <a:cs typeface="+mn-cs"/>
            </a:endParaRPr>
          </a:p>
        </p:txBody>
      </p:sp>
      <p:sp>
        <p:nvSpPr>
          <p:cNvPr id="2" name="textruta 1"/>
          <p:cNvSpPr txBox="1"/>
          <p:nvPr/>
        </p:nvSpPr>
        <p:spPr>
          <a:xfrm>
            <a:off x="2108382" y="648604"/>
            <a:ext cx="657301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Delårsrapport och årsredovisning</a:t>
            </a:r>
            <a:endPar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5" name="textruta 4"/>
          <p:cNvSpPr txBox="1"/>
          <p:nvPr/>
        </p:nvSpPr>
        <p:spPr>
          <a:xfrm>
            <a:off x="1328035" y="1627899"/>
            <a:ext cx="4993001"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Uppföljning till kommunfullmäktige sker två gånger per år</a:t>
            </a:r>
            <a:b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a:r>
            <a:b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delårsrapport per 31 augusti</a:t>
            </a:r>
            <a:b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a:r>
            <a:b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årsbokslut per 31 december</a:t>
            </a: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r>
            <a:b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br>
            <a:endPar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ruta 10"/>
          <p:cNvSpPr txBox="1"/>
          <p:nvPr/>
        </p:nvSpPr>
        <p:spPr>
          <a:xfrm>
            <a:off x="9342455" y="289378"/>
            <a:ext cx="151355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1" i="1"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Uppföljning</a:t>
            </a:r>
            <a:endParaRPr kumimoji="0" lang="sv-SE" sz="20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7" name="Platshållare för text 6"/>
          <p:cNvSpPr>
            <a:spLocks noGrp="1"/>
          </p:cNvSpPr>
          <p:nvPr>
            <p:ph type="body" sz="quarter" idx="13"/>
          </p:nvPr>
        </p:nvSpPr>
        <p:spPr/>
        <p:txBody>
          <a:bodyPr/>
          <a:lstStyle/>
          <a:p>
            <a:r>
              <a:rPr lang="sv-SE" dirty="0"/>
              <a:t>Kommunledningsförvaltningen</a:t>
            </a:r>
            <a:endParaRPr lang="sv-SE" dirty="0"/>
          </a:p>
        </p:txBody>
      </p:sp>
      <p:pic>
        <p:nvPicPr>
          <p:cNvPr id="9" name="Bildobjekt 8"/>
          <p:cNvPicPr>
            <a:picLocks noChangeAspect="1"/>
          </p:cNvPicPr>
          <p:nvPr/>
        </p:nvPicPr>
        <p:blipFill>
          <a:blip r:embed="rId3"/>
          <a:stretch>
            <a:fillRect/>
          </a:stretch>
        </p:blipFill>
        <p:spPr>
          <a:xfrm rot="749513">
            <a:off x="8669978" y="1719906"/>
            <a:ext cx="2899204" cy="39709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Bildobjekt 9"/>
          <p:cNvPicPr>
            <a:picLocks noChangeAspect="1"/>
          </p:cNvPicPr>
          <p:nvPr/>
        </p:nvPicPr>
        <p:blipFill>
          <a:blip r:embed="rId4"/>
          <a:stretch>
            <a:fillRect/>
          </a:stretch>
        </p:blipFill>
        <p:spPr>
          <a:xfrm rot="724052">
            <a:off x="5970369" y="1826567"/>
            <a:ext cx="2790314" cy="4002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6444679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412773" y="126588"/>
            <a:ext cx="6215106" cy="718751"/>
          </a:xfrm>
        </p:spPr>
        <p:txBody>
          <a:bodyPr>
            <a:normAutofit/>
          </a:bodyPr>
          <a:lstStyle/>
          <a:p>
            <a:r>
              <a:rPr lang="sv-SE" sz="3600" dirty="0"/>
              <a:t>Årsredovisning</a:t>
            </a:r>
            <a:endParaRPr lang="sv-SE" sz="3600" dirty="0">
              <a:solidFill>
                <a:srgbClr val="FF0000"/>
              </a:solidFill>
            </a:endParaRPr>
          </a:p>
        </p:txBody>
      </p:sp>
      <p:sp>
        <p:nvSpPr>
          <p:cNvPr id="2" name="textruta 1"/>
          <p:cNvSpPr txBox="1"/>
          <p:nvPr/>
        </p:nvSpPr>
        <p:spPr>
          <a:xfrm>
            <a:off x="4799858" y="1322766"/>
            <a:ext cx="184731" cy="3000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ruta 4"/>
          <p:cNvSpPr txBox="1"/>
          <p:nvPr/>
        </p:nvSpPr>
        <p:spPr>
          <a:xfrm>
            <a:off x="826800" y="998569"/>
            <a:ext cx="4752528" cy="494237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Styr- och ledningssystem</a:t>
            </a:r>
            <a:endPar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Förvaltningsberättelse</a:t>
            </a: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a:r>
            <a:b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Balanskravsutredning</a:t>
            </a:r>
            <a:b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God ekonomisk hushållning</a:t>
            </a: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Nämnder</a:t>
            </a:r>
            <a:endPar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Bolagskoncernen</a:t>
            </a: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Ekonomiska </a:t>
            </a:r>
            <a:r>
              <a:rPr kumimoji="0" lang="sv-SE" sz="2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sammanställningar</a:t>
            </a:r>
            <a:br>
              <a:rPr kumimoji="0" lang="sv-SE" sz="2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med noter</a:t>
            </a: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Redovisningsprinciper</a:t>
            </a: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Revisionsberättelse</a:t>
            </a:r>
            <a:endParaRPr kumimoji="0" lang="sv-SE" sz="2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342900" marR="0" lvl="0" indent="-34290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Bilagor </a:t>
            </a:r>
            <a:b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nyckeltal</a:t>
            </a:r>
            <a:b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2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personalbokslut</a:t>
            </a:r>
            <a:endParaRPr kumimoji="0" lang="sv-SE" sz="2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4" name="Rektangel 3"/>
          <p:cNvSpPr/>
          <p:nvPr/>
        </p:nvSpPr>
        <p:spPr>
          <a:xfrm>
            <a:off x="9120336" y="116632"/>
            <a:ext cx="13020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black"/>
                </a:solidFill>
                <a:effectLst/>
                <a:uLnTx/>
                <a:uFillTx/>
                <a:latin typeface="Calibri" panose="020F0502020204030204"/>
                <a:ea typeface="+mn-ea"/>
                <a:cs typeface="+mn-cs"/>
              </a:rPr>
              <a:t>Uppföljning</a:t>
            </a:r>
          </a:p>
        </p:txBody>
      </p:sp>
      <p:pic>
        <p:nvPicPr>
          <p:cNvPr id="9" name="Bildobjekt 8"/>
          <p:cNvPicPr>
            <a:picLocks noChangeAspect="1"/>
          </p:cNvPicPr>
          <p:nvPr/>
        </p:nvPicPr>
        <p:blipFill>
          <a:blip r:embed="rId3"/>
          <a:stretch>
            <a:fillRect/>
          </a:stretch>
        </p:blipFill>
        <p:spPr>
          <a:xfrm>
            <a:off x="5471296" y="905601"/>
            <a:ext cx="6595310" cy="3811254"/>
          </a:xfrm>
          <a:prstGeom prst="rect">
            <a:avLst/>
          </a:prstGeom>
        </p:spPr>
      </p:pic>
      <p:pic>
        <p:nvPicPr>
          <p:cNvPr id="10" name="/Login74/Image.mvc/Pitea/713"/>
          <p:cNvPicPr/>
          <p:nvPr/>
        </p:nvPicPr>
        <p:blipFill>
          <a:blip r:embed="rId4"/>
          <a:srcRect/>
          <a:stretch>
            <a:fillRect/>
          </a:stretch>
        </p:blipFill>
        <p:spPr bwMode="auto">
          <a:xfrm>
            <a:off x="8944824" y="4777117"/>
            <a:ext cx="2096801" cy="1379239"/>
          </a:xfrm>
          <a:prstGeom prst="rect">
            <a:avLst/>
          </a:prstGeom>
        </p:spPr>
      </p:pic>
      <p:sp>
        <p:nvSpPr>
          <p:cNvPr id="8" name="Platshållare för text 3"/>
          <p:cNvSpPr>
            <a:spLocks noGrp="1"/>
          </p:cNvSpPr>
          <p:nvPr>
            <p:ph type="body" sz="quarter" idx="11"/>
          </p:nvPr>
        </p:nvSpPr>
        <p:spPr>
          <a:xfrm>
            <a:off x="7715262" y="6357958"/>
            <a:ext cx="3524249" cy="285750"/>
          </a:xfrm>
        </p:spPr>
        <p:txBody>
          <a:bodyPr/>
          <a:lstStyle/>
          <a:p>
            <a:r>
              <a:rPr lang="sv-SE" dirty="0"/>
              <a:t>Kommunledningsförvaltningen</a:t>
            </a:r>
            <a:endParaRPr lang="sv-SE" dirty="0"/>
          </a:p>
        </p:txBody>
      </p:sp>
    </p:spTree>
    <p:extLst>
      <p:ext uri="{BB962C8B-B14F-4D97-AF65-F5344CB8AC3E}">
        <p14:creationId xmlns:p14="http://schemas.microsoft.com/office/powerpoint/2010/main" val="123140959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ctrTitle"/>
          </p:nvPr>
        </p:nvSpPr>
        <p:spPr>
          <a:xfrm>
            <a:off x="1278293" y="332657"/>
            <a:ext cx="10478277" cy="915119"/>
          </a:xfrm>
        </p:spPr>
        <p:txBody>
          <a:bodyPr>
            <a:normAutofit/>
          </a:bodyPr>
          <a:lstStyle/>
          <a:p>
            <a:r>
              <a:rPr lang="sv-SE" sz="2400" dirty="0"/>
              <a:t>God ekonomisk </a:t>
            </a:r>
            <a:r>
              <a:rPr lang="sv-SE" sz="2400" dirty="0" smtClean="0"/>
              <a:t>hushållning, ansvarsfrihet och tillräcklig intern kontroll</a:t>
            </a:r>
            <a:endParaRPr lang="sv-SE" sz="2400" dirty="0"/>
          </a:p>
        </p:txBody>
      </p:sp>
      <p:sp>
        <p:nvSpPr>
          <p:cNvPr id="3" name="Platshållare för text 2"/>
          <p:cNvSpPr>
            <a:spLocks noGrp="1"/>
          </p:cNvSpPr>
          <p:nvPr>
            <p:ph type="body" sz="quarter" idx="13"/>
          </p:nvPr>
        </p:nvSpPr>
        <p:spPr/>
        <p:txBody>
          <a:bodyPr/>
          <a:lstStyle/>
          <a:p>
            <a:r>
              <a:rPr lang="sv-SE" dirty="0"/>
              <a:t>Kommunledningsförvaltningen</a:t>
            </a:r>
            <a:endParaRPr lang="sv-SE" dirty="0"/>
          </a:p>
        </p:txBody>
      </p:sp>
      <p:sp>
        <p:nvSpPr>
          <p:cNvPr id="96310" name="Rectangle 54"/>
          <p:cNvSpPr>
            <a:spLocks noChangeArrowheads="1"/>
          </p:cNvSpPr>
          <p:nvPr/>
        </p:nvSpPr>
        <p:spPr bwMode="auto">
          <a:xfrm>
            <a:off x="1720851" y="1798639"/>
            <a:ext cx="1185863" cy="3773487"/>
          </a:xfrm>
          <a:prstGeom prst="rect">
            <a:avLst/>
          </a:prstGeom>
          <a:solidFill>
            <a:srgbClr val="92D050"/>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rPr>
              <a:t>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rPr>
              <a:t>Ekonomisk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rPr>
              <a:t>Hushållning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rPr>
              <a:t>Ansvars-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prstClr val="black"/>
                </a:solidFill>
                <a:effectLst/>
                <a:uLnTx/>
                <a:uFillTx/>
                <a:latin typeface="Calibri" panose="020F0502020204030204"/>
                <a:ea typeface="+mn-ea"/>
                <a:cs typeface="+mn-cs"/>
              </a:rPr>
              <a:t>frihet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96355" name="Group 99"/>
          <p:cNvGrpSpPr>
            <a:grpSpLocks/>
          </p:cNvGrpSpPr>
          <p:nvPr/>
        </p:nvGrpSpPr>
        <p:grpSpPr bwMode="auto">
          <a:xfrm>
            <a:off x="3063486" y="1490335"/>
            <a:ext cx="6853238" cy="4413250"/>
            <a:chOff x="782" y="1050"/>
            <a:chExt cx="4317" cy="2780"/>
          </a:xfrm>
        </p:grpSpPr>
        <p:sp>
          <p:nvSpPr>
            <p:cNvPr id="96300" name="Rectangle 44"/>
            <p:cNvSpPr>
              <a:spLocks noChangeArrowheads="1"/>
            </p:cNvSpPr>
            <p:nvPr/>
          </p:nvSpPr>
          <p:spPr bwMode="auto">
            <a:xfrm>
              <a:off x="903" y="1241"/>
              <a:ext cx="671" cy="1322"/>
            </a:xfrm>
            <a:prstGeom prst="rect">
              <a:avLst/>
            </a:prstGeom>
            <a:solidFill>
              <a:srgbClr val="DDDDDD"/>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Samlad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bedömning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från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Förvaltnings-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berättelsen</a:t>
              </a:r>
              <a:r>
                <a:rPr kumimoji="0" lang="sv-SE" sz="14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6264" name="Text Box 8"/>
            <p:cNvSpPr txBox="1">
              <a:spLocks noChangeArrowheads="1"/>
            </p:cNvSpPr>
            <p:nvPr/>
          </p:nvSpPr>
          <p:spPr bwMode="auto">
            <a:xfrm>
              <a:off x="3657" y="1537"/>
              <a:ext cx="594" cy="174"/>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Nyckeltal </a:t>
              </a:r>
            </a:p>
          </p:txBody>
        </p:sp>
        <p:sp>
          <p:nvSpPr>
            <p:cNvPr id="96265" name="Text Box 9"/>
            <p:cNvSpPr txBox="1">
              <a:spLocks noChangeArrowheads="1"/>
            </p:cNvSpPr>
            <p:nvPr/>
          </p:nvSpPr>
          <p:spPr bwMode="auto">
            <a:xfrm>
              <a:off x="3657" y="1660"/>
              <a:ext cx="594" cy="276"/>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Andra värden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6273" name="Rectangle 17"/>
            <p:cNvSpPr>
              <a:spLocks noChangeArrowheads="1"/>
            </p:cNvSpPr>
            <p:nvPr/>
          </p:nvSpPr>
          <p:spPr bwMode="auto">
            <a:xfrm>
              <a:off x="4548" y="1091"/>
              <a:ext cx="551" cy="2739"/>
            </a:xfrm>
            <a:prstGeom prst="rect">
              <a:avLst/>
            </a:prstGeom>
            <a:solidFill>
              <a:srgbClr val="DDDDDD"/>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rPr>
                <a:t>R</a:t>
              </a:r>
            </a:p>
          </p:txBody>
        </p:sp>
        <p:sp>
          <p:nvSpPr>
            <p:cNvPr id="96275" name="Line 19"/>
            <p:cNvSpPr>
              <a:spLocks noChangeShapeType="1"/>
            </p:cNvSpPr>
            <p:nvPr/>
          </p:nvSpPr>
          <p:spPr bwMode="auto">
            <a:xfrm>
              <a:off x="3657" y="1619"/>
              <a:ext cx="0" cy="0"/>
            </a:xfrm>
            <a:prstGeom prst="line">
              <a:avLst/>
            </a:prstGeom>
            <a:noFill/>
            <a:ln w="9525">
              <a:noFill/>
              <a:roun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76" name="AutoShape 20"/>
            <p:cNvSpPr>
              <a:spLocks/>
            </p:cNvSpPr>
            <p:nvPr/>
          </p:nvSpPr>
          <p:spPr bwMode="auto">
            <a:xfrm>
              <a:off x="3459" y="1578"/>
              <a:ext cx="170" cy="327"/>
            </a:xfrm>
            <a:prstGeom prst="leftBrace">
              <a:avLst>
                <a:gd name="adj1" fmla="val 16029"/>
                <a:gd name="adj2" fmla="val 50000"/>
              </a:avLst>
            </a:prstGeom>
            <a:solidFill>
              <a:srgbClr val="DDDDDD"/>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77" name="Line 21"/>
            <p:cNvSpPr>
              <a:spLocks noChangeShapeType="1"/>
            </p:cNvSpPr>
            <p:nvPr/>
          </p:nvSpPr>
          <p:spPr bwMode="auto">
            <a:xfrm flipH="1">
              <a:off x="2766" y="1740"/>
              <a:ext cx="721"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81" name="Line 25"/>
            <p:cNvSpPr>
              <a:spLocks noChangeShapeType="1"/>
            </p:cNvSpPr>
            <p:nvPr/>
          </p:nvSpPr>
          <p:spPr bwMode="auto">
            <a:xfrm flipH="1">
              <a:off x="2808" y="2675"/>
              <a:ext cx="679"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82" name="Line 26"/>
            <p:cNvSpPr>
              <a:spLocks noChangeShapeType="1"/>
            </p:cNvSpPr>
            <p:nvPr/>
          </p:nvSpPr>
          <p:spPr bwMode="auto">
            <a:xfrm flipH="1">
              <a:off x="2808" y="3081"/>
              <a:ext cx="679"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83" name="Line 27"/>
            <p:cNvSpPr>
              <a:spLocks noChangeShapeType="1"/>
            </p:cNvSpPr>
            <p:nvPr/>
          </p:nvSpPr>
          <p:spPr bwMode="auto">
            <a:xfrm flipH="1">
              <a:off x="2840" y="3585"/>
              <a:ext cx="679"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84" name="Text Box 28"/>
            <p:cNvSpPr txBox="1">
              <a:spLocks noChangeArrowheads="1"/>
            </p:cNvSpPr>
            <p:nvPr/>
          </p:nvSpPr>
          <p:spPr bwMode="auto">
            <a:xfrm>
              <a:off x="1917" y="1521"/>
              <a:ext cx="995" cy="407"/>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Strategiskt område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Utbildning, arbete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och näringsliv</a:t>
              </a:r>
            </a:p>
          </p:txBody>
        </p:sp>
        <p:sp>
          <p:nvSpPr>
            <p:cNvPr id="96285" name="Text Box 29"/>
            <p:cNvSpPr txBox="1">
              <a:spLocks noChangeArrowheads="1"/>
            </p:cNvSpPr>
            <p:nvPr/>
          </p:nvSpPr>
          <p:spPr bwMode="auto">
            <a:xfrm>
              <a:off x="1912" y="2058"/>
              <a:ext cx="877" cy="407"/>
            </a:xfrm>
            <a:prstGeom prst="rect">
              <a:avLst/>
            </a:prstGeom>
            <a:solidFill>
              <a:srgbClr val="DDDDDD"/>
            </a:solid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Strategiskt område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Demokrati och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öppenhet</a:t>
              </a:r>
            </a:p>
          </p:txBody>
        </p:sp>
        <p:sp>
          <p:nvSpPr>
            <p:cNvPr id="96286" name="Text Box 30"/>
            <p:cNvSpPr txBox="1">
              <a:spLocks noChangeArrowheads="1"/>
            </p:cNvSpPr>
            <p:nvPr/>
          </p:nvSpPr>
          <p:spPr bwMode="auto">
            <a:xfrm>
              <a:off x="1917" y="2577"/>
              <a:ext cx="877" cy="291"/>
            </a:xfrm>
            <a:prstGeom prst="rect">
              <a:avLst/>
            </a:prstGeom>
            <a:solidFill>
              <a:srgbClr val="DDDDDD"/>
            </a:solid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Strategiskt område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Livsmiljö</a:t>
              </a:r>
            </a:p>
          </p:txBody>
        </p:sp>
        <p:sp>
          <p:nvSpPr>
            <p:cNvPr id="96287" name="Text Box 31"/>
            <p:cNvSpPr txBox="1">
              <a:spLocks noChangeArrowheads="1"/>
            </p:cNvSpPr>
            <p:nvPr/>
          </p:nvSpPr>
          <p:spPr bwMode="auto">
            <a:xfrm>
              <a:off x="1917" y="1151"/>
              <a:ext cx="877" cy="291"/>
            </a:xfrm>
            <a:prstGeom prst="rect">
              <a:avLst/>
            </a:prstGeom>
            <a:solidFill>
              <a:srgbClr val="DDDDDD"/>
            </a:solid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Strategiskt område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Barn och unga</a:t>
              </a:r>
            </a:p>
          </p:txBody>
        </p:sp>
        <p:sp>
          <p:nvSpPr>
            <p:cNvPr id="96288" name="Text Box 32"/>
            <p:cNvSpPr txBox="1">
              <a:spLocks noChangeArrowheads="1"/>
            </p:cNvSpPr>
            <p:nvPr/>
          </p:nvSpPr>
          <p:spPr bwMode="auto">
            <a:xfrm>
              <a:off x="1917" y="2994"/>
              <a:ext cx="786" cy="291"/>
            </a:xfrm>
            <a:prstGeom prst="rect">
              <a:avLst/>
            </a:prstGeom>
            <a:solidFill>
              <a:srgbClr val="DDDDDD"/>
            </a:solidFill>
            <a:ln w="9525">
              <a:noFill/>
              <a:miter lim="800000"/>
              <a:headEnd/>
              <a:tailEnd/>
            </a:ln>
            <a:effec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Resurser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Mål för ekonomi</a:t>
              </a:r>
            </a:p>
          </p:txBody>
        </p:sp>
        <p:sp>
          <p:nvSpPr>
            <p:cNvPr id="96289" name="Text Box 33"/>
            <p:cNvSpPr txBox="1">
              <a:spLocks noChangeArrowheads="1"/>
            </p:cNvSpPr>
            <p:nvPr/>
          </p:nvSpPr>
          <p:spPr bwMode="auto">
            <a:xfrm>
              <a:off x="1924" y="3435"/>
              <a:ext cx="984" cy="288"/>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Resurser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Mål för personal</a:t>
              </a:r>
            </a:p>
          </p:txBody>
        </p:sp>
        <p:sp>
          <p:nvSpPr>
            <p:cNvPr id="96290" name="Line 34"/>
            <p:cNvSpPr>
              <a:spLocks noChangeShapeType="1"/>
            </p:cNvSpPr>
            <p:nvPr/>
          </p:nvSpPr>
          <p:spPr bwMode="auto">
            <a:xfrm flipH="1">
              <a:off x="2850" y="1253"/>
              <a:ext cx="721"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96318" name="Group 62"/>
            <p:cNvGrpSpPr>
              <a:grpSpLocks/>
            </p:cNvGrpSpPr>
            <p:nvPr/>
          </p:nvGrpSpPr>
          <p:grpSpPr bwMode="auto">
            <a:xfrm>
              <a:off x="3459" y="1050"/>
              <a:ext cx="792" cy="418"/>
              <a:chOff x="3447" y="776"/>
              <a:chExt cx="792" cy="418"/>
            </a:xfrm>
          </p:grpSpPr>
          <p:sp>
            <p:nvSpPr>
              <p:cNvPr id="96261" name="Text Box 5"/>
              <p:cNvSpPr txBox="1">
                <a:spLocks noChangeArrowheads="1"/>
              </p:cNvSpPr>
              <p:nvPr/>
            </p:nvSpPr>
            <p:spPr bwMode="auto">
              <a:xfrm>
                <a:off x="3645" y="776"/>
                <a:ext cx="594" cy="174"/>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Nyckeltal </a:t>
                </a:r>
              </a:p>
            </p:txBody>
          </p:sp>
          <p:sp>
            <p:nvSpPr>
              <p:cNvPr id="96262" name="Text Box 6"/>
              <p:cNvSpPr txBox="1">
                <a:spLocks noChangeArrowheads="1"/>
              </p:cNvSpPr>
              <p:nvPr/>
            </p:nvSpPr>
            <p:spPr bwMode="auto">
              <a:xfrm>
                <a:off x="3644" y="898"/>
                <a:ext cx="568" cy="145"/>
              </a:xfrm>
              <a:prstGeom prst="rect">
                <a:avLst/>
              </a:prstGeom>
              <a:solidFill>
                <a:srgbClr val="DDDDDD"/>
              </a:solid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Andra värden </a:t>
                </a:r>
              </a:p>
            </p:txBody>
          </p:sp>
          <p:sp>
            <p:nvSpPr>
              <p:cNvPr id="96263" name="Text Box 7"/>
              <p:cNvSpPr txBox="1">
                <a:spLocks noChangeArrowheads="1"/>
              </p:cNvSpPr>
              <p:nvPr/>
            </p:nvSpPr>
            <p:spPr bwMode="auto">
              <a:xfrm>
                <a:off x="3645" y="1020"/>
                <a:ext cx="594" cy="165"/>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panose="020F0502020204030204"/>
                    <a:ea typeface="+mn-ea"/>
                    <a:cs typeface="+mn-cs"/>
                  </a:rPr>
                  <a:t>Utvärdering </a:t>
                </a:r>
              </a:p>
            </p:txBody>
          </p:sp>
          <p:sp>
            <p:nvSpPr>
              <p:cNvPr id="96291" name="AutoShape 35"/>
              <p:cNvSpPr>
                <a:spLocks/>
              </p:cNvSpPr>
              <p:nvPr/>
            </p:nvSpPr>
            <p:spPr bwMode="auto">
              <a:xfrm>
                <a:off x="3447" y="786"/>
                <a:ext cx="170" cy="408"/>
              </a:xfrm>
              <a:prstGeom prst="leftBrace">
                <a:avLst>
                  <a:gd name="adj1" fmla="val 20000"/>
                  <a:gd name="adj2" fmla="val 50000"/>
                </a:avLst>
              </a:prstGeom>
              <a:solidFill>
                <a:srgbClr val="DDDDDD"/>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96292" name="AutoShape 36"/>
            <p:cNvSpPr>
              <a:spLocks/>
            </p:cNvSpPr>
            <p:nvPr/>
          </p:nvSpPr>
          <p:spPr bwMode="auto">
            <a:xfrm>
              <a:off x="3459" y="2065"/>
              <a:ext cx="170" cy="327"/>
            </a:xfrm>
            <a:prstGeom prst="leftBrace">
              <a:avLst>
                <a:gd name="adj1" fmla="val 16029"/>
                <a:gd name="adj2" fmla="val 50000"/>
              </a:avLst>
            </a:prstGeom>
            <a:solidFill>
              <a:srgbClr val="DDDDDD"/>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93" name="Line 37"/>
            <p:cNvSpPr>
              <a:spLocks noChangeShapeType="1"/>
            </p:cNvSpPr>
            <p:nvPr/>
          </p:nvSpPr>
          <p:spPr bwMode="auto">
            <a:xfrm flipH="1">
              <a:off x="2808" y="2228"/>
              <a:ext cx="679"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297" name="Text Box 41"/>
            <p:cNvSpPr txBox="1">
              <a:spLocks noChangeArrowheads="1"/>
            </p:cNvSpPr>
            <p:nvPr/>
          </p:nvSpPr>
          <p:spPr bwMode="auto">
            <a:xfrm>
              <a:off x="3657" y="2026"/>
              <a:ext cx="594" cy="174"/>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Nyckeltal </a:t>
              </a:r>
            </a:p>
          </p:txBody>
        </p:sp>
        <p:sp>
          <p:nvSpPr>
            <p:cNvPr id="96298" name="Text Box 42"/>
            <p:cNvSpPr txBox="1">
              <a:spLocks noChangeArrowheads="1"/>
            </p:cNvSpPr>
            <p:nvPr/>
          </p:nvSpPr>
          <p:spPr bwMode="auto">
            <a:xfrm>
              <a:off x="3657" y="2147"/>
              <a:ext cx="594" cy="276"/>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Andra värden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6301" name="Line 45"/>
            <p:cNvSpPr>
              <a:spLocks noChangeShapeType="1"/>
            </p:cNvSpPr>
            <p:nvPr/>
          </p:nvSpPr>
          <p:spPr bwMode="auto">
            <a:xfrm flipH="1">
              <a:off x="1602" y="1298"/>
              <a:ext cx="308" cy="981"/>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03" name="Line 47"/>
            <p:cNvSpPr>
              <a:spLocks noChangeShapeType="1"/>
            </p:cNvSpPr>
            <p:nvPr/>
          </p:nvSpPr>
          <p:spPr bwMode="auto">
            <a:xfrm flipH="1">
              <a:off x="1589" y="1782"/>
              <a:ext cx="328" cy="515"/>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04" name="Line 48"/>
            <p:cNvSpPr>
              <a:spLocks noChangeShapeType="1"/>
            </p:cNvSpPr>
            <p:nvPr/>
          </p:nvSpPr>
          <p:spPr bwMode="auto">
            <a:xfrm flipH="1">
              <a:off x="1578" y="2294"/>
              <a:ext cx="339"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05" name="Line 49"/>
            <p:cNvSpPr>
              <a:spLocks noChangeShapeType="1"/>
            </p:cNvSpPr>
            <p:nvPr/>
          </p:nvSpPr>
          <p:spPr bwMode="auto">
            <a:xfrm flipH="1" flipV="1">
              <a:off x="1578" y="2284"/>
              <a:ext cx="339" cy="435"/>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06" name="Line 50"/>
            <p:cNvSpPr>
              <a:spLocks noChangeShapeType="1"/>
            </p:cNvSpPr>
            <p:nvPr/>
          </p:nvSpPr>
          <p:spPr bwMode="auto">
            <a:xfrm flipH="1" flipV="1">
              <a:off x="1578" y="2269"/>
              <a:ext cx="339" cy="817"/>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07" name="Line 51"/>
            <p:cNvSpPr>
              <a:spLocks noChangeShapeType="1"/>
            </p:cNvSpPr>
            <p:nvPr/>
          </p:nvSpPr>
          <p:spPr bwMode="auto">
            <a:xfrm flipH="1" flipV="1">
              <a:off x="1593" y="2270"/>
              <a:ext cx="354" cy="1353"/>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09" name="Line 53"/>
            <p:cNvSpPr>
              <a:spLocks noChangeShapeType="1"/>
            </p:cNvSpPr>
            <p:nvPr/>
          </p:nvSpPr>
          <p:spPr bwMode="auto">
            <a:xfrm flipH="1">
              <a:off x="782" y="2489"/>
              <a:ext cx="382" cy="0"/>
            </a:xfrm>
            <a:prstGeom prst="line">
              <a:avLst/>
            </a:prstGeom>
            <a:noFill/>
            <a:ln w="9525">
              <a:noFill/>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nvGrpSpPr>
            <p:cNvPr id="96319" name="Group 63"/>
            <p:cNvGrpSpPr>
              <a:grpSpLocks/>
            </p:cNvGrpSpPr>
            <p:nvPr/>
          </p:nvGrpSpPr>
          <p:grpSpPr bwMode="auto">
            <a:xfrm>
              <a:off x="3453" y="2481"/>
              <a:ext cx="792" cy="418"/>
              <a:chOff x="3447" y="776"/>
              <a:chExt cx="792" cy="418"/>
            </a:xfrm>
          </p:grpSpPr>
          <p:sp>
            <p:nvSpPr>
              <p:cNvPr id="96320" name="Text Box 64"/>
              <p:cNvSpPr txBox="1">
                <a:spLocks noChangeArrowheads="1"/>
              </p:cNvSpPr>
              <p:nvPr/>
            </p:nvSpPr>
            <p:spPr bwMode="auto">
              <a:xfrm>
                <a:off x="3645" y="776"/>
                <a:ext cx="594" cy="174"/>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Nyckeltal </a:t>
                </a:r>
              </a:p>
            </p:txBody>
          </p:sp>
          <p:sp>
            <p:nvSpPr>
              <p:cNvPr id="96321" name="Text Box 65"/>
              <p:cNvSpPr txBox="1">
                <a:spLocks noChangeArrowheads="1"/>
              </p:cNvSpPr>
              <p:nvPr/>
            </p:nvSpPr>
            <p:spPr bwMode="auto">
              <a:xfrm>
                <a:off x="3645" y="898"/>
                <a:ext cx="594" cy="145"/>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Andra värden </a:t>
                </a:r>
              </a:p>
            </p:txBody>
          </p:sp>
          <p:sp>
            <p:nvSpPr>
              <p:cNvPr id="96323" name="AutoShape 67"/>
              <p:cNvSpPr>
                <a:spLocks/>
              </p:cNvSpPr>
              <p:nvPr/>
            </p:nvSpPr>
            <p:spPr bwMode="auto">
              <a:xfrm>
                <a:off x="3447" y="786"/>
                <a:ext cx="170" cy="408"/>
              </a:xfrm>
              <a:prstGeom prst="leftBrace">
                <a:avLst>
                  <a:gd name="adj1" fmla="val 20000"/>
                  <a:gd name="adj2" fmla="val 50000"/>
                </a:avLst>
              </a:prstGeom>
              <a:solidFill>
                <a:srgbClr val="DDDDDD"/>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96324" name="Group 68"/>
            <p:cNvGrpSpPr>
              <a:grpSpLocks/>
            </p:cNvGrpSpPr>
            <p:nvPr/>
          </p:nvGrpSpPr>
          <p:grpSpPr bwMode="auto">
            <a:xfrm>
              <a:off x="3453" y="2951"/>
              <a:ext cx="792" cy="418"/>
              <a:chOff x="3447" y="776"/>
              <a:chExt cx="792" cy="418"/>
            </a:xfrm>
          </p:grpSpPr>
          <p:sp>
            <p:nvSpPr>
              <p:cNvPr id="96325" name="Text Box 69"/>
              <p:cNvSpPr txBox="1">
                <a:spLocks noChangeArrowheads="1"/>
              </p:cNvSpPr>
              <p:nvPr/>
            </p:nvSpPr>
            <p:spPr bwMode="auto">
              <a:xfrm>
                <a:off x="3645" y="776"/>
                <a:ext cx="594" cy="174"/>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Nyckeltal </a:t>
                </a:r>
              </a:p>
            </p:txBody>
          </p:sp>
          <p:sp>
            <p:nvSpPr>
              <p:cNvPr id="96326" name="Text Box 70"/>
              <p:cNvSpPr txBox="1">
                <a:spLocks noChangeArrowheads="1"/>
              </p:cNvSpPr>
              <p:nvPr/>
            </p:nvSpPr>
            <p:spPr bwMode="auto">
              <a:xfrm>
                <a:off x="3645" y="898"/>
                <a:ext cx="594" cy="276"/>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Andra värden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6328" name="AutoShape 72"/>
              <p:cNvSpPr>
                <a:spLocks/>
              </p:cNvSpPr>
              <p:nvPr/>
            </p:nvSpPr>
            <p:spPr bwMode="auto">
              <a:xfrm>
                <a:off x="3447" y="786"/>
                <a:ext cx="170" cy="408"/>
              </a:xfrm>
              <a:prstGeom prst="leftBrace">
                <a:avLst>
                  <a:gd name="adj1" fmla="val 20000"/>
                  <a:gd name="adj2" fmla="val 50000"/>
                </a:avLst>
              </a:prstGeom>
              <a:solidFill>
                <a:srgbClr val="DDDDDD"/>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grpSp>
          <p:nvGrpSpPr>
            <p:cNvPr id="96329" name="Group 73"/>
            <p:cNvGrpSpPr>
              <a:grpSpLocks/>
            </p:cNvGrpSpPr>
            <p:nvPr/>
          </p:nvGrpSpPr>
          <p:grpSpPr bwMode="auto">
            <a:xfrm>
              <a:off x="3459" y="3404"/>
              <a:ext cx="792" cy="418"/>
              <a:chOff x="3447" y="776"/>
              <a:chExt cx="792" cy="418"/>
            </a:xfrm>
          </p:grpSpPr>
          <p:sp>
            <p:nvSpPr>
              <p:cNvPr id="96330" name="Text Box 74"/>
              <p:cNvSpPr txBox="1">
                <a:spLocks noChangeArrowheads="1"/>
              </p:cNvSpPr>
              <p:nvPr/>
            </p:nvSpPr>
            <p:spPr bwMode="auto">
              <a:xfrm>
                <a:off x="3645" y="776"/>
                <a:ext cx="594" cy="174"/>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200" b="0" i="0" u="none" strike="noStrike" kern="1200" cap="none" spc="0" normalizeH="0" baseline="0" noProof="0" dirty="0">
                    <a:ln>
                      <a:noFill/>
                    </a:ln>
                    <a:solidFill>
                      <a:srgbClr val="000000"/>
                    </a:solidFill>
                    <a:effectLst/>
                    <a:uLnTx/>
                    <a:uFillTx/>
                    <a:latin typeface="Calibri" panose="020F0502020204030204"/>
                    <a:ea typeface="+mn-ea"/>
                    <a:cs typeface="+mn-cs"/>
                  </a:rPr>
                  <a:t>Nyckeltal </a:t>
                </a:r>
              </a:p>
            </p:txBody>
          </p:sp>
          <p:sp>
            <p:nvSpPr>
              <p:cNvPr id="96331" name="Text Box 75"/>
              <p:cNvSpPr txBox="1">
                <a:spLocks noChangeArrowheads="1"/>
              </p:cNvSpPr>
              <p:nvPr/>
            </p:nvSpPr>
            <p:spPr bwMode="auto">
              <a:xfrm>
                <a:off x="3645" y="898"/>
                <a:ext cx="594" cy="276"/>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Andra värden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900" b="0" i="0" u="none" strike="noStrike" kern="1200" cap="none" spc="0" normalizeH="0" baseline="0" noProof="0" dirty="0">
                    <a:ln>
                      <a:noFill/>
                    </a:ln>
                    <a:solidFill>
                      <a:srgbClr val="000000"/>
                    </a:solidFill>
                    <a:effectLst/>
                    <a:uLnTx/>
                    <a:uFillTx/>
                    <a:latin typeface="Calibri" panose="020F0502020204030204"/>
                    <a:ea typeface="+mn-ea"/>
                    <a:cs typeface="+mn-cs"/>
                  </a:rPr>
                  <a:t> </a:t>
                </a:r>
              </a:p>
            </p:txBody>
          </p:sp>
          <p:sp>
            <p:nvSpPr>
              <p:cNvPr id="96333" name="AutoShape 77"/>
              <p:cNvSpPr>
                <a:spLocks/>
              </p:cNvSpPr>
              <p:nvPr/>
            </p:nvSpPr>
            <p:spPr bwMode="auto">
              <a:xfrm>
                <a:off x="3447" y="786"/>
                <a:ext cx="170" cy="408"/>
              </a:xfrm>
              <a:prstGeom prst="leftBrace">
                <a:avLst>
                  <a:gd name="adj1" fmla="val 20000"/>
                  <a:gd name="adj2" fmla="val 50000"/>
                </a:avLst>
              </a:prstGeom>
              <a:solidFill>
                <a:srgbClr val="DDDDDD"/>
              </a:solidFill>
              <a:ln w="9525">
                <a:no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96334" name="Line 78"/>
            <p:cNvSpPr>
              <a:spLocks noChangeShapeType="1"/>
            </p:cNvSpPr>
            <p:nvPr/>
          </p:nvSpPr>
          <p:spPr bwMode="auto">
            <a:xfrm flipH="1">
              <a:off x="2903" y="1269"/>
              <a:ext cx="531" cy="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35" name="Line 79"/>
            <p:cNvSpPr>
              <a:spLocks noChangeShapeType="1"/>
            </p:cNvSpPr>
            <p:nvPr/>
          </p:nvSpPr>
          <p:spPr bwMode="auto">
            <a:xfrm flipH="1">
              <a:off x="2903" y="1744"/>
              <a:ext cx="531" cy="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36" name="Line 80"/>
            <p:cNvSpPr>
              <a:spLocks noChangeShapeType="1"/>
            </p:cNvSpPr>
            <p:nvPr/>
          </p:nvSpPr>
          <p:spPr bwMode="auto">
            <a:xfrm flipH="1">
              <a:off x="2887" y="2214"/>
              <a:ext cx="531" cy="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37" name="Line 81"/>
            <p:cNvSpPr>
              <a:spLocks noChangeShapeType="1"/>
            </p:cNvSpPr>
            <p:nvPr/>
          </p:nvSpPr>
          <p:spPr bwMode="auto">
            <a:xfrm flipH="1">
              <a:off x="2925" y="2700"/>
              <a:ext cx="492" cy="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38" name="Line 82"/>
            <p:cNvSpPr>
              <a:spLocks noChangeShapeType="1"/>
            </p:cNvSpPr>
            <p:nvPr/>
          </p:nvSpPr>
          <p:spPr bwMode="auto">
            <a:xfrm flipH="1">
              <a:off x="2914" y="3164"/>
              <a:ext cx="531" cy="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39" name="Line 83"/>
            <p:cNvSpPr>
              <a:spLocks noChangeShapeType="1"/>
            </p:cNvSpPr>
            <p:nvPr/>
          </p:nvSpPr>
          <p:spPr bwMode="auto">
            <a:xfrm flipH="1">
              <a:off x="2936" y="3611"/>
              <a:ext cx="503" cy="0"/>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0" name="Line 84"/>
            <p:cNvSpPr>
              <a:spLocks noChangeShapeType="1"/>
            </p:cNvSpPr>
            <p:nvPr/>
          </p:nvSpPr>
          <p:spPr bwMode="auto">
            <a:xfrm flipH="1">
              <a:off x="1606" y="1320"/>
              <a:ext cx="302" cy="1057"/>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1" name="Line 85"/>
            <p:cNvSpPr>
              <a:spLocks noChangeShapeType="1"/>
            </p:cNvSpPr>
            <p:nvPr/>
          </p:nvSpPr>
          <p:spPr bwMode="auto">
            <a:xfrm flipH="1">
              <a:off x="1595" y="1773"/>
              <a:ext cx="335" cy="632"/>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2" name="Line 86"/>
            <p:cNvSpPr>
              <a:spLocks noChangeShapeType="1"/>
            </p:cNvSpPr>
            <p:nvPr/>
          </p:nvSpPr>
          <p:spPr bwMode="auto">
            <a:xfrm flipH="1">
              <a:off x="1583" y="2175"/>
              <a:ext cx="336" cy="241"/>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3" name="Line 87"/>
            <p:cNvSpPr>
              <a:spLocks noChangeShapeType="1"/>
            </p:cNvSpPr>
            <p:nvPr/>
          </p:nvSpPr>
          <p:spPr bwMode="auto">
            <a:xfrm flipH="1" flipV="1">
              <a:off x="1595" y="2416"/>
              <a:ext cx="335" cy="251"/>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4" name="Line 88"/>
            <p:cNvSpPr>
              <a:spLocks noChangeShapeType="1"/>
            </p:cNvSpPr>
            <p:nvPr/>
          </p:nvSpPr>
          <p:spPr bwMode="auto">
            <a:xfrm flipH="1" flipV="1">
              <a:off x="1595" y="2416"/>
              <a:ext cx="313" cy="727"/>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5" name="Line 89"/>
            <p:cNvSpPr>
              <a:spLocks noChangeShapeType="1"/>
            </p:cNvSpPr>
            <p:nvPr/>
          </p:nvSpPr>
          <p:spPr bwMode="auto">
            <a:xfrm flipH="1" flipV="1">
              <a:off x="1589" y="2416"/>
              <a:ext cx="358" cy="1208"/>
            </a:xfrm>
            <a:prstGeom prst="line">
              <a:avLst/>
            </a:prstGeom>
            <a:noFill/>
            <a:ln w="9525">
              <a:solidFill>
                <a:schemeClr val="tx1"/>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46" name="Line 90"/>
            <p:cNvSpPr>
              <a:spLocks noChangeShapeType="1"/>
            </p:cNvSpPr>
            <p:nvPr/>
          </p:nvSpPr>
          <p:spPr bwMode="auto">
            <a:xfrm flipH="1">
              <a:off x="806" y="1908"/>
              <a:ext cx="151" cy="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52" name="Text Box 96"/>
            <p:cNvSpPr txBox="1">
              <a:spLocks noChangeArrowheads="1"/>
            </p:cNvSpPr>
            <p:nvPr/>
          </p:nvSpPr>
          <p:spPr bwMode="auto">
            <a:xfrm>
              <a:off x="940" y="1245"/>
              <a:ext cx="583" cy="2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6353" name="Rectangle 97"/>
            <p:cNvSpPr>
              <a:spLocks noChangeArrowheads="1"/>
            </p:cNvSpPr>
            <p:nvPr/>
          </p:nvSpPr>
          <p:spPr bwMode="auto">
            <a:xfrm>
              <a:off x="895" y="2618"/>
              <a:ext cx="671" cy="1009"/>
            </a:xfrm>
            <a:prstGeom prst="rect">
              <a:avLst/>
            </a:prstGeom>
            <a:solidFill>
              <a:srgbClr val="DDDDDD"/>
            </a:solidFill>
            <a:ln w="9525">
              <a:no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Nämndernas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Årsredovisning</a:t>
              </a:r>
            </a:p>
          </p:txBody>
        </p:sp>
        <p:sp>
          <p:nvSpPr>
            <p:cNvPr id="96354" name="Line 98"/>
            <p:cNvSpPr>
              <a:spLocks noChangeShapeType="1"/>
            </p:cNvSpPr>
            <p:nvPr/>
          </p:nvSpPr>
          <p:spPr bwMode="auto">
            <a:xfrm flipH="1">
              <a:off x="817" y="2958"/>
              <a:ext cx="151" cy="0"/>
            </a:xfrm>
            <a:prstGeom prst="line">
              <a:avLst/>
            </a:prstGeom>
            <a:noFill/>
            <a:ln w="9525">
              <a:solidFill>
                <a:schemeClr val="tx1"/>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grpSp>
      <p:sp>
        <p:nvSpPr>
          <p:cNvPr id="72" name="Text Box 7"/>
          <p:cNvSpPr txBox="1">
            <a:spLocks noChangeArrowheads="1"/>
          </p:cNvSpPr>
          <p:nvPr/>
        </p:nvSpPr>
        <p:spPr bwMode="auto">
          <a:xfrm>
            <a:off x="7621589" y="2686050"/>
            <a:ext cx="942975" cy="261610"/>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panose="020F0502020204030204"/>
                <a:ea typeface="+mn-ea"/>
                <a:cs typeface="+mn-cs"/>
              </a:rPr>
              <a:t>Utvärdering </a:t>
            </a:r>
          </a:p>
        </p:txBody>
      </p:sp>
      <p:sp>
        <p:nvSpPr>
          <p:cNvPr id="73" name="Text Box 7"/>
          <p:cNvSpPr txBox="1">
            <a:spLocks noChangeArrowheads="1"/>
          </p:cNvSpPr>
          <p:nvPr/>
        </p:nvSpPr>
        <p:spPr bwMode="auto">
          <a:xfrm>
            <a:off x="7608889" y="3435350"/>
            <a:ext cx="942975" cy="261610"/>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panose="020F0502020204030204"/>
                <a:ea typeface="+mn-ea"/>
                <a:cs typeface="+mn-cs"/>
              </a:rPr>
              <a:t>Utvärdering </a:t>
            </a:r>
          </a:p>
        </p:txBody>
      </p:sp>
      <p:sp>
        <p:nvSpPr>
          <p:cNvPr id="74" name="Text Box 7"/>
          <p:cNvSpPr txBox="1">
            <a:spLocks noChangeArrowheads="1"/>
          </p:cNvSpPr>
          <p:nvPr/>
        </p:nvSpPr>
        <p:spPr bwMode="auto">
          <a:xfrm>
            <a:off x="7570789" y="4159250"/>
            <a:ext cx="942975" cy="261610"/>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panose="020F0502020204030204"/>
                <a:ea typeface="+mn-ea"/>
                <a:cs typeface="+mn-cs"/>
              </a:rPr>
              <a:t>Utvärdering </a:t>
            </a:r>
          </a:p>
        </p:txBody>
      </p:sp>
      <p:sp>
        <p:nvSpPr>
          <p:cNvPr id="75" name="Text Box 7"/>
          <p:cNvSpPr txBox="1">
            <a:spLocks noChangeArrowheads="1"/>
          </p:cNvSpPr>
          <p:nvPr/>
        </p:nvSpPr>
        <p:spPr bwMode="auto">
          <a:xfrm>
            <a:off x="7596189" y="4908550"/>
            <a:ext cx="942975" cy="261610"/>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panose="020F0502020204030204"/>
                <a:ea typeface="+mn-ea"/>
                <a:cs typeface="+mn-cs"/>
              </a:rPr>
              <a:t>Utvärdering </a:t>
            </a:r>
          </a:p>
        </p:txBody>
      </p:sp>
      <p:sp>
        <p:nvSpPr>
          <p:cNvPr id="76" name="Text Box 7"/>
          <p:cNvSpPr txBox="1">
            <a:spLocks noChangeArrowheads="1"/>
          </p:cNvSpPr>
          <p:nvPr/>
        </p:nvSpPr>
        <p:spPr bwMode="auto">
          <a:xfrm>
            <a:off x="7608889" y="5632450"/>
            <a:ext cx="942975" cy="261610"/>
          </a:xfrm>
          <a:prstGeom prst="rect">
            <a:avLst/>
          </a:prstGeom>
          <a:solidFill>
            <a:srgbClr val="DDDDDD"/>
          </a:solid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sv-SE" sz="1100" b="0" i="0" u="none" strike="noStrike" kern="1200" cap="none" spc="0" normalizeH="0" baseline="0" noProof="0" dirty="0">
                <a:ln>
                  <a:noFill/>
                </a:ln>
                <a:solidFill>
                  <a:srgbClr val="000000"/>
                </a:solidFill>
                <a:effectLst/>
                <a:uLnTx/>
                <a:uFillTx/>
                <a:latin typeface="Calibri" panose="020F0502020204030204"/>
                <a:ea typeface="+mn-ea"/>
                <a:cs typeface="+mn-cs"/>
              </a:rPr>
              <a:t>Utvärdering </a:t>
            </a:r>
          </a:p>
        </p:txBody>
      </p:sp>
      <p:sp>
        <p:nvSpPr>
          <p:cNvPr id="77" name="Rektangel 76"/>
          <p:cNvSpPr/>
          <p:nvPr/>
        </p:nvSpPr>
        <p:spPr>
          <a:xfrm>
            <a:off x="10200991" y="147991"/>
            <a:ext cx="130208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1" u="none" strike="noStrike" kern="1200" cap="none" spc="0" normalizeH="0" baseline="0" noProof="0" dirty="0">
                <a:ln>
                  <a:noFill/>
                </a:ln>
                <a:solidFill>
                  <a:prstClr val="black"/>
                </a:solidFill>
                <a:effectLst/>
                <a:uLnTx/>
                <a:uFillTx/>
                <a:latin typeface="Calibri" panose="020F0502020204030204"/>
                <a:ea typeface="+mn-ea"/>
                <a:cs typeface="+mn-cs"/>
              </a:rPr>
              <a:t>Uppföljning</a:t>
            </a:r>
          </a:p>
        </p:txBody>
      </p:sp>
    </p:spTree>
    <p:extLst>
      <p:ext uri="{BB962C8B-B14F-4D97-AF65-F5344CB8AC3E}">
        <p14:creationId xmlns:p14="http://schemas.microsoft.com/office/powerpoint/2010/main" val="140034967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732112" y="1799036"/>
            <a:ext cx="8784976" cy="3286148"/>
          </a:xfrm>
        </p:spPr>
        <p:txBody>
          <a:bodyPr/>
          <a:lstStyle/>
          <a:p>
            <a:pPr marL="0" indent="0">
              <a:buNone/>
            </a:pPr>
            <a:r>
              <a:rPr lang="sv-SE" dirty="0" smtClean="0"/>
              <a:t>				volym</a:t>
            </a:r>
          </a:p>
          <a:p>
            <a:pPr marL="0" indent="0">
              <a:buNone/>
            </a:pPr>
            <a:r>
              <a:rPr lang="sv-SE" dirty="0" smtClean="0"/>
              <a:t> </a:t>
            </a:r>
            <a:r>
              <a:rPr lang="sv-SE" dirty="0"/>
              <a:t>Verksamhetens resultat </a:t>
            </a:r>
            <a:r>
              <a:rPr lang="sv-SE" dirty="0" smtClean="0"/>
              <a:t>				nytta, värde	</a:t>
            </a:r>
          </a:p>
          <a:p>
            <a:pPr marL="0" indent="0">
              <a:buNone/>
            </a:pPr>
            <a:r>
              <a:rPr lang="sv-SE" dirty="0"/>
              <a:t>	</a:t>
            </a:r>
            <a:r>
              <a:rPr lang="sv-SE" dirty="0" smtClean="0"/>
              <a:t>			kvalitet				</a:t>
            </a:r>
            <a:br>
              <a:rPr lang="sv-SE" dirty="0" smtClean="0"/>
            </a:br>
            <a:endParaRPr lang="sv-SE" dirty="0"/>
          </a:p>
          <a:p>
            <a:pPr marL="0" indent="0">
              <a:buNone/>
            </a:pPr>
            <a:r>
              <a:rPr lang="sv-SE" dirty="0" smtClean="0"/>
              <a:t>	</a:t>
            </a:r>
            <a:r>
              <a:rPr lang="sv-SE" dirty="0"/>
              <a:t>	</a:t>
            </a:r>
            <a:r>
              <a:rPr lang="sv-SE" dirty="0" smtClean="0"/>
              <a:t>		intäkter</a:t>
            </a:r>
            <a:r>
              <a:rPr lang="sv-SE" dirty="0"/>
              <a:t>				resultat</a:t>
            </a:r>
          </a:p>
          <a:p>
            <a:pPr marL="0" indent="0">
              <a:buNone/>
            </a:pPr>
            <a:r>
              <a:rPr lang="sv-SE" dirty="0" smtClean="0"/>
              <a:t>Ekonomiskt </a:t>
            </a:r>
            <a:r>
              <a:rPr lang="sv-SE" dirty="0"/>
              <a:t>resultat </a:t>
            </a:r>
            <a:r>
              <a:rPr lang="sv-SE" dirty="0" smtClean="0"/>
              <a:t>				överskott/</a:t>
            </a:r>
            <a:br>
              <a:rPr lang="sv-SE" dirty="0" smtClean="0"/>
            </a:br>
            <a:r>
              <a:rPr lang="sv-SE" dirty="0" smtClean="0"/>
              <a:t>						underskott</a:t>
            </a:r>
          </a:p>
          <a:p>
            <a:pPr marL="0" indent="0">
              <a:buNone/>
            </a:pPr>
            <a:r>
              <a:rPr lang="sv-SE" dirty="0"/>
              <a:t>	</a:t>
            </a:r>
            <a:r>
              <a:rPr lang="sv-SE" dirty="0" smtClean="0"/>
              <a:t>			kostnader</a:t>
            </a:r>
            <a:endParaRPr lang="sv-SE" dirty="0"/>
          </a:p>
        </p:txBody>
      </p:sp>
      <p:sp>
        <p:nvSpPr>
          <p:cNvPr id="3" name="Rubrik 2"/>
          <p:cNvSpPr>
            <a:spLocks noGrp="1"/>
          </p:cNvSpPr>
          <p:nvPr>
            <p:ph type="title"/>
          </p:nvPr>
        </p:nvSpPr>
        <p:spPr>
          <a:xfrm>
            <a:off x="3863752" y="179365"/>
            <a:ext cx="8286808" cy="936104"/>
          </a:xfrm>
        </p:spPr>
        <p:txBody>
          <a:bodyPr>
            <a:normAutofit/>
          </a:bodyPr>
          <a:lstStyle/>
          <a:p>
            <a:r>
              <a:rPr lang="sv-SE" sz="4000" dirty="0"/>
              <a:t>Hur mäts resultat?</a:t>
            </a:r>
          </a:p>
        </p:txBody>
      </p:sp>
      <p:sp>
        <p:nvSpPr>
          <p:cNvPr id="5" name="Höger klammerparentes 4"/>
          <p:cNvSpPr/>
          <p:nvPr/>
        </p:nvSpPr>
        <p:spPr>
          <a:xfrm>
            <a:off x="8699325" y="2219908"/>
            <a:ext cx="360040" cy="2448272"/>
          </a:xfrm>
          <a:prstGeom prst="rightBrace">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7" name="Rak pil 6"/>
          <p:cNvCxnSpPr/>
          <p:nvPr/>
        </p:nvCxnSpPr>
        <p:spPr>
          <a:xfrm flipV="1">
            <a:off x="4402696" y="2053362"/>
            <a:ext cx="813023"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Rak pil 7"/>
          <p:cNvCxnSpPr/>
          <p:nvPr/>
        </p:nvCxnSpPr>
        <p:spPr>
          <a:xfrm>
            <a:off x="4402695" y="2549245"/>
            <a:ext cx="746466" cy="18002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Rak pil 8"/>
          <p:cNvCxnSpPr/>
          <p:nvPr/>
        </p:nvCxnSpPr>
        <p:spPr>
          <a:xfrm>
            <a:off x="4423630" y="4084630"/>
            <a:ext cx="792088" cy="40196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Rak pil 9"/>
          <p:cNvCxnSpPr/>
          <p:nvPr/>
        </p:nvCxnSpPr>
        <p:spPr>
          <a:xfrm flipV="1">
            <a:off x="4423631" y="3493522"/>
            <a:ext cx="771153"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Bildobjekt 5"/>
          <p:cNvPicPr>
            <a:picLocks noChangeAspect="1"/>
          </p:cNvPicPr>
          <p:nvPr/>
        </p:nvPicPr>
        <p:blipFill>
          <a:blip r:embed="rId3"/>
          <a:stretch>
            <a:fillRect/>
          </a:stretch>
        </p:blipFill>
        <p:spPr>
          <a:xfrm>
            <a:off x="8879345" y="4668180"/>
            <a:ext cx="3038475" cy="1504950"/>
          </a:xfrm>
          <a:prstGeom prst="rect">
            <a:avLst/>
          </a:prstGeom>
        </p:spPr>
      </p:pic>
      <p:sp>
        <p:nvSpPr>
          <p:cNvPr id="11" name="textruta 10"/>
          <p:cNvSpPr txBox="1"/>
          <p:nvPr/>
        </p:nvSpPr>
        <p:spPr>
          <a:xfrm>
            <a:off x="1761363" y="5085185"/>
            <a:ext cx="532453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Uppföljning av verksamhet, personal och ekonomi</a:t>
            </a:r>
            <a:b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sker i månadsbokslut, delårsbokslut</a:t>
            </a:r>
            <a:b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och årsbokslut.</a:t>
            </a:r>
          </a:p>
        </p:txBody>
      </p:sp>
      <p:sp>
        <p:nvSpPr>
          <p:cNvPr id="12" name="Platshållare för text 3"/>
          <p:cNvSpPr>
            <a:spLocks noGrp="1"/>
          </p:cNvSpPr>
          <p:nvPr>
            <p:ph type="body" sz="quarter" idx="11"/>
          </p:nvPr>
        </p:nvSpPr>
        <p:spPr/>
        <p:txBody>
          <a:bodyPr/>
          <a:lstStyle/>
          <a:p>
            <a:r>
              <a:rPr lang="sv-SE" dirty="0"/>
              <a:t>Kommunledningsförvaltningen</a:t>
            </a:r>
            <a:endParaRPr lang="sv-SE" dirty="0"/>
          </a:p>
        </p:txBody>
      </p:sp>
    </p:spTree>
    <p:extLst>
      <p:ext uri="{BB962C8B-B14F-4D97-AF65-F5344CB8AC3E}">
        <p14:creationId xmlns:p14="http://schemas.microsoft.com/office/powerpoint/2010/main" val="11173609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8450561" y="6336060"/>
            <a:ext cx="2643187" cy="285750"/>
          </a:xfrm>
        </p:spPr>
        <p:txBody>
          <a:bodyPr/>
          <a:lstStyle/>
          <a:p>
            <a:r>
              <a:rPr lang="sv-SE" dirty="0"/>
              <a:t>Kommunledningsförvaltningen</a:t>
            </a:r>
            <a:endParaRPr lang="sv-SE" dirty="0"/>
          </a:p>
        </p:txBody>
      </p:sp>
      <p:sp>
        <p:nvSpPr>
          <p:cNvPr id="7" name="Rektangel 6"/>
          <p:cNvSpPr/>
          <p:nvPr/>
        </p:nvSpPr>
        <p:spPr>
          <a:xfrm>
            <a:off x="2783632" y="548681"/>
            <a:ext cx="7272808" cy="53860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29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ruta 1"/>
          <p:cNvSpPr txBox="1"/>
          <p:nvPr/>
        </p:nvSpPr>
        <p:spPr>
          <a:xfrm>
            <a:off x="3181739" y="379404"/>
            <a:ext cx="708591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Redovisningsmodellens delar</a:t>
            </a:r>
          </a:p>
        </p:txBody>
      </p:sp>
      <p:sp>
        <p:nvSpPr>
          <p:cNvPr id="3" name="Rektangel med rundade hörn 2"/>
          <p:cNvSpPr/>
          <p:nvPr/>
        </p:nvSpPr>
        <p:spPr>
          <a:xfrm>
            <a:off x="6574341" y="2132856"/>
            <a:ext cx="2808312" cy="914400"/>
          </a:xfrm>
          <a:prstGeom prst="roundRect">
            <a:avLst/>
          </a:prstGeom>
          <a:solidFill>
            <a:schemeClr val="bg1">
              <a:lumMod val="95000"/>
              <a:alpha val="58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Driftbudget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Driftredovisning</a:t>
            </a:r>
          </a:p>
        </p:txBody>
      </p:sp>
      <p:sp>
        <p:nvSpPr>
          <p:cNvPr id="8" name="Rektangel med rundade hörn 7"/>
          <p:cNvSpPr/>
          <p:nvPr/>
        </p:nvSpPr>
        <p:spPr>
          <a:xfrm>
            <a:off x="6644471" y="3559399"/>
            <a:ext cx="2738182" cy="914400"/>
          </a:xfrm>
          <a:prstGeom prst="roundRect">
            <a:avLst/>
          </a:prstGeom>
          <a:solidFill>
            <a:schemeClr val="bg1">
              <a:lumMod val="95000"/>
              <a:alpha val="58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Investeringsbudget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Investeringsredovisning</a:t>
            </a:r>
          </a:p>
        </p:txBody>
      </p:sp>
      <p:sp>
        <p:nvSpPr>
          <p:cNvPr id="9" name="Rektangel med rundade hörn 8"/>
          <p:cNvSpPr/>
          <p:nvPr/>
        </p:nvSpPr>
        <p:spPr>
          <a:xfrm>
            <a:off x="3497879" y="2136762"/>
            <a:ext cx="2738182" cy="914400"/>
          </a:xfrm>
          <a:prstGeom prst="roundRect">
            <a:avLst/>
          </a:prstGeom>
          <a:solidFill>
            <a:schemeClr val="bg1">
              <a:lumMod val="95000"/>
              <a:alpha val="58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Resultatbudget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Resultaträkning</a:t>
            </a:r>
          </a:p>
        </p:txBody>
      </p:sp>
      <p:sp>
        <p:nvSpPr>
          <p:cNvPr id="10" name="Rektangel med rundade hörn 9"/>
          <p:cNvSpPr/>
          <p:nvPr/>
        </p:nvSpPr>
        <p:spPr>
          <a:xfrm>
            <a:off x="5104951" y="4847091"/>
            <a:ext cx="2630169" cy="914400"/>
          </a:xfrm>
          <a:prstGeom prst="roundRect">
            <a:avLst/>
          </a:prstGeom>
          <a:solidFill>
            <a:schemeClr val="bg1">
              <a:lumMod val="95000"/>
              <a:alpha val="58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Kassaflödesbudget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Kassaflödesanalys</a:t>
            </a:r>
          </a:p>
        </p:txBody>
      </p:sp>
      <p:sp>
        <p:nvSpPr>
          <p:cNvPr id="11" name="Rektangel med rundade hörn 10"/>
          <p:cNvSpPr/>
          <p:nvPr/>
        </p:nvSpPr>
        <p:spPr>
          <a:xfrm>
            <a:off x="3503600" y="3559399"/>
            <a:ext cx="2738182" cy="914400"/>
          </a:xfrm>
          <a:prstGeom prst="roundRect">
            <a:avLst/>
          </a:prstGeom>
          <a:solidFill>
            <a:schemeClr val="bg1">
              <a:lumMod val="95000"/>
              <a:alpha val="58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Balansbudget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Balansräkning</a:t>
            </a:r>
          </a:p>
        </p:txBody>
      </p:sp>
    </p:spTree>
    <p:extLst>
      <p:ext uri="{BB962C8B-B14F-4D97-AF65-F5344CB8AC3E}">
        <p14:creationId xmlns:p14="http://schemas.microsoft.com/office/powerpoint/2010/main" val="17427747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12446" y="620688"/>
            <a:ext cx="8286808" cy="648072"/>
          </a:xfrm>
        </p:spPr>
        <p:txBody>
          <a:bodyPr>
            <a:normAutofit fontScale="90000"/>
          </a:bodyPr>
          <a:lstStyle/>
          <a:p>
            <a:r>
              <a:rPr lang="sv-SE" dirty="0" smtClean="0"/>
              <a:t>Vad är en resultaträkning?</a:t>
            </a:r>
            <a:endParaRPr lang="sv-SE" dirty="0"/>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graphicFrame>
        <p:nvGraphicFramePr>
          <p:cNvPr id="6" name="Tabell 5"/>
          <p:cNvGraphicFramePr>
            <a:graphicFrameLocks noGrp="1"/>
          </p:cNvGraphicFramePr>
          <p:nvPr>
            <p:extLst/>
          </p:nvPr>
        </p:nvGraphicFramePr>
        <p:xfrm>
          <a:off x="2063552" y="1484784"/>
          <a:ext cx="8208912" cy="4444788"/>
        </p:xfrm>
        <a:graphic>
          <a:graphicData uri="http://schemas.openxmlformats.org/drawingml/2006/table">
            <a:tbl>
              <a:tblPr firstRow="1" bandRow="1">
                <a:tableStyleId>{9D7B26C5-4107-4FEC-AEDC-1716B250A1EF}</a:tableStyleId>
              </a:tblPr>
              <a:tblGrid>
                <a:gridCol w="3037825">
                  <a:extLst>
                    <a:ext uri="{9D8B030D-6E8A-4147-A177-3AD203B41FA5}">
                      <a16:colId xmlns:a16="http://schemas.microsoft.com/office/drawing/2014/main" val="20000"/>
                    </a:ext>
                  </a:extLst>
                </a:gridCol>
                <a:gridCol w="1066631">
                  <a:extLst>
                    <a:ext uri="{9D8B030D-6E8A-4147-A177-3AD203B41FA5}">
                      <a16:colId xmlns:a16="http://schemas.microsoft.com/office/drawing/2014/main" val="20001"/>
                    </a:ext>
                  </a:extLst>
                </a:gridCol>
                <a:gridCol w="3102925">
                  <a:extLst>
                    <a:ext uri="{9D8B030D-6E8A-4147-A177-3AD203B41FA5}">
                      <a16:colId xmlns:a16="http://schemas.microsoft.com/office/drawing/2014/main" val="20002"/>
                    </a:ext>
                  </a:extLst>
                </a:gridCol>
                <a:gridCol w="1001531">
                  <a:extLst>
                    <a:ext uri="{9D8B030D-6E8A-4147-A177-3AD203B41FA5}">
                      <a16:colId xmlns:a16="http://schemas.microsoft.com/office/drawing/2014/main" val="20003"/>
                    </a:ext>
                  </a:extLst>
                </a:gridCol>
              </a:tblGrid>
              <a:tr h="473779">
                <a:tc>
                  <a:txBody>
                    <a:bodyPr/>
                    <a:lstStyle/>
                    <a:p>
                      <a:r>
                        <a:rPr lang="sv-SE" dirty="0" smtClean="0"/>
                        <a:t>Så heter det i kommunen</a:t>
                      </a:r>
                      <a:endParaRPr lang="sv-SE" dirty="0"/>
                    </a:p>
                  </a:txBody>
                  <a:tcPr/>
                </a:tc>
                <a:tc>
                  <a:txBody>
                    <a:bodyPr/>
                    <a:lstStyle/>
                    <a:p>
                      <a:endParaRPr lang="sv-SE" dirty="0"/>
                    </a:p>
                  </a:txBody>
                  <a:tcPr/>
                </a:tc>
                <a:tc>
                  <a:txBody>
                    <a:bodyPr/>
                    <a:lstStyle/>
                    <a:p>
                      <a:r>
                        <a:rPr lang="sv-SE" dirty="0" smtClean="0"/>
                        <a:t>Så heter det hemma</a:t>
                      </a:r>
                      <a:endParaRPr lang="sv-SE" dirty="0"/>
                    </a:p>
                  </a:txBody>
                  <a:tcPr/>
                </a:tc>
                <a:tc>
                  <a:txBody>
                    <a:bodyPr/>
                    <a:lstStyle/>
                    <a:p>
                      <a:endParaRPr lang="sv-SE" dirty="0"/>
                    </a:p>
                  </a:txBody>
                  <a:tcPr/>
                </a:tc>
                <a:extLst>
                  <a:ext uri="{0D108BD9-81ED-4DB2-BD59-A6C34878D82A}">
                    <a16:rowId xmlns:a16="http://schemas.microsoft.com/office/drawing/2014/main" val="10000"/>
                  </a:ext>
                </a:extLst>
              </a:tr>
              <a:tr h="459401">
                <a:tc>
                  <a:txBody>
                    <a:bodyPr/>
                    <a:lstStyle/>
                    <a:p>
                      <a:r>
                        <a:rPr lang="sv-SE" dirty="0" smtClean="0"/>
                        <a:t>Verksamhetens intäkter</a:t>
                      </a:r>
                      <a:endParaRPr lang="sv-SE" dirty="0"/>
                    </a:p>
                  </a:txBody>
                  <a:tcPr/>
                </a:tc>
                <a:tc>
                  <a:txBody>
                    <a:bodyPr/>
                    <a:lstStyle/>
                    <a:p>
                      <a:pPr algn="r"/>
                      <a:endParaRPr lang="sv-SE" dirty="0"/>
                    </a:p>
                  </a:txBody>
                  <a:tcPr/>
                </a:tc>
                <a:tc>
                  <a:txBody>
                    <a:bodyPr/>
                    <a:lstStyle/>
                    <a:p>
                      <a:r>
                        <a:rPr lang="sv-SE" dirty="0" smtClean="0"/>
                        <a:t>Lön</a:t>
                      </a:r>
                      <a:endParaRPr lang="sv-SE" dirty="0"/>
                    </a:p>
                  </a:txBody>
                  <a:tcPr/>
                </a:tc>
                <a:tc>
                  <a:txBody>
                    <a:bodyPr/>
                    <a:lstStyle/>
                    <a:p>
                      <a:pPr algn="r"/>
                      <a:r>
                        <a:rPr lang="sv-SE" dirty="0" smtClean="0"/>
                        <a:t>300 000</a:t>
                      </a:r>
                      <a:endParaRPr lang="sv-SE" dirty="0"/>
                    </a:p>
                  </a:txBody>
                  <a:tcPr/>
                </a:tc>
                <a:extLst>
                  <a:ext uri="{0D108BD9-81ED-4DB2-BD59-A6C34878D82A}">
                    <a16:rowId xmlns:a16="http://schemas.microsoft.com/office/drawing/2014/main" val="10001"/>
                  </a:ext>
                </a:extLst>
              </a:tr>
              <a:tr h="438951">
                <a:tc>
                  <a:txBody>
                    <a:bodyPr/>
                    <a:lstStyle/>
                    <a:p>
                      <a:r>
                        <a:rPr lang="sv-SE" dirty="0" smtClean="0"/>
                        <a:t>Verksamhetens kostnader</a:t>
                      </a:r>
                      <a:endParaRPr lang="sv-SE" dirty="0"/>
                    </a:p>
                  </a:txBody>
                  <a:tcPr/>
                </a:tc>
                <a:tc>
                  <a:txBody>
                    <a:bodyPr/>
                    <a:lstStyle/>
                    <a:p>
                      <a:pPr algn="r"/>
                      <a:endParaRPr lang="sv-SE" dirty="0"/>
                    </a:p>
                  </a:txBody>
                  <a:tcPr/>
                </a:tc>
                <a:tc>
                  <a:txBody>
                    <a:bodyPr/>
                    <a:lstStyle/>
                    <a:p>
                      <a:r>
                        <a:rPr lang="sv-SE" dirty="0" smtClean="0"/>
                        <a:t>Hyra, mat, kläder, nöjen, tv</a:t>
                      </a:r>
                      <a:endParaRPr lang="sv-SE" dirty="0"/>
                    </a:p>
                  </a:txBody>
                  <a:tcPr/>
                </a:tc>
                <a:tc>
                  <a:txBody>
                    <a:bodyPr/>
                    <a:lstStyle/>
                    <a:p>
                      <a:pPr algn="r"/>
                      <a:r>
                        <a:rPr lang="sv-SE" dirty="0" smtClean="0"/>
                        <a:t>-256 000</a:t>
                      </a:r>
                      <a:endParaRPr lang="sv-SE" dirty="0"/>
                    </a:p>
                  </a:txBody>
                  <a:tcPr/>
                </a:tc>
                <a:extLst>
                  <a:ext uri="{0D108BD9-81ED-4DB2-BD59-A6C34878D82A}">
                    <a16:rowId xmlns:a16="http://schemas.microsoft.com/office/drawing/2014/main" val="10002"/>
                  </a:ext>
                </a:extLst>
              </a:tr>
              <a:tr h="438951">
                <a:tc>
                  <a:txBody>
                    <a:bodyPr/>
                    <a:lstStyle/>
                    <a:p>
                      <a:r>
                        <a:rPr lang="sv-SE" dirty="0" smtClean="0"/>
                        <a:t>Avskrivningar</a:t>
                      </a:r>
                      <a:endParaRPr lang="sv-SE" dirty="0"/>
                    </a:p>
                  </a:txBody>
                  <a:tcPr/>
                </a:tc>
                <a:tc>
                  <a:txBody>
                    <a:bodyPr/>
                    <a:lstStyle/>
                    <a:p>
                      <a:pPr algn="r"/>
                      <a:endParaRPr lang="sv-SE" dirty="0"/>
                    </a:p>
                  </a:txBody>
                  <a:tcPr/>
                </a:tc>
                <a:tc>
                  <a:txBody>
                    <a:bodyPr/>
                    <a:lstStyle/>
                    <a:p>
                      <a:r>
                        <a:rPr lang="sv-SE" dirty="0" smtClean="0"/>
                        <a:t>Värdeminskning på bilen</a:t>
                      </a:r>
                      <a:endParaRPr lang="sv-SE" dirty="0"/>
                    </a:p>
                  </a:txBody>
                  <a:tcPr/>
                </a:tc>
                <a:tc>
                  <a:txBody>
                    <a:bodyPr/>
                    <a:lstStyle/>
                    <a:p>
                      <a:pPr algn="r"/>
                      <a:r>
                        <a:rPr lang="sv-SE" dirty="0" smtClean="0"/>
                        <a:t>-20 000</a:t>
                      </a:r>
                      <a:endParaRPr lang="sv-SE" dirty="0"/>
                    </a:p>
                  </a:txBody>
                  <a:tcPr/>
                </a:tc>
                <a:extLst>
                  <a:ext uri="{0D108BD9-81ED-4DB2-BD59-A6C34878D82A}">
                    <a16:rowId xmlns:a16="http://schemas.microsoft.com/office/drawing/2014/main" val="10003"/>
                  </a:ext>
                </a:extLst>
              </a:tr>
              <a:tr h="438951">
                <a:tc>
                  <a:txBody>
                    <a:bodyPr/>
                    <a:lstStyle/>
                    <a:p>
                      <a:r>
                        <a:rPr lang="sv-SE" dirty="0" smtClean="0"/>
                        <a:t>Verksamhetens nettoresultat</a:t>
                      </a:r>
                      <a:endParaRPr lang="sv-SE" b="1" dirty="0"/>
                    </a:p>
                  </a:txBody>
                  <a:tcPr/>
                </a:tc>
                <a:tc>
                  <a:txBody>
                    <a:bodyPr/>
                    <a:lstStyle/>
                    <a:p>
                      <a:pPr algn="r"/>
                      <a:endParaRPr lang="sv-SE" b="1" dirty="0"/>
                    </a:p>
                  </a:txBody>
                  <a:tcPr/>
                </a:tc>
                <a:tc>
                  <a:txBody>
                    <a:bodyPr/>
                    <a:lstStyle/>
                    <a:p>
                      <a:r>
                        <a:rPr lang="sv-SE" dirty="0" smtClean="0"/>
                        <a:t>Summa</a:t>
                      </a:r>
                      <a:endParaRPr lang="sv-SE" b="1" dirty="0"/>
                    </a:p>
                  </a:txBody>
                  <a:tcPr/>
                </a:tc>
                <a:tc>
                  <a:txBody>
                    <a:bodyPr/>
                    <a:lstStyle/>
                    <a:p>
                      <a:pPr algn="r"/>
                      <a:r>
                        <a:rPr lang="sv-SE" dirty="0" smtClean="0"/>
                        <a:t>24 000</a:t>
                      </a:r>
                      <a:endParaRPr lang="sv-SE" b="1" dirty="0"/>
                    </a:p>
                  </a:txBody>
                  <a:tcPr/>
                </a:tc>
                <a:extLst>
                  <a:ext uri="{0D108BD9-81ED-4DB2-BD59-A6C34878D82A}">
                    <a16:rowId xmlns:a16="http://schemas.microsoft.com/office/drawing/2014/main" val="10004"/>
                  </a:ext>
                </a:extLst>
              </a:tr>
              <a:tr h="438951">
                <a:tc>
                  <a:txBody>
                    <a:bodyPr/>
                    <a:lstStyle/>
                    <a:p>
                      <a:r>
                        <a:rPr lang="sv-SE" dirty="0" smtClean="0"/>
                        <a:t>Skatteintäkter</a:t>
                      </a:r>
                      <a:endParaRPr lang="sv-SE" dirty="0"/>
                    </a:p>
                  </a:txBody>
                  <a:tcPr/>
                </a:tc>
                <a:tc>
                  <a:txBody>
                    <a:bodyPr/>
                    <a:lstStyle/>
                    <a:p>
                      <a:pPr algn="r"/>
                      <a:endParaRPr lang="sv-SE" dirty="0"/>
                    </a:p>
                  </a:txBody>
                  <a:tcPr/>
                </a:tc>
                <a:tc>
                  <a:txBody>
                    <a:bodyPr/>
                    <a:lstStyle/>
                    <a:p>
                      <a:endParaRPr lang="sv-SE" dirty="0"/>
                    </a:p>
                  </a:txBody>
                  <a:tcPr/>
                </a:tc>
                <a:tc>
                  <a:txBody>
                    <a:bodyPr/>
                    <a:lstStyle/>
                    <a:p>
                      <a:pPr algn="r"/>
                      <a:endParaRPr lang="sv-SE" dirty="0"/>
                    </a:p>
                  </a:txBody>
                  <a:tcPr/>
                </a:tc>
                <a:extLst>
                  <a:ext uri="{0D108BD9-81ED-4DB2-BD59-A6C34878D82A}">
                    <a16:rowId xmlns:a16="http://schemas.microsoft.com/office/drawing/2014/main" val="10005"/>
                  </a:ext>
                </a:extLst>
              </a:tr>
              <a:tr h="438951">
                <a:tc>
                  <a:txBody>
                    <a:bodyPr/>
                    <a:lstStyle/>
                    <a:p>
                      <a:r>
                        <a:rPr lang="sv-SE" dirty="0" smtClean="0"/>
                        <a:t>Generella statsbidrag</a:t>
                      </a:r>
                      <a:endParaRPr lang="sv-SE" dirty="0"/>
                    </a:p>
                  </a:txBody>
                  <a:tcPr/>
                </a:tc>
                <a:tc>
                  <a:txBody>
                    <a:bodyPr/>
                    <a:lstStyle/>
                    <a:p>
                      <a:pPr algn="r"/>
                      <a:endParaRPr lang="sv-SE" dirty="0"/>
                    </a:p>
                  </a:txBody>
                  <a:tcPr/>
                </a:tc>
                <a:tc>
                  <a:txBody>
                    <a:bodyPr/>
                    <a:lstStyle/>
                    <a:p>
                      <a:r>
                        <a:rPr lang="sv-SE" dirty="0" smtClean="0"/>
                        <a:t>Barnbidrag</a:t>
                      </a:r>
                      <a:endParaRPr lang="sv-SE" dirty="0"/>
                    </a:p>
                  </a:txBody>
                  <a:tcPr/>
                </a:tc>
                <a:tc>
                  <a:txBody>
                    <a:bodyPr/>
                    <a:lstStyle/>
                    <a:p>
                      <a:pPr algn="r"/>
                      <a:r>
                        <a:rPr lang="sv-SE" dirty="0" smtClean="0"/>
                        <a:t>12 600</a:t>
                      </a:r>
                      <a:endParaRPr lang="sv-SE" dirty="0"/>
                    </a:p>
                  </a:txBody>
                  <a:tcPr/>
                </a:tc>
                <a:extLst>
                  <a:ext uri="{0D108BD9-81ED-4DB2-BD59-A6C34878D82A}">
                    <a16:rowId xmlns:a16="http://schemas.microsoft.com/office/drawing/2014/main" val="10006"/>
                  </a:ext>
                </a:extLst>
              </a:tr>
              <a:tr h="438951">
                <a:tc>
                  <a:txBody>
                    <a:bodyPr/>
                    <a:lstStyle/>
                    <a:p>
                      <a:r>
                        <a:rPr lang="sv-SE" dirty="0" smtClean="0"/>
                        <a:t>Finansiella intäkter</a:t>
                      </a:r>
                      <a:endParaRPr lang="sv-SE" dirty="0"/>
                    </a:p>
                  </a:txBody>
                  <a:tcPr/>
                </a:tc>
                <a:tc>
                  <a:txBody>
                    <a:bodyPr/>
                    <a:lstStyle/>
                    <a:p>
                      <a:pPr algn="r"/>
                      <a:endParaRPr lang="sv-SE" dirty="0"/>
                    </a:p>
                  </a:txBody>
                  <a:tcPr/>
                </a:tc>
                <a:tc>
                  <a:txBody>
                    <a:bodyPr/>
                    <a:lstStyle/>
                    <a:p>
                      <a:r>
                        <a:rPr lang="sv-SE" dirty="0" smtClean="0"/>
                        <a:t>Ränta sparkonto</a:t>
                      </a:r>
                      <a:endParaRPr lang="sv-SE" dirty="0"/>
                    </a:p>
                  </a:txBody>
                  <a:tcPr/>
                </a:tc>
                <a:tc>
                  <a:txBody>
                    <a:bodyPr/>
                    <a:lstStyle/>
                    <a:p>
                      <a:pPr algn="r"/>
                      <a:r>
                        <a:rPr lang="sv-SE" dirty="0" smtClean="0"/>
                        <a:t>230</a:t>
                      </a:r>
                      <a:endParaRPr lang="sv-SE" dirty="0"/>
                    </a:p>
                  </a:txBody>
                  <a:tcPr/>
                </a:tc>
                <a:extLst>
                  <a:ext uri="{0D108BD9-81ED-4DB2-BD59-A6C34878D82A}">
                    <a16:rowId xmlns:a16="http://schemas.microsoft.com/office/drawing/2014/main" val="10007"/>
                  </a:ext>
                </a:extLst>
              </a:tr>
              <a:tr h="438951">
                <a:tc>
                  <a:txBody>
                    <a:bodyPr/>
                    <a:lstStyle/>
                    <a:p>
                      <a:r>
                        <a:rPr lang="sv-SE" dirty="0" smtClean="0"/>
                        <a:t>Finansiella kostnader</a:t>
                      </a:r>
                      <a:endParaRPr lang="sv-SE" dirty="0"/>
                    </a:p>
                  </a:txBody>
                  <a:tcPr/>
                </a:tc>
                <a:tc>
                  <a:txBody>
                    <a:bodyPr/>
                    <a:lstStyle/>
                    <a:p>
                      <a:pPr algn="r"/>
                      <a:endParaRPr lang="sv-SE" dirty="0"/>
                    </a:p>
                  </a:txBody>
                  <a:tcPr/>
                </a:tc>
                <a:tc>
                  <a:txBody>
                    <a:bodyPr/>
                    <a:lstStyle/>
                    <a:p>
                      <a:r>
                        <a:rPr lang="sv-SE" dirty="0" smtClean="0"/>
                        <a:t>Ränta billån</a:t>
                      </a:r>
                      <a:endParaRPr lang="sv-SE" dirty="0"/>
                    </a:p>
                  </a:txBody>
                  <a:tcPr/>
                </a:tc>
                <a:tc>
                  <a:txBody>
                    <a:bodyPr/>
                    <a:lstStyle/>
                    <a:p>
                      <a:pPr algn="r"/>
                      <a:r>
                        <a:rPr lang="sv-SE" dirty="0" smtClean="0"/>
                        <a:t>-7 000</a:t>
                      </a:r>
                      <a:endParaRPr lang="sv-SE" dirty="0"/>
                    </a:p>
                  </a:txBody>
                  <a:tcPr/>
                </a:tc>
                <a:extLst>
                  <a:ext uri="{0D108BD9-81ED-4DB2-BD59-A6C34878D82A}">
                    <a16:rowId xmlns:a16="http://schemas.microsoft.com/office/drawing/2014/main" val="10008"/>
                  </a:ext>
                </a:extLst>
              </a:tr>
              <a:tr h="438951">
                <a:tc>
                  <a:txBody>
                    <a:bodyPr/>
                    <a:lstStyle/>
                    <a:p>
                      <a:r>
                        <a:rPr lang="sv-SE" dirty="0" smtClean="0"/>
                        <a:t>Årets resultat</a:t>
                      </a:r>
                      <a:endParaRPr lang="sv-SE" b="1" dirty="0"/>
                    </a:p>
                  </a:txBody>
                  <a:tcPr/>
                </a:tc>
                <a:tc>
                  <a:txBody>
                    <a:bodyPr/>
                    <a:lstStyle/>
                    <a:p>
                      <a:pPr algn="r"/>
                      <a:endParaRPr lang="sv-SE" b="1" dirty="0"/>
                    </a:p>
                  </a:txBody>
                  <a:tcPr/>
                </a:tc>
                <a:tc>
                  <a:txBody>
                    <a:bodyPr/>
                    <a:lstStyle/>
                    <a:p>
                      <a:r>
                        <a:rPr lang="sv-SE" dirty="0" smtClean="0"/>
                        <a:t>Årets vinst (sparande)</a:t>
                      </a:r>
                      <a:endParaRPr lang="sv-SE" b="1" dirty="0"/>
                    </a:p>
                  </a:txBody>
                  <a:tcPr/>
                </a:tc>
                <a:tc>
                  <a:txBody>
                    <a:bodyPr/>
                    <a:lstStyle/>
                    <a:p>
                      <a:pPr algn="r"/>
                      <a:r>
                        <a:rPr lang="sv-SE" dirty="0" smtClean="0"/>
                        <a:t>29 830</a:t>
                      </a:r>
                      <a:endParaRPr lang="sv-SE" b="1"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7452005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p:cNvSpPr>
            <a:spLocks noGrp="1"/>
          </p:cNvSpPr>
          <p:nvPr>
            <p:ph type="body" sz="quarter" idx="11"/>
          </p:nvPr>
        </p:nvSpPr>
        <p:spPr/>
        <p:txBody>
          <a:bodyPr/>
          <a:lstStyle/>
          <a:p>
            <a:r>
              <a:rPr lang="sv-SE" dirty="0" smtClean="0"/>
              <a:t>Kommunledningsförvaltningen</a:t>
            </a:r>
            <a:endParaRPr lang="sv-SE" dirty="0"/>
          </a:p>
        </p:txBody>
      </p:sp>
      <p:pic>
        <p:nvPicPr>
          <p:cNvPr id="2" name="Bildobjekt 1"/>
          <p:cNvPicPr>
            <a:picLocks noChangeAspect="1"/>
          </p:cNvPicPr>
          <p:nvPr/>
        </p:nvPicPr>
        <p:blipFill>
          <a:blip r:embed="rId3"/>
          <a:stretch>
            <a:fillRect/>
          </a:stretch>
        </p:blipFill>
        <p:spPr>
          <a:xfrm>
            <a:off x="1333500" y="550376"/>
            <a:ext cx="9666460" cy="5674212"/>
          </a:xfrm>
          <a:prstGeom prst="rect">
            <a:avLst/>
          </a:prstGeom>
        </p:spPr>
      </p:pic>
    </p:spTree>
    <p:extLst>
      <p:ext uri="{BB962C8B-B14F-4D97-AF65-F5344CB8AC3E}">
        <p14:creationId xmlns:p14="http://schemas.microsoft.com/office/powerpoint/2010/main" val="71981753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2495600" y="456438"/>
            <a:ext cx="8286808" cy="1143000"/>
          </a:xfrm>
        </p:spPr>
        <p:txBody>
          <a:bodyPr>
            <a:normAutofit/>
          </a:bodyPr>
          <a:lstStyle/>
          <a:p>
            <a:r>
              <a:rPr lang="sv-SE" sz="3200" dirty="0"/>
              <a:t>Resultaträkning Piteå kommun</a:t>
            </a:r>
            <a:endParaRPr lang="sv-SE" sz="3200" dirty="0">
              <a:solidFill>
                <a:srgbClr val="FF0000"/>
              </a:solidFill>
            </a:endParaRP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graphicFrame>
        <p:nvGraphicFramePr>
          <p:cNvPr id="5" name="Tabell 4"/>
          <p:cNvGraphicFramePr>
            <a:graphicFrameLocks noGrp="1"/>
          </p:cNvGraphicFramePr>
          <p:nvPr>
            <p:extLst/>
          </p:nvPr>
        </p:nvGraphicFramePr>
        <p:xfrm>
          <a:off x="2495601" y="1412776"/>
          <a:ext cx="7386025" cy="4560344"/>
        </p:xfrm>
        <a:graphic>
          <a:graphicData uri="http://schemas.openxmlformats.org/drawingml/2006/table">
            <a:tbl>
              <a:tblPr firstRow="1" bandRow="1">
                <a:tableStyleId>{9D7B26C5-4107-4FEC-AEDC-1716B250A1EF}</a:tableStyleId>
              </a:tblPr>
              <a:tblGrid>
                <a:gridCol w="3997069">
                  <a:extLst>
                    <a:ext uri="{9D8B030D-6E8A-4147-A177-3AD203B41FA5}">
                      <a16:colId xmlns:a16="http://schemas.microsoft.com/office/drawing/2014/main" val="20000"/>
                    </a:ext>
                  </a:extLst>
                </a:gridCol>
                <a:gridCol w="1148156">
                  <a:extLst>
                    <a:ext uri="{9D8B030D-6E8A-4147-A177-3AD203B41FA5}">
                      <a16:colId xmlns:a16="http://schemas.microsoft.com/office/drawing/2014/main" val="20001"/>
                    </a:ext>
                  </a:extLst>
                </a:gridCol>
                <a:gridCol w="1120400">
                  <a:extLst>
                    <a:ext uri="{9D8B030D-6E8A-4147-A177-3AD203B41FA5}">
                      <a16:colId xmlns:a16="http://schemas.microsoft.com/office/drawing/2014/main" val="20002"/>
                    </a:ext>
                  </a:extLst>
                </a:gridCol>
                <a:gridCol w="1120400">
                  <a:extLst>
                    <a:ext uri="{9D8B030D-6E8A-4147-A177-3AD203B41FA5}">
                      <a16:colId xmlns:a16="http://schemas.microsoft.com/office/drawing/2014/main" val="20003"/>
                    </a:ext>
                  </a:extLst>
                </a:gridCol>
              </a:tblGrid>
              <a:tr h="658501">
                <a:tc>
                  <a:txBody>
                    <a:bodyPr/>
                    <a:lstStyle/>
                    <a:p>
                      <a:r>
                        <a:rPr lang="sv-SE" sz="2000" dirty="0" smtClean="0"/>
                        <a:t>Resultaträkning (mkr)</a:t>
                      </a:r>
                      <a:endParaRPr lang="sv-SE" sz="2000" dirty="0">
                        <a:solidFill>
                          <a:schemeClr val="bg1"/>
                        </a:solidFill>
                      </a:endParaRPr>
                    </a:p>
                  </a:txBody>
                  <a:tcPr/>
                </a:tc>
                <a:tc>
                  <a:txBody>
                    <a:bodyPr/>
                    <a:lstStyle/>
                    <a:p>
                      <a:pPr algn="r"/>
                      <a:r>
                        <a:rPr lang="sv-SE" sz="2000" dirty="0" smtClean="0"/>
                        <a:t>Budget </a:t>
                      </a:r>
                      <a:endParaRPr lang="sv-SE" sz="2000" dirty="0">
                        <a:solidFill>
                          <a:schemeClr val="bg1"/>
                        </a:solidFill>
                      </a:endParaRPr>
                    </a:p>
                  </a:txBody>
                  <a:tcPr/>
                </a:tc>
                <a:tc>
                  <a:txBody>
                    <a:bodyPr/>
                    <a:lstStyle/>
                    <a:p>
                      <a:pPr algn="r"/>
                      <a:r>
                        <a:rPr lang="sv-SE" sz="2000" dirty="0" smtClean="0"/>
                        <a:t>Utfall </a:t>
                      </a:r>
                      <a:endParaRPr lang="sv-SE" sz="2000" dirty="0">
                        <a:solidFill>
                          <a:schemeClr val="bg1"/>
                        </a:solidFill>
                      </a:endParaRPr>
                    </a:p>
                  </a:txBody>
                  <a:tcPr/>
                </a:tc>
                <a:tc>
                  <a:txBody>
                    <a:bodyPr/>
                    <a:lstStyle/>
                    <a:p>
                      <a:pPr algn="r"/>
                      <a:r>
                        <a:rPr lang="sv-SE" sz="2000" dirty="0" smtClean="0"/>
                        <a:t>Utfall </a:t>
                      </a:r>
                      <a:r>
                        <a:rPr lang="sv-SE" sz="2000" dirty="0" err="1" smtClean="0"/>
                        <a:t>föreg</a:t>
                      </a:r>
                      <a:r>
                        <a:rPr lang="sv-SE" sz="2000" dirty="0" smtClean="0"/>
                        <a:t> år</a:t>
                      </a:r>
                      <a:endParaRPr lang="sv-SE" sz="2000" dirty="0">
                        <a:solidFill>
                          <a:schemeClr val="bg1"/>
                        </a:solidFill>
                      </a:endParaRPr>
                    </a:p>
                  </a:txBody>
                  <a:tcPr/>
                </a:tc>
                <a:extLst>
                  <a:ext uri="{0D108BD9-81ED-4DB2-BD59-A6C34878D82A}">
                    <a16:rowId xmlns:a16="http://schemas.microsoft.com/office/drawing/2014/main" val="10000"/>
                  </a:ext>
                </a:extLst>
              </a:tr>
              <a:tr h="381512">
                <a:tc>
                  <a:txBody>
                    <a:bodyPr/>
                    <a:lstStyle/>
                    <a:p>
                      <a:r>
                        <a:rPr lang="sv-SE" dirty="0" smtClean="0"/>
                        <a:t>Verksamhetens intäkter</a:t>
                      </a:r>
                      <a:endParaRPr lang="sv-SE" dirty="0"/>
                    </a:p>
                  </a:txBody>
                  <a:tcPr/>
                </a:tc>
                <a:tc>
                  <a:txBody>
                    <a:bodyPr/>
                    <a:lstStyle/>
                    <a:p>
                      <a:pPr algn="r"/>
                      <a:r>
                        <a:rPr lang="sv-SE" dirty="0" smtClean="0"/>
                        <a:t>386,0</a:t>
                      </a:r>
                      <a:endParaRPr lang="sv-SE" dirty="0"/>
                    </a:p>
                  </a:txBody>
                  <a:tcPr/>
                </a:tc>
                <a:tc>
                  <a:txBody>
                    <a:bodyPr/>
                    <a:lstStyle/>
                    <a:p>
                      <a:pPr algn="r"/>
                      <a:r>
                        <a:rPr lang="sv-SE" dirty="0" smtClean="0"/>
                        <a:t>578</a:t>
                      </a:r>
                      <a:endParaRPr lang="sv-SE" dirty="0"/>
                    </a:p>
                  </a:txBody>
                  <a:tcPr/>
                </a:tc>
                <a:tc>
                  <a:txBody>
                    <a:bodyPr/>
                    <a:lstStyle/>
                    <a:p>
                      <a:pPr algn="r"/>
                      <a:r>
                        <a:rPr lang="sv-SE" dirty="0" smtClean="0"/>
                        <a:t>547</a:t>
                      </a:r>
                      <a:endParaRPr lang="sv-SE" dirty="0"/>
                    </a:p>
                  </a:txBody>
                  <a:tcPr/>
                </a:tc>
                <a:extLst>
                  <a:ext uri="{0D108BD9-81ED-4DB2-BD59-A6C34878D82A}">
                    <a16:rowId xmlns:a16="http://schemas.microsoft.com/office/drawing/2014/main" val="10001"/>
                  </a:ext>
                </a:extLst>
              </a:tr>
              <a:tr h="381512">
                <a:tc>
                  <a:txBody>
                    <a:bodyPr/>
                    <a:lstStyle/>
                    <a:p>
                      <a:r>
                        <a:rPr lang="sv-SE" dirty="0" smtClean="0"/>
                        <a:t>Verksamhetens kostnader</a:t>
                      </a:r>
                      <a:endParaRPr lang="sv-SE" dirty="0"/>
                    </a:p>
                  </a:txBody>
                  <a:tcPr/>
                </a:tc>
                <a:tc>
                  <a:txBody>
                    <a:bodyPr/>
                    <a:lstStyle/>
                    <a:p>
                      <a:pPr algn="r"/>
                      <a:r>
                        <a:rPr lang="sv-SE" dirty="0" smtClean="0"/>
                        <a:t>-2 566</a:t>
                      </a:r>
                      <a:endParaRPr lang="sv-SE" dirty="0"/>
                    </a:p>
                  </a:txBody>
                  <a:tcPr/>
                </a:tc>
                <a:tc>
                  <a:txBody>
                    <a:bodyPr/>
                    <a:lstStyle/>
                    <a:p>
                      <a:pPr algn="r"/>
                      <a:r>
                        <a:rPr lang="sv-SE" dirty="0" smtClean="0"/>
                        <a:t>-2 799</a:t>
                      </a:r>
                      <a:endParaRPr lang="sv-SE" dirty="0"/>
                    </a:p>
                  </a:txBody>
                  <a:tcPr/>
                </a:tc>
                <a:tc>
                  <a:txBody>
                    <a:bodyPr/>
                    <a:lstStyle/>
                    <a:p>
                      <a:pPr algn="r"/>
                      <a:r>
                        <a:rPr lang="sv-SE" dirty="0" smtClean="0"/>
                        <a:t>-2 668</a:t>
                      </a:r>
                      <a:endParaRPr lang="sv-SE" dirty="0"/>
                    </a:p>
                  </a:txBody>
                  <a:tcPr/>
                </a:tc>
                <a:extLst>
                  <a:ext uri="{0D108BD9-81ED-4DB2-BD59-A6C34878D82A}">
                    <a16:rowId xmlns:a16="http://schemas.microsoft.com/office/drawing/2014/main" val="10002"/>
                  </a:ext>
                </a:extLst>
              </a:tr>
              <a:tr h="381512">
                <a:tc>
                  <a:txBody>
                    <a:bodyPr/>
                    <a:lstStyle/>
                    <a:p>
                      <a:r>
                        <a:rPr lang="sv-SE" dirty="0" smtClean="0"/>
                        <a:t>Avskrivningar</a:t>
                      </a:r>
                      <a:endParaRPr lang="sv-SE" dirty="0"/>
                    </a:p>
                  </a:txBody>
                  <a:tcPr/>
                </a:tc>
                <a:tc>
                  <a:txBody>
                    <a:bodyPr/>
                    <a:lstStyle/>
                    <a:p>
                      <a:pPr algn="r"/>
                      <a:r>
                        <a:rPr lang="sv-SE" dirty="0" smtClean="0"/>
                        <a:t>-125</a:t>
                      </a:r>
                      <a:endParaRPr lang="sv-SE" dirty="0"/>
                    </a:p>
                  </a:txBody>
                  <a:tcPr/>
                </a:tc>
                <a:tc>
                  <a:txBody>
                    <a:bodyPr/>
                    <a:lstStyle/>
                    <a:p>
                      <a:pPr algn="r"/>
                      <a:r>
                        <a:rPr lang="sv-SE" dirty="0" smtClean="0"/>
                        <a:t>-107</a:t>
                      </a:r>
                      <a:endParaRPr lang="sv-SE" dirty="0"/>
                    </a:p>
                  </a:txBody>
                  <a:tcPr/>
                </a:tc>
                <a:tc>
                  <a:txBody>
                    <a:bodyPr/>
                    <a:lstStyle/>
                    <a:p>
                      <a:pPr algn="r"/>
                      <a:r>
                        <a:rPr lang="sv-SE" dirty="0" smtClean="0"/>
                        <a:t>-116</a:t>
                      </a:r>
                      <a:endParaRPr lang="sv-SE" dirty="0"/>
                    </a:p>
                  </a:txBody>
                  <a:tcPr/>
                </a:tc>
                <a:extLst>
                  <a:ext uri="{0D108BD9-81ED-4DB2-BD59-A6C34878D82A}">
                    <a16:rowId xmlns:a16="http://schemas.microsoft.com/office/drawing/2014/main" val="10003"/>
                  </a:ext>
                </a:extLst>
              </a:tr>
              <a:tr h="381512">
                <a:tc>
                  <a:txBody>
                    <a:bodyPr/>
                    <a:lstStyle/>
                    <a:p>
                      <a:r>
                        <a:rPr lang="sv-SE" sz="2000" b="1" dirty="0" smtClean="0"/>
                        <a:t>Verksamhetens nettokostnader</a:t>
                      </a:r>
                      <a:endParaRPr lang="sv-SE" sz="2000" b="1" i="0" dirty="0"/>
                    </a:p>
                  </a:txBody>
                  <a:tcPr/>
                </a:tc>
                <a:tc>
                  <a:txBody>
                    <a:bodyPr/>
                    <a:lstStyle/>
                    <a:p>
                      <a:pPr algn="r"/>
                      <a:r>
                        <a:rPr lang="sv-SE" sz="2000" b="1" dirty="0" smtClean="0"/>
                        <a:t>-2 305</a:t>
                      </a:r>
                      <a:endParaRPr lang="sv-SE" sz="2000" b="1" i="0" dirty="0"/>
                    </a:p>
                  </a:txBody>
                  <a:tcPr/>
                </a:tc>
                <a:tc>
                  <a:txBody>
                    <a:bodyPr/>
                    <a:lstStyle/>
                    <a:p>
                      <a:pPr algn="r"/>
                      <a:r>
                        <a:rPr lang="sv-SE" sz="2000" b="1" dirty="0" smtClean="0"/>
                        <a:t>-2 328</a:t>
                      </a:r>
                      <a:endParaRPr lang="sv-SE" sz="2000" b="1" i="0" dirty="0"/>
                    </a:p>
                  </a:txBody>
                  <a:tcPr/>
                </a:tc>
                <a:tc>
                  <a:txBody>
                    <a:bodyPr/>
                    <a:lstStyle/>
                    <a:p>
                      <a:pPr algn="r"/>
                      <a:r>
                        <a:rPr lang="sv-SE" sz="2000" b="1" dirty="0" smtClean="0"/>
                        <a:t>-2 237</a:t>
                      </a:r>
                      <a:endParaRPr lang="sv-SE" sz="2000" b="1" i="0" dirty="0"/>
                    </a:p>
                  </a:txBody>
                  <a:tcPr/>
                </a:tc>
                <a:extLst>
                  <a:ext uri="{0D108BD9-81ED-4DB2-BD59-A6C34878D82A}">
                    <a16:rowId xmlns:a16="http://schemas.microsoft.com/office/drawing/2014/main" val="10004"/>
                  </a:ext>
                </a:extLst>
              </a:tr>
              <a:tr h="381512">
                <a:tc>
                  <a:txBody>
                    <a:bodyPr/>
                    <a:lstStyle/>
                    <a:p>
                      <a:r>
                        <a:rPr lang="sv-SE" dirty="0" smtClean="0"/>
                        <a:t>Skatteintäkter</a:t>
                      </a:r>
                      <a:endParaRPr lang="sv-SE" dirty="0"/>
                    </a:p>
                  </a:txBody>
                  <a:tcPr/>
                </a:tc>
                <a:tc>
                  <a:txBody>
                    <a:bodyPr/>
                    <a:lstStyle/>
                    <a:p>
                      <a:pPr algn="r"/>
                      <a:r>
                        <a:rPr lang="sv-SE" dirty="0" smtClean="0"/>
                        <a:t>2</a:t>
                      </a:r>
                      <a:r>
                        <a:rPr lang="sv-SE" baseline="0" dirty="0" smtClean="0"/>
                        <a:t> 024</a:t>
                      </a:r>
                      <a:endParaRPr lang="sv-SE" dirty="0"/>
                    </a:p>
                  </a:txBody>
                  <a:tcPr/>
                </a:tc>
                <a:tc>
                  <a:txBody>
                    <a:bodyPr/>
                    <a:lstStyle/>
                    <a:p>
                      <a:pPr algn="r"/>
                      <a:r>
                        <a:rPr lang="sv-SE" dirty="0" smtClean="0"/>
                        <a:t>2 036</a:t>
                      </a:r>
                      <a:endParaRPr lang="sv-SE" dirty="0"/>
                    </a:p>
                  </a:txBody>
                  <a:tcPr/>
                </a:tc>
                <a:tc>
                  <a:txBody>
                    <a:bodyPr/>
                    <a:lstStyle/>
                    <a:p>
                      <a:pPr algn="r"/>
                      <a:r>
                        <a:rPr lang="sv-SE" dirty="0" smtClean="0"/>
                        <a:t>1 951</a:t>
                      </a:r>
                      <a:endParaRPr lang="sv-SE" dirty="0"/>
                    </a:p>
                  </a:txBody>
                  <a:tcPr/>
                </a:tc>
                <a:extLst>
                  <a:ext uri="{0D108BD9-81ED-4DB2-BD59-A6C34878D82A}">
                    <a16:rowId xmlns:a16="http://schemas.microsoft.com/office/drawing/2014/main" val="10005"/>
                  </a:ext>
                </a:extLst>
              </a:tr>
              <a:tr h="381512">
                <a:tc>
                  <a:txBody>
                    <a:bodyPr/>
                    <a:lstStyle/>
                    <a:p>
                      <a:r>
                        <a:rPr lang="sv-SE" dirty="0" smtClean="0"/>
                        <a:t>Generella statsbidrag och utjämning</a:t>
                      </a:r>
                      <a:endParaRPr lang="sv-SE" dirty="0"/>
                    </a:p>
                  </a:txBody>
                  <a:tcPr/>
                </a:tc>
                <a:tc>
                  <a:txBody>
                    <a:bodyPr/>
                    <a:lstStyle/>
                    <a:p>
                      <a:pPr algn="r"/>
                      <a:r>
                        <a:rPr lang="sv-SE" dirty="0" smtClean="0"/>
                        <a:t>313</a:t>
                      </a:r>
                      <a:endParaRPr lang="sv-SE" dirty="0"/>
                    </a:p>
                  </a:txBody>
                  <a:tcPr/>
                </a:tc>
                <a:tc>
                  <a:txBody>
                    <a:bodyPr/>
                    <a:lstStyle/>
                    <a:p>
                      <a:pPr algn="r"/>
                      <a:r>
                        <a:rPr lang="sv-SE" dirty="0" smtClean="0"/>
                        <a:t>324</a:t>
                      </a:r>
                      <a:endParaRPr lang="sv-SE" dirty="0"/>
                    </a:p>
                  </a:txBody>
                  <a:tcPr/>
                </a:tc>
                <a:tc>
                  <a:txBody>
                    <a:bodyPr/>
                    <a:lstStyle/>
                    <a:p>
                      <a:pPr algn="r"/>
                      <a:r>
                        <a:rPr lang="sv-SE" dirty="0" smtClean="0"/>
                        <a:t>307</a:t>
                      </a:r>
                      <a:endParaRPr lang="sv-SE" dirty="0"/>
                    </a:p>
                  </a:txBody>
                  <a:tcPr/>
                </a:tc>
                <a:extLst>
                  <a:ext uri="{0D108BD9-81ED-4DB2-BD59-A6C34878D82A}">
                    <a16:rowId xmlns:a16="http://schemas.microsoft.com/office/drawing/2014/main" val="10006"/>
                  </a:ext>
                </a:extLst>
              </a:tr>
              <a:tr h="381512">
                <a:tc>
                  <a:txBody>
                    <a:bodyPr/>
                    <a:lstStyle/>
                    <a:p>
                      <a:r>
                        <a:rPr lang="sv-SE" dirty="0" smtClean="0"/>
                        <a:t>Finansiella intäkter</a:t>
                      </a:r>
                      <a:endParaRPr lang="sv-SE" dirty="0"/>
                    </a:p>
                  </a:txBody>
                  <a:tcPr/>
                </a:tc>
                <a:tc>
                  <a:txBody>
                    <a:bodyPr/>
                    <a:lstStyle/>
                    <a:p>
                      <a:pPr algn="r"/>
                      <a:r>
                        <a:rPr lang="sv-SE" dirty="0" smtClean="0"/>
                        <a:t>25</a:t>
                      </a:r>
                      <a:endParaRPr lang="sv-SE" dirty="0"/>
                    </a:p>
                  </a:txBody>
                  <a:tcPr/>
                </a:tc>
                <a:tc>
                  <a:txBody>
                    <a:bodyPr/>
                    <a:lstStyle/>
                    <a:p>
                      <a:pPr algn="r"/>
                      <a:r>
                        <a:rPr lang="sv-SE" dirty="0" smtClean="0"/>
                        <a:t>23</a:t>
                      </a:r>
                      <a:endParaRPr lang="sv-SE" dirty="0"/>
                    </a:p>
                  </a:txBody>
                  <a:tcPr/>
                </a:tc>
                <a:tc>
                  <a:txBody>
                    <a:bodyPr/>
                    <a:lstStyle/>
                    <a:p>
                      <a:pPr algn="r"/>
                      <a:r>
                        <a:rPr lang="sv-SE" dirty="0" smtClean="0"/>
                        <a:t>19</a:t>
                      </a:r>
                      <a:endParaRPr lang="sv-SE" dirty="0"/>
                    </a:p>
                  </a:txBody>
                  <a:tcPr/>
                </a:tc>
                <a:extLst>
                  <a:ext uri="{0D108BD9-81ED-4DB2-BD59-A6C34878D82A}">
                    <a16:rowId xmlns:a16="http://schemas.microsoft.com/office/drawing/2014/main" val="10007"/>
                  </a:ext>
                </a:extLst>
              </a:tr>
              <a:tr h="381512">
                <a:tc>
                  <a:txBody>
                    <a:bodyPr/>
                    <a:lstStyle/>
                    <a:p>
                      <a:r>
                        <a:rPr lang="sv-SE" dirty="0" smtClean="0"/>
                        <a:t>Finansiella kostnader</a:t>
                      </a:r>
                      <a:endParaRPr lang="sv-SE" dirty="0"/>
                    </a:p>
                  </a:txBody>
                  <a:tcPr/>
                </a:tc>
                <a:tc>
                  <a:txBody>
                    <a:bodyPr/>
                    <a:lstStyle/>
                    <a:p>
                      <a:pPr algn="r"/>
                      <a:r>
                        <a:rPr lang="sv-SE" dirty="0" smtClean="0"/>
                        <a:t>-5</a:t>
                      </a:r>
                      <a:endParaRPr lang="sv-SE" dirty="0"/>
                    </a:p>
                  </a:txBody>
                  <a:tcPr/>
                </a:tc>
                <a:tc>
                  <a:txBody>
                    <a:bodyPr/>
                    <a:lstStyle/>
                    <a:p>
                      <a:pPr algn="r"/>
                      <a:r>
                        <a:rPr lang="sv-SE" dirty="0" smtClean="0"/>
                        <a:t>-6</a:t>
                      </a:r>
                      <a:endParaRPr lang="sv-SE" dirty="0"/>
                    </a:p>
                  </a:txBody>
                  <a:tcPr/>
                </a:tc>
                <a:tc>
                  <a:txBody>
                    <a:bodyPr/>
                    <a:lstStyle/>
                    <a:p>
                      <a:pPr algn="r"/>
                      <a:r>
                        <a:rPr lang="sv-SE" dirty="0" smtClean="0"/>
                        <a:t>-3</a:t>
                      </a:r>
                      <a:endParaRPr lang="sv-SE" dirty="0"/>
                    </a:p>
                  </a:txBody>
                  <a:tcPr/>
                </a:tc>
                <a:extLst>
                  <a:ext uri="{0D108BD9-81ED-4DB2-BD59-A6C34878D82A}">
                    <a16:rowId xmlns:a16="http://schemas.microsoft.com/office/drawing/2014/main" val="10008"/>
                  </a:ext>
                </a:extLst>
              </a:tr>
              <a:tr h="381512">
                <a:tc>
                  <a:txBody>
                    <a:bodyPr/>
                    <a:lstStyle/>
                    <a:p>
                      <a:r>
                        <a:rPr lang="sv-SE" sz="2000" b="1" dirty="0" smtClean="0"/>
                        <a:t>Resultat efter finansiella poster</a:t>
                      </a:r>
                      <a:endParaRPr lang="sv-SE" sz="2000" b="1" dirty="0"/>
                    </a:p>
                  </a:txBody>
                  <a:tcPr/>
                </a:tc>
                <a:tc>
                  <a:txBody>
                    <a:bodyPr/>
                    <a:lstStyle/>
                    <a:p>
                      <a:pPr algn="r"/>
                      <a:r>
                        <a:rPr lang="sv-SE" sz="2000" b="1" dirty="0" smtClean="0"/>
                        <a:t>52</a:t>
                      </a:r>
                      <a:endParaRPr lang="sv-SE" sz="2000" b="1" dirty="0"/>
                    </a:p>
                  </a:txBody>
                  <a:tcPr/>
                </a:tc>
                <a:tc>
                  <a:txBody>
                    <a:bodyPr/>
                    <a:lstStyle/>
                    <a:p>
                      <a:pPr algn="r"/>
                      <a:r>
                        <a:rPr lang="sv-SE" sz="2000" b="1" dirty="0" smtClean="0"/>
                        <a:t>49</a:t>
                      </a:r>
                    </a:p>
                  </a:txBody>
                  <a:tcPr/>
                </a:tc>
                <a:tc>
                  <a:txBody>
                    <a:bodyPr/>
                    <a:lstStyle/>
                    <a:p>
                      <a:pPr algn="r"/>
                      <a:r>
                        <a:rPr lang="sv-SE" sz="2000" b="1" dirty="0" smtClean="0"/>
                        <a:t>37</a:t>
                      </a:r>
                      <a:endParaRPr lang="sv-SE" sz="2000" b="1" dirty="0"/>
                    </a:p>
                  </a:txBody>
                  <a:tcPr/>
                </a:tc>
                <a:extLst>
                  <a:ext uri="{0D108BD9-81ED-4DB2-BD59-A6C34878D82A}">
                    <a16:rowId xmlns:a16="http://schemas.microsoft.com/office/drawing/2014/main" val="10009"/>
                  </a:ext>
                </a:extLst>
              </a:tr>
              <a:tr h="381512">
                <a:tc>
                  <a:txBody>
                    <a:bodyPr/>
                    <a:lstStyle/>
                    <a:p>
                      <a:r>
                        <a:rPr lang="sv-SE" sz="2000" b="1" dirty="0" smtClean="0"/>
                        <a:t>Årets resultat</a:t>
                      </a:r>
                      <a:endParaRPr lang="sv-SE" sz="2000" b="1" dirty="0"/>
                    </a:p>
                  </a:txBody>
                  <a:tcPr/>
                </a:tc>
                <a:tc>
                  <a:txBody>
                    <a:bodyPr/>
                    <a:lstStyle/>
                    <a:p>
                      <a:pPr algn="r"/>
                      <a:r>
                        <a:rPr lang="sv-SE" sz="2000" b="1" dirty="0" smtClean="0"/>
                        <a:t>52</a:t>
                      </a:r>
                      <a:endParaRPr lang="sv-SE" sz="2000" b="1" dirty="0"/>
                    </a:p>
                  </a:txBody>
                  <a:tcPr/>
                </a:tc>
                <a:tc>
                  <a:txBody>
                    <a:bodyPr/>
                    <a:lstStyle/>
                    <a:p>
                      <a:pPr algn="r"/>
                      <a:r>
                        <a:rPr lang="sv-SE" sz="2000" b="1" dirty="0" smtClean="0"/>
                        <a:t>49</a:t>
                      </a:r>
                      <a:endParaRPr lang="sv-SE" sz="2000" b="1" dirty="0"/>
                    </a:p>
                  </a:txBody>
                  <a:tcPr/>
                </a:tc>
                <a:tc>
                  <a:txBody>
                    <a:bodyPr/>
                    <a:lstStyle/>
                    <a:p>
                      <a:pPr algn="r"/>
                      <a:r>
                        <a:rPr lang="sv-SE" sz="2000" b="1" dirty="0" smtClean="0"/>
                        <a:t>37</a:t>
                      </a:r>
                      <a:endParaRPr lang="sv-SE" sz="2000" b="1"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884445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3752" y="260648"/>
            <a:ext cx="8286808" cy="648072"/>
          </a:xfrm>
        </p:spPr>
        <p:txBody>
          <a:bodyPr>
            <a:noAutofit/>
          </a:bodyPr>
          <a:lstStyle/>
          <a:p>
            <a:r>
              <a:rPr lang="sv-SE" sz="3200" dirty="0"/>
              <a:t>Vad är en driftbudget?</a:t>
            </a:r>
            <a:endParaRPr lang="sv-SE" sz="1800" dirty="0">
              <a:solidFill>
                <a:srgbClr val="FF0000"/>
              </a:solidFill>
            </a:endParaRP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sp>
        <p:nvSpPr>
          <p:cNvPr id="2" name="textruta 1"/>
          <p:cNvSpPr txBox="1"/>
          <p:nvPr/>
        </p:nvSpPr>
        <p:spPr>
          <a:xfrm>
            <a:off x="2058903" y="980728"/>
            <a:ext cx="789473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Kommunfullmäktige beviljar medel som respektive nämnd har </a:t>
            </a:r>
            <a:b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till sitt förfogande för att utföra uppdraget. Ett exempel:</a:t>
            </a:r>
            <a:endPar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graphicFrame>
        <p:nvGraphicFramePr>
          <p:cNvPr id="6" name="Tabell 5"/>
          <p:cNvGraphicFramePr>
            <a:graphicFrameLocks noGrp="1"/>
          </p:cNvGraphicFramePr>
          <p:nvPr>
            <p:extLst/>
          </p:nvPr>
        </p:nvGraphicFramePr>
        <p:xfrm>
          <a:off x="669957" y="2003429"/>
          <a:ext cx="10569554" cy="3019495"/>
        </p:xfrm>
        <a:graphic>
          <a:graphicData uri="http://schemas.openxmlformats.org/drawingml/2006/table">
            <a:tbl>
              <a:tblPr firstRow="1" bandRow="1">
                <a:tableStyleId>{5940675A-B579-460E-94D1-54222C63F5DA}</a:tableStyleId>
              </a:tblPr>
              <a:tblGrid>
                <a:gridCol w="4440989">
                  <a:extLst>
                    <a:ext uri="{9D8B030D-6E8A-4147-A177-3AD203B41FA5}">
                      <a16:colId xmlns:a16="http://schemas.microsoft.com/office/drawing/2014/main" val="20000"/>
                    </a:ext>
                  </a:extLst>
                </a:gridCol>
                <a:gridCol w="1243477">
                  <a:extLst>
                    <a:ext uri="{9D8B030D-6E8A-4147-A177-3AD203B41FA5}">
                      <a16:colId xmlns:a16="http://schemas.microsoft.com/office/drawing/2014/main" val="20001"/>
                    </a:ext>
                  </a:extLst>
                </a:gridCol>
                <a:gridCol w="1332297">
                  <a:extLst>
                    <a:ext uri="{9D8B030D-6E8A-4147-A177-3AD203B41FA5}">
                      <a16:colId xmlns:a16="http://schemas.microsoft.com/office/drawing/2014/main" val="20002"/>
                    </a:ext>
                  </a:extLst>
                </a:gridCol>
                <a:gridCol w="1154657">
                  <a:extLst>
                    <a:ext uri="{9D8B030D-6E8A-4147-A177-3AD203B41FA5}">
                      <a16:colId xmlns:a16="http://schemas.microsoft.com/office/drawing/2014/main" val="20003"/>
                    </a:ext>
                  </a:extLst>
                </a:gridCol>
                <a:gridCol w="1154657">
                  <a:extLst>
                    <a:ext uri="{9D8B030D-6E8A-4147-A177-3AD203B41FA5}">
                      <a16:colId xmlns:a16="http://schemas.microsoft.com/office/drawing/2014/main" val="20004"/>
                    </a:ext>
                  </a:extLst>
                </a:gridCol>
                <a:gridCol w="1243477">
                  <a:extLst>
                    <a:ext uri="{9D8B030D-6E8A-4147-A177-3AD203B41FA5}">
                      <a16:colId xmlns:a16="http://schemas.microsoft.com/office/drawing/2014/main" val="20005"/>
                    </a:ext>
                  </a:extLst>
                </a:gridCol>
              </a:tblGrid>
              <a:tr h="762682">
                <a:tc>
                  <a:txBody>
                    <a:bodyPr/>
                    <a:lstStyle/>
                    <a:p>
                      <a:r>
                        <a:rPr lang="sv-SE" b="1" dirty="0" smtClean="0"/>
                        <a:t>Drift Barn- och utbildningsnämnden 2019-2021, tkr</a:t>
                      </a:r>
                      <a:endParaRPr lang="sv-SE" b="1" dirty="0"/>
                    </a:p>
                  </a:txBody>
                  <a:tcPr/>
                </a:tc>
                <a:tc>
                  <a:txBody>
                    <a:bodyPr/>
                    <a:lstStyle/>
                    <a:p>
                      <a:pPr algn="r"/>
                      <a:r>
                        <a:rPr lang="sv-SE" dirty="0" smtClean="0"/>
                        <a:t>Utfall 2017</a:t>
                      </a:r>
                      <a:endParaRPr lang="sv-SE" dirty="0"/>
                    </a:p>
                  </a:txBody>
                  <a:tcPr/>
                </a:tc>
                <a:tc>
                  <a:txBody>
                    <a:bodyPr/>
                    <a:lstStyle/>
                    <a:p>
                      <a:pPr algn="r"/>
                      <a:r>
                        <a:rPr lang="sv-SE" dirty="0" smtClean="0"/>
                        <a:t>Budget 2018</a:t>
                      </a:r>
                      <a:endParaRPr lang="sv-SE" dirty="0"/>
                    </a:p>
                  </a:txBody>
                  <a:tcPr/>
                </a:tc>
                <a:tc>
                  <a:txBody>
                    <a:bodyPr/>
                    <a:lstStyle/>
                    <a:p>
                      <a:pPr algn="r"/>
                      <a:r>
                        <a:rPr lang="sv-SE" dirty="0" smtClean="0"/>
                        <a:t>Budget 2019</a:t>
                      </a:r>
                      <a:endParaRPr lang="sv-SE" dirty="0"/>
                    </a:p>
                  </a:txBody>
                  <a:tcPr/>
                </a:tc>
                <a:tc>
                  <a:txBody>
                    <a:bodyPr/>
                    <a:lstStyle/>
                    <a:p>
                      <a:pPr algn="r"/>
                      <a:r>
                        <a:rPr lang="sv-SE" dirty="0" smtClean="0"/>
                        <a:t>Plan 2020</a:t>
                      </a:r>
                      <a:endParaRPr lang="sv-SE" dirty="0"/>
                    </a:p>
                  </a:txBody>
                  <a:tcPr/>
                </a:tc>
                <a:tc>
                  <a:txBody>
                    <a:bodyPr/>
                    <a:lstStyle/>
                    <a:p>
                      <a:pPr algn="r"/>
                      <a:r>
                        <a:rPr lang="sv-SE" dirty="0" smtClean="0"/>
                        <a:t>Plan 2021</a:t>
                      </a:r>
                      <a:endParaRPr lang="sv-SE" dirty="0"/>
                    </a:p>
                  </a:txBody>
                  <a:tcPr/>
                </a:tc>
                <a:extLst>
                  <a:ext uri="{0D108BD9-81ED-4DB2-BD59-A6C34878D82A}">
                    <a16:rowId xmlns:a16="http://schemas.microsoft.com/office/drawing/2014/main" val="10000"/>
                  </a:ext>
                </a:extLst>
              </a:tr>
              <a:tr h="441871">
                <a:tc>
                  <a:txBody>
                    <a:bodyPr/>
                    <a:lstStyle/>
                    <a:p>
                      <a:endParaRPr lang="sv-SE" b="1" dirty="0"/>
                    </a:p>
                  </a:txBody>
                  <a:tcPr/>
                </a:tc>
                <a:tc>
                  <a:txBody>
                    <a:bodyPr/>
                    <a:lstStyle/>
                    <a:p>
                      <a:pPr algn="r"/>
                      <a:endParaRPr lang="sv-SE" dirty="0"/>
                    </a:p>
                  </a:txBody>
                  <a:tcPr/>
                </a:tc>
                <a:tc>
                  <a:txBody>
                    <a:bodyPr/>
                    <a:lstStyle/>
                    <a:p>
                      <a:pPr algn="r"/>
                      <a:endParaRPr lang="sv-SE" dirty="0"/>
                    </a:p>
                  </a:txBody>
                  <a:tcPr/>
                </a:tc>
                <a:tc>
                  <a:txBody>
                    <a:bodyPr/>
                    <a:lstStyle/>
                    <a:p>
                      <a:pPr algn="r"/>
                      <a:endParaRPr lang="sv-SE"/>
                    </a:p>
                  </a:txBody>
                  <a:tcPr/>
                </a:tc>
                <a:tc>
                  <a:txBody>
                    <a:bodyPr/>
                    <a:lstStyle/>
                    <a:p>
                      <a:pPr algn="r"/>
                      <a:endParaRPr lang="sv-SE" dirty="0"/>
                    </a:p>
                  </a:txBody>
                  <a:tcPr/>
                </a:tc>
                <a:tc>
                  <a:txBody>
                    <a:bodyPr/>
                    <a:lstStyle/>
                    <a:p>
                      <a:pPr algn="r"/>
                      <a:endParaRPr lang="sv-SE" dirty="0"/>
                    </a:p>
                  </a:txBody>
                  <a:tcPr/>
                </a:tc>
                <a:extLst>
                  <a:ext uri="{0D108BD9-81ED-4DB2-BD59-A6C34878D82A}">
                    <a16:rowId xmlns:a16="http://schemas.microsoft.com/office/drawing/2014/main" val="10001"/>
                  </a:ext>
                </a:extLst>
              </a:tr>
              <a:tr h="441871">
                <a:tc>
                  <a:txBody>
                    <a:bodyPr/>
                    <a:lstStyle/>
                    <a:p>
                      <a:r>
                        <a:rPr lang="sv-SE" b="1" dirty="0" smtClean="0"/>
                        <a:t>Driftbudget</a:t>
                      </a:r>
                      <a:endParaRPr lang="sv-SE" b="1" dirty="0"/>
                    </a:p>
                  </a:txBody>
                  <a:tcPr/>
                </a:tc>
                <a:tc>
                  <a:txBody>
                    <a:bodyPr/>
                    <a:lstStyle/>
                    <a:p>
                      <a:pPr algn="r"/>
                      <a:endParaRPr lang="sv-SE" dirty="0"/>
                    </a:p>
                  </a:txBody>
                  <a:tcPr/>
                </a:tc>
                <a:tc>
                  <a:txBody>
                    <a:bodyPr/>
                    <a:lstStyle/>
                    <a:p>
                      <a:pPr algn="r"/>
                      <a:endParaRPr lang="sv-SE" dirty="0"/>
                    </a:p>
                  </a:txBody>
                  <a:tcPr/>
                </a:tc>
                <a:tc>
                  <a:txBody>
                    <a:bodyPr/>
                    <a:lstStyle/>
                    <a:p>
                      <a:pPr algn="r"/>
                      <a:endParaRPr lang="sv-SE"/>
                    </a:p>
                  </a:txBody>
                  <a:tcPr/>
                </a:tc>
                <a:tc>
                  <a:txBody>
                    <a:bodyPr/>
                    <a:lstStyle/>
                    <a:p>
                      <a:pPr algn="r"/>
                      <a:endParaRPr lang="sv-SE" dirty="0"/>
                    </a:p>
                  </a:txBody>
                  <a:tcPr/>
                </a:tc>
                <a:tc>
                  <a:txBody>
                    <a:bodyPr/>
                    <a:lstStyle/>
                    <a:p>
                      <a:pPr algn="r"/>
                      <a:endParaRPr lang="sv-SE" dirty="0"/>
                    </a:p>
                  </a:txBody>
                  <a:tcPr/>
                </a:tc>
                <a:extLst>
                  <a:ext uri="{0D108BD9-81ED-4DB2-BD59-A6C34878D82A}">
                    <a16:rowId xmlns:a16="http://schemas.microsoft.com/office/drawing/2014/main" val="10002"/>
                  </a:ext>
                </a:extLst>
              </a:tr>
              <a:tr h="441871">
                <a:tc>
                  <a:txBody>
                    <a:bodyPr/>
                    <a:lstStyle/>
                    <a:p>
                      <a:r>
                        <a:rPr lang="sv-SE" dirty="0" smtClean="0"/>
                        <a:t>Intäkter</a:t>
                      </a:r>
                      <a:endParaRPr lang="sv-SE" dirty="0"/>
                    </a:p>
                  </a:txBody>
                  <a:tcPr/>
                </a:tc>
                <a:tc>
                  <a:txBody>
                    <a:bodyPr/>
                    <a:lstStyle/>
                    <a:p>
                      <a:pPr algn="r"/>
                      <a:r>
                        <a:rPr lang="sv-SE" dirty="0" smtClean="0"/>
                        <a:t>166 844</a:t>
                      </a:r>
                      <a:endParaRPr lang="sv-SE" dirty="0"/>
                    </a:p>
                  </a:txBody>
                  <a:tcPr/>
                </a:tc>
                <a:tc>
                  <a:txBody>
                    <a:bodyPr/>
                    <a:lstStyle/>
                    <a:p>
                      <a:pPr algn="r"/>
                      <a:r>
                        <a:rPr lang="sv-SE" dirty="0" smtClean="0">
                          <a:solidFill>
                            <a:schemeClr val="tx1"/>
                          </a:solidFill>
                        </a:rPr>
                        <a:t>173 272</a:t>
                      </a:r>
                      <a:endParaRPr lang="sv-SE" dirty="0">
                        <a:solidFill>
                          <a:schemeClr val="tx1"/>
                        </a:solidFill>
                      </a:endParaRPr>
                    </a:p>
                  </a:txBody>
                  <a:tcPr/>
                </a:tc>
                <a:tc>
                  <a:txBody>
                    <a:bodyPr/>
                    <a:lstStyle/>
                    <a:p>
                      <a:pPr algn="r"/>
                      <a:r>
                        <a:rPr lang="sv-SE" dirty="0" smtClean="0"/>
                        <a:t>173 219</a:t>
                      </a:r>
                      <a:endParaRPr lang="sv-SE" dirty="0"/>
                    </a:p>
                  </a:txBody>
                  <a:tcPr/>
                </a:tc>
                <a:tc>
                  <a:txBody>
                    <a:bodyPr/>
                    <a:lstStyle/>
                    <a:p>
                      <a:pPr algn="r"/>
                      <a:r>
                        <a:rPr lang="sv-SE" dirty="0" smtClean="0"/>
                        <a:t>173 219</a:t>
                      </a:r>
                      <a:endParaRPr lang="sv-SE" dirty="0"/>
                    </a:p>
                  </a:txBody>
                  <a:tcPr/>
                </a:tc>
                <a:tc>
                  <a:txBody>
                    <a:bodyPr/>
                    <a:lstStyle/>
                    <a:p>
                      <a:pPr algn="r"/>
                      <a:r>
                        <a:rPr lang="sv-SE" dirty="0" smtClean="0"/>
                        <a:t>173 219</a:t>
                      </a:r>
                      <a:endParaRPr lang="sv-SE" dirty="0"/>
                    </a:p>
                  </a:txBody>
                  <a:tcPr/>
                </a:tc>
                <a:extLst>
                  <a:ext uri="{0D108BD9-81ED-4DB2-BD59-A6C34878D82A}">
                    <a16:rowId xmlns:a16="http://schemas.microsoft.com/office/drawing/2014/main" val="10003"/>
                  </a:ext>
                </a:extLst>
              </a:tr>
              <a:tr h="489329">
                <a:tc>
                  <a:txBody>
                    <a:bodyPr/>
                    <a:lstStyle/>
                    <a:p>
                      <a:r>
                        <a:rPr lang="sv-SE" dirty="0" smtClean="0"/>
                        <a:t>Kostnader</a:t>
                      </a:r>
                      <a:endParaRPr lang="sv-SE" dirty="0"/>
                    </a:p>
                  </a:txBody>
                  <a:tcPr/>
                </a:tc>
                <a:tc>
                  <a:txBody>
                    <a:bodyPr/>
                    <a:lstStyle/>
                    <a:p>
                      <a:pPr algn="r"/>
                      <a:r>
                        <a:rPr lang="sv-SE" dirty="0" smtClean="0"/>
                        <a:t>1 033 815</a:t>
                      </a:r>
                      <a:endParaRPr lang="sv-SE" dirty="0"/>
                    </a:p>
                  </a:txBody>
                  <a:tcPr/>
                </a:tc>
                <a:tc>
                  <a:txBody>
                    <a:bodyPr/>
                    <a:lstStyle/>
                    <a:p>
                      <a:pPr algn="r"/>
                      <a:r>
                        <a:rPr lang="sv-SE" dirty="0" smtClean="0">
                          <a:solidFill>
                            <a:schemeClr val="tx1"/>
                          </a:solidFill>
                        </a:rPr>
                        <a:t>1 038 554</a:t>
                      </a:r>
                      <a:endParaRPr lang="sv-SE" dirty="0">
                        <a:solidFill>
                          <a:schemeClr val="tx1"/>
                        </a:solidFill>
                      </a:endParaRPr>
                    </a:p>
                  </a:txBody>
                  <a:tcPr/>
                </a:tc>
                <a:tc>
                  <a:txBody>
                    <a:bodyPr/>
                    <a:lstStyle/>
                    <a:p>
                      <a:pPr algn="r"/>
                      <a:r>
                        <a:rPr lang="sv-SE" dirty="0" smtClean="0"/>
                        <a:t>1 062 192</a:t>
                      </a:r>
                      <a:endParaRPr lang="sv-SE" dirty="0"/>
                    </a:p>
                  </a:txBody>
                  <a:tcPr/>
                </a:tc>
                <a:tc>
                  <a:txBody>
                    <a:bodyPr/>
                    <a:lstStyle/>
                    <a:p>
                      <a:pPr algn="r"/>
                      <a:r>
                        <a:rPr lang="sv-SE" dirty="0" smtClean="0"/>
                        <a:t>1 056 879</a:t>
                      </a:r>
                      <a:endParaRPr lang="sv-SE" dirty="0"/>
                    </a:p>
                  </a:txBody>
                  <a:tcPr/>
                </a:tc>
                <a:tc>
                  <a:txBody>
                    <a:bodyPr/>
                    <a:lstStyle/>
                    <a:p>
                      <a:pPr algn="r"/>
                      <a:r>
                        <a:rPr lang="sv-SE" dirty="0" smtClean="0"/>
                        <a:t>1 058 414</a:t>
                      </a:r>
                      <a:endParaRPr lang="sv-SE" dirty="0"/>
                    </a:p>
                  </a:txBody>
                  <a:tcPr/>
                </a:tc>
                <a:extLst>
                  <a:ext uri="{0D108BD9-81ED-4DB2-BD59-A6C34878D82A}">
                    <a16:rowId xmlns:a16="http://schemas.microsoft.com/office/drawing/2014/main" val="10004"/>
                  </a:ext>
                </a:extLst>
              </a:tr>
              <a:tr h="441871">
                <a:tc>
                  <a:txBody>
                    <a:bodyPr/>
                    <a:lstStyle/>
                    <a:p>
                      <a:r>
                        <a:rPr lang="sv-SE" i="1" dirty="0" smtClean="0"/>
                        <a:t>Netto</a:t>
                      </a:r>
                      <a:endParaRPr lang="sv-SE" i="1" dirty="0"/>
                    </a:p>
                  </a:txBody>
                  <a:tcPr/>
                </a:tc>
                <a:tc>
                  <a:txBody>
                    <a:bodyPr/>
                    <a:lstStyle/>
                    <a:p>
                      <a:pPr algn="r"/>
                      <a:r>
                        <a:rPr lang="sv-SE" i="1" dirty="0" smtClean="0"/>
                        <a:t>866 971</a:t>
                      </a:r>
                      <a:endParaRPr lang="sv-SE" i="1" dirty="0"/>
                    </a:p>
                  </a:txBody>
                  <a:tcPr/>
                </a:tc>
                <a:tc>
                  <a:txBody>
                    <a:bodyPr/>
                    <a:lstStyle/>
                    <a:p>
                      <a:pPr algn="r"/>
                      <a:r>
                        <a:rPr lang="sv-SE" i="1" dirty="0" smtClean="0">
                          <a:solidFill>
                            <a:schemeClr val="tx1"/>
                          </a:solidFill>
                        </a:rPr>
                        <a:t>865 282</a:t>
                      </a:r>
                      <a:endParaRPr lang="sv-SE" i="1" dirty="0">
                        <a:solidFill>
                          <a:schemeClr val="tx1"/>
                        </a:solidFill>
                      </a:endParaRPr>
                    </a:p>
                  </a:txBody>
                  <a:tcPr/>
                </a:tc>
                <a:tc>
                  <a:txBody>
                    <a:bodyPr/>
                    <a:lstStyle/>
                    <a:p>
                      <a:pPr algn="r"/>
                      <a:r>
                        <a:rPr lang="sv-SE" i="1" dirty="0" smtClean="0"/>
                        <a:t>888 973</a:t>
                      </a:r>
                      <a:endParaRPr lang="sv-SE" i="1" dirty="0"/>
                    </a:p>
                  </a:txBody>
                  <a:tcPr/>
                </a:tc>
                <a:tc>
                  <a:txBody>
                    <a:bodyPr/>
                    <a:lstStyle/>
                    <a:p>
                      <a:pPr algn="r"/>
                      <a:r>
                        <a:rPr lang="sv-SE" i="1" dirty="0" smtClean="0"/>
                        <a:t>883 660</a:t>
                      </a:r>
                      <a:endParaRPr lang="sv-SE" i="1" dirty="0"/>
                    </a:p>
                  </a:txBody>
                  <a:tcPr/>
                </a:tc>
                <a:tc>
                  <a:txBody>
                    <a:bodyPr/>
                    <a:lstStyle/>
                    <a:p>
                      <a:pPr algn="r"/>
                      <a:r>
                        <a:rPr lang="sv-SE" i="1" dirty="0" smtClean="0"/>
                        <a:t>885 195</a:t>
                      </a:r>
                      <a:endParaRPr lang="sv-SE" i="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35611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1"/>
          </p:nvPr>
        </p:nvSpPr>
        <p:spPr/>
        <p:txBody>
          <a:bodyPr/>
          <a:lstStyle/>
          <a:p>
            <a:r>
              <a:rPr lang="sv-SE" dirty="0"/>
              <a:t>Kommunledningsförvaltningen</a:t>
            </a:r>
            <a:endParaRPr lang="sv-SE" dirty="0"/>
          </a:p>
        </p:txBody>
      </p:sp>
      <p:sp>
        <p:nvSpPr>
          <p:cNvPr id="8" name="Rubrik 2"/>
          <p:cNvSpPr>
            <a:spLocks noGrp="1"/>
          </p:cNvSpPr>
          <p:nvPr>
            <p:ph type="title"/>
          </p:nvPr>
        </p:nvSpPr>
        <p:spPr>
          <a:xfrm>
            <a:off x="3211483" y="284640"/>
            <a:ext cx="7776864" cy="576064"/>
          </a:xfrm>
        </p:spPr>
        <p:txBody>
          <a:bodyPr>
            <a:normAutofit/>
          </a:bodyPr>
          <a:lstStyle/>
          <a:p>
            <a:r>
              <a:rPr lang="sv-SE" sz="3200" dirty="0" smtClean="0"/>
              <a:t>Driftbudget </a:t>
            </a:r>
            <a:r>
              <a:rPr lang="sv-SE" sz="3200" dirty="0"/>
              <a:t>nämnder/ styrelse</a:t>
            </a:r>
            <a:endParaRPr lang="sv-SE" sz="2000" dirty="0">
              <a:solidFill>
                <a:srgbClr val="FF0000"/>
              </a:solidFill>
            </a:endParaRPr>
          </a:p>
        </p:txBody>
      </p:sp>
      <p:graphicFrame>
        <p:nvGraphicFramePr>
          <p:cNvPr id="3" name="Tabell 2"/>
          <p:cNvGraphicFramePr>
            <a:graphicFrameLocks noGrp="1"/>
          </p:cNvGraphicFramePr>
          <p:nvPr>
            <p:extLst/>
          </p:nvPr>
        </p:nvGraphicFramePr>
        <p:xfrm>
          <a:off x="2063552" y="1107675"/>
          <a:ext cx="7992888" cy="5141164"/>
        </p:xfrm>
        <a:graphic>
          <a:graphicData uri="http://schemas.openxmlformats.org/drawingml/2006/table">
            <a:tbl>
              <a:tblPr firstRow="1" bandRow="1">
                <a:tableStyleId>{9D7B26C5-4107-4FEC-AEDC-1716B250A1EF}</a:tableStyleId>
              </a:tblPr>
              <a:tblGrid>
                <a:gridCol w="5832648">
                  <a:extLst>
                    <a:ext uri="{9D8B030D-6E8A-4147-A177-3AD203B41FA5}">
                      <a16:colId xmlns:a16="http://schemas.microsoft.com/office/drawing/2014/main" val="3502460015"/>
                    </a:ext>
                  </a:extLst>
                </a:gridCol>
                <a:gridCol w="2160240">
                  <a:extLst>
                    <a:ext uri="{9D8B030D-6E8A-4147-A177-3AD203B41FA5}">
                      <a16:colId xmlns:a16="http://schemas.microsoft.com/office/drawing/2014/main" val="1050396477"/>
                    </a:ext>
                  </a:extLst>
                </a:gridCol>
              </a:tblGrid>
              <a:tr h="447824">
                <a:tc>
                  <a:txBody>
                    <a:bodyPr/>
                    <a:lstStyle/>
                    <a:p>
                      <a:r>
                        <a:rPr lang="sv-SE" sz="2000" dirty="0" smtClean="0"/>
                        <a:t>Nämnd/ styrelse</a:t>
                      </a:r>
                      <a:endParaRPr lang="sv-SE" sz="2000" dirty="0"/>
                    </a:p>
                  </a:txBody>
                  <a:tcPr/>
                </a:tc>
                <a:tc>
                  <a:txBody>
                    <a:bodyPr/>
                    <a:lstStyle/>
                    <a:p>
                      <a:r>
                        <a:rPr lang="sv-SE" sz="2000" dirty="0" smtClean="0"/>
                        <a:t>Nettobudget</a:t>
                      </a:r>
                      <a:r>
                        <a:rPr lang="sv-SE" sz="2000" baseline="0" dirty="0" smtClean="0"/>
                        <a:t> </a:t>
                      </a:r>
                      <a:r>
                        <a:rPr lang="sv-SE" sz="2000" dirty="0" smtClean="0"/>
                        <a:t>(mkr)</a:t>
                      </a:r>
                      <a:endParaRPr lang="sv-SE" sz="2000" dirty="0"/>
                    </a:p>
                  </a:txBody>
                  <a:tcPr/>
                </a:tc>
                <a:extLst>
                  <a:ext uri="{0D108BD9-81ED-4DB2-BD59-A6C34878D82A}">
                    <a16:rowId xmlns:a16="http://schemas.microsoft.com/office/drawing/2014/main" val="551529933"/>
                  </a:ext>
                </a:extLst>
              </a:tr>
              <a:tr h="408374">
                <a:tc>
                  <a:txBody>
                    <a:bodyPr/>
                    <a:lstStyle/>
                    <a:p>
                      <a:pPr>
                        <a:spcBef>
                          <a:spcPts val="100"/>
                        </a:spcBef>
                        <a:spcAft>
                          <a:spcPts val="300"/>
                        </a:spcAft>
                      </a:pPr>
                      <a:r>
                        <a:rPr lang="sv-SE" sz="2000" b="0" dirty="0">
                          <a:effectLst/>
                        </a:rPr>
                        <a:t>Kommunfullmäktige, </a:t>
                      </a:r>
                      <a:r>
                        <a:rPr lang="sv-SE" sz="2000" b="0" dirty="0" smtClean="0">
                          <a:effectLst/>
                        </a:rPr>
                        <a:t>valnämnd, revision</a:t>
                      </a:r>
                      <a:endParaRPr lang="sv-SE" sz="2000" b="0"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Bef>
                          <a:spcPts val="100"/>
                        </a:spcBef>
                        <a:spcAft>
                          <a:spcPts val="300"/>
                        </a:spcAft>
                      </a:pPr>
                      <a:r>
                        <a:rPr lang="sv-SE" sz="2000" kern="1200" dirty="0" smtClean="0">
                          <a:solidFill>
                            <a:schemeClr val="tx1"/>
                          </a:solidFill>
                          <a:effectLst/>
                          <a:latin typeface="+mn-lt"/>
                          <a:ea typeface="+mn-ea"/>
                          <a:cs typeface="+mn-cs"/>
                        </a:rPr>
                        <a:t>6,7</a:t>
                      </a:r>
                      <a:endParaRPr lang="sv-SE" sz="2000" kern="1200" dirty="0">
                        <a:solidFill>
                          <a:schemeClr val="tx1"/>
                        </a:solidFill>
                        <a:effectLst/>
                        <a:latin typeface="+mn-lt"/>
                        <a:ea typeface="+mn-ea"/>
                        <a:cs typeface="+mn-cs"/>
                      </a:endParaRPr>
                    </a:p>
                  </a:txBody>
                  <a:tcPr marL="68580" marR="68580" marT="0" marB="0" anchor="ctr"/>
                </a:tc>
                <a:extLst>
                  <a:ext uri="{0D108BD9-81ED-4DB2-BD59-A6C34878D82A}">
                    <a16:rowId xmlns:a16="http://schemas.microsoft.com/office/drawing/2014/main" val="3522893774"/>
                  </a:ext>
                </a:extLst>
              </a:tr>
              <a:tr h="408374">
                <a:tc>
                  <a:txBody>
                    <a:bodyPr/>
                    <a:lstStyle/>
                    <a:p>
                      <a:pPr>
                        <a:spcBef>
                          <a:spcPts val="100"/>
                        </a:spcBef>
                        <a:spcAft>
                          <a:spcPts val="300"/>
                        </a:spcAft>
                      </a:pPr>
                      <a:r>
                        <a:rPr lang="sv-SE" sz="2000" b="0" dirty="0">
                          <a:effectLst/>
                        </a:rPr>
                        <a:t>Kommunstyrelsen, </a:t>
                      </a:r>
                      <a:r>
                        <a:rPr lang="sv-SE" sz="2000" b="0" dirty="0" smtClean="0">
                          <a:effectLst/>
                        </a:rPr>
                        <a:t>Kommunledningsförvaltning</a:t>
                      </a:r>
                      <a:endParaRPr lang="sv-SE" sz="2000" b="0"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Bef>
                          <a:spcPts val="100"/>
                        </a:spcBef>
                        <a:spcAft>
                          <a:spcPts val="300"/>
                        </a:spcAft>
                      </a:pPr>
                      <a:r>
                        <a:rPr lang="sv-SE" sz="2000" dirty="0" smtClean="0">
                          <a:solidFill>
                            <a:schemeClr val="tx1"/>
                          </a:solidFill>
                          <a:effectLst/>
                        </a:rPr>
                        <a:t>204,8</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536454999"/>
                  </a:ext>
                </a:extLst>
              </a:tr>
              <a:tr h="408374">
                <a:tc>
                  <a:txBody>
                    <a:bodyPr/>
                    <a:lstStyle/>
                    <a:p>
                      <a:pPr>
                        <a:spcBef>
                          <a:spcPts val="100"/>
                        </a:spcBef>
                        <a:spcAft>
                          <a:spcPts val="300"/>
                        </a:spcAft>
                      </a:pPr>
                      <a:r>
                        <a:rPr lang="sv-SE" sz="2000" b="0" dirty="0">
                          <a:effectLst/>
                        </a:rPr>
                        <a:t>Kommunstyrelsen, Räddningstjänst</a:t>
                      </a:r>
                      <a:endParaRPr lang="sv-SE" sz="2000" b="0"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Bef>
                          <a:spcPts val="100"/>
                        </a:spcBef>
                        <a:spcAft>
                          <a:spcPts val="300"/>
                        </a:spcAft>
                      </a:pPr>
                      <a:r>
                        <a:rPr lang="sv-SE" sz="2000" dirty="0" smtClean="0">
                          <a:solidFill>
                            <a:schemeClr val="tx1"/>
                          </a:solidFill>
                          <a:effectLst/>
                        </a:rPr>
                        <a:t>39,2</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701917262"/>
                  </a:ext>
                </a:extLst>
              </a:tr>
              <a:tr h="408374">
                <a:tc>
                  <a:txBody>
                    <a:bodyPr/>
                    <a:lstStyle/>
                    <a:p>
                      <a:pPr>
                        <a:spcBef>
                          <a:spcPts val="100"/>
                        </a:spcBef>
                        <a:spcAft>
                          <a:spcPts val="300"/>
                        </a:spcAft>
                      </a:pPr>
                      <a:r>
                        <a:rPr lang="sv-SE" sz="2000" b="0" dirty="0">
                          <a:effectLst/>
                        </a:rPr>
                        <a:t>Barn- och utbildningsnämnden</a:t>
                      </a:r>
                      <a:endParaRPr lang="sv-SE" sz="2000" b="0"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Bef>
                          <a:spcPts val="100"/>
                        </a:spcBef>
                        <a:spcAft>
                          <a:spcPts val="300"/>
                        </a:spcAft>
                      </a:pPr>
                      <a:r>
                        <a:rPr lang="sv-SE" sz="2000" dirty="0" smtClean="0">
                          <a:solidFill>
                            <a:schemeClr val="tx1"/>
                          </a:solidFill>
                          <a:effectLst/>
                        </a:rPr>
                        <a:t>889,0</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009088531"/>
                  </a:ext>
                </a:extLst>
              </a:tr>
              <a:tr h="408374">
                <a:tc>
                  <a:txBody>
                    <a:bodyPr/>
                    <a:lstStyle/>
                    <a:p>
                      <a:pPr>
                        <a:spcBef>
                          <a:spcPts val="100"/>
                        </a:spcBef>
                        <a:spcAft>
                          <a:spcPts val="300"/>
                        </a:spcAft>
                      </a:pPr>
                      <a:r>
                        <a:rPr lang="sv-SE" sz="2000" b="0" dirty="0">
                          <a:effectLst/>
                        </a:rPr>
                        <a:t>Fastighets- och servicenämnden</a:t>
                      </a:r>
                      <a:endParaRPr lang="sv-SE" sz="2000" b="0" dirty="0">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spcBef>
                          <a:spcPts val="100"/>
                        </a:spcBef>
                        <a:spcAft>
                          <a:spcPts val="300"/>
                        </a:spcAft>
                      </a:pPr>
                      <a:r>
                        <a:rPr lang="sv-SE" sz="2000" dirty="0" smtClean="0">
                          <a:solidFill>
                            <a:schemeClr val="tx1"/>
                          </a:solidFill>
                          <a:effectLst/>
                        </a:rPr>
                        <a:t>100,4</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427323653"/>
                  </a:ext>
                </a:extLst>
              </a:tr>
              <a:tr h="408374">
                <a:tc>
                  <a:txBody>
                    <a:bodyPr/>
                    <a:lstStyle/>
                    <a:p>
                      <a:pPr>
                        <a:spcBef>
                          <a:spcPts val="100"/>
                        </a:spcBef>
                        <a:spcAft>
                          <a:spcPts val="300"/>
                        </a:spcAft>
                      </a:pPr>
                      <a:r>
                        <a:rPr lang="sv-SE" sz="2000" b="0" dirty="0">
                          <a:effectLst/>
                        </a:rPr>
                        <a:t>Kultur- och </a:t>
                      </a:r>
                      <a:r>
                        <a:rPr lang="sv-SE" sz="2000" b="0" dirty="0" smtClean="0">
                          <a:effectLst/>
                        </a:rPr>
                        <a:t>fritidsnämnden</a:t>
                      </a:r>
                    </a:p>
                  </a:txBody>
                  <a:tcPr marL="68580" marR="68580" marT="0" marB="0"/>
                </a:tc>
                <a:tc>
                  <a:txBody>
                    <a:bodyPr/>
                    <a:lstStyle/>
                    <a:p>
                      <a:pPr algn="r">
                        <a:spcBef>
                          <a:spcPts val="100"/>
                        </a:spcBef>
                        <a:spcAft>
                          <a:spcPts val="300"/>
                        </a:spcAft>
                      </a:pPr>
                      <a:r>
                        <a:rPr lang="sv-SE" sz="2000" dirty="0" smtClean="0">
                          <a:solidFill>
                            <a:schemeClr val="tx1"/>
                          </a:solidFill>
                          <a:effectLst/>
                        </a:rPr>
                        <a:t>129,0</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1242765796"/>
                  </a:ext>
                </a:extLst>
              </a:tr>
              <a:tr h="408374">
                <a:tc>
                  <a:txBody>
                    <a:bodyPr/>
                    <a:lstStyle/>
                    <a:p>
                      <a:pPr>
                        <a:spcBef>
                          <a:spcPts val="100"/>
                        </a:spcBef>
                        <a:spcAft>
                          <a:spcPts val="300"/>
                        </a:spcAft>
                      </a:pPr>
                      <a:r>
                        <a:rPr lang="sv-SE" sz="2000" b="0" dirty="0">
                          <a:effectLst/>
                        </a:rPr>
                        <a:t>Miljö- och </a:t>
                      </a:r>
                      <a:r>
                        <a:rPr lang="sv-SE" sz="2000" b="0" dirty="0" smtClean="0">
                          <a:effectLst/>
                        </a:rPr>
                        <a:t>tillsynsnämnden</a:t>
                      </a:r>
                    </a:p>
                  </a:txBody>
                  <a:tcPr marL="68580" marR="68580" marT="0" marB="0"/>
                </a:tc>
                <a:tc>
                  <a:txBody>
                    <a:bodyPr/>
                    <a:lstStyle/>
                    <a:p>
                      <a:pPr algn="r">
                        <a:spcBef>
                          <a:spcPts val="100"/>
                        </a:spcBef>
                        <a:spcAft>
                          <a:spcPts val="300"/>
                        </a:spcAft>
                      </a:pPr>
                      <a:r>
                        <a:rPr lang="sv-SE" sz="2000" dirty="0" smtClean="0">
                          <a:solidFill>
                            <a:schemeClr val="tx1"/>
                          </a:solidFill>
                          <a:effectLst/>
                        </a:rPr>
                        <a:t>4,2</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64463572"/>
                  </a:ext>
                </a:extLst>
              </a:tr>
              <a:tr h="408374">
                <a:tc>
                  <a:txBody>
                    <a:bodyPr/>
                    <a:lstStyle/>
                    <a:p>
                      <a:pPr>
                        <a:spcBef>
                          <a:spcPts val="100"/>
                        </a:spcBef>
                        <a:spcAft>
                          <a:spcPts val="300"/>
                        </a:spcAft>
                      </a:pPr>
                      <a:r>
                        <a:rPr lang="sv-SE" sz="2000" b="0" dirty="0" smtClean="0">
                          <a:effectLst/>
                        </a:rPr>
                        <a:t>Samhällsbyggnadsnämnden</a:t>
                      </a:r>
                    </a:p>
                  </a:txBody>
                  <a:tcPr marL="68580" marR="68580" marT="0" marB="0"/>
                </a:tc>
                <a:tc>
                  <a:txBody>
                    <a:bodyPr/>
                    <a:lstStyle/>
                    <a:p>
                      <a:pPr algn="r">
                        <a:spcBef>
                          <a:spcPts val="100"/>
                        </a:spcBef>
                        <a:spcAft>
                          <a:spcPts val="300"/>
                        </a:spcAft>
                      </a:pPr>
                      <a:r>
                        <a:rPr lang="sv-SE" sz="2000" dirty="0" smtClean="0">
                          <a:solidFill>
                            <a:schemeClr val="tx1"/>
                          </a:solidFill>
                          <a:effectLst/>
                        </a:rPr>
                        <a:t>169,4</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649286150"/>
                  </a:ext>
                </a:extLst>
              </a:tr>
              <a:tr h="408374">
                <a:tc>
                  <a:txBody>
                    <a:bodyPr/>
                    <a:lstStyle/>
                    <a:p>
                      <a:pPr>
                        <a:spcBef>
                          <a:spcPts val="100"/>
                        </a:spcBef>
                        <a:spcAft>
                          <a:spcPts val="300"/>
                        </a:spcAft>
                      </a:pPr>
                      <a:r>
                        <a:rPr lang="sv-SE" sz="2000" b="0" dirty="0" smtClean="0">
                          <a:effectLst/>
                        </a:rPr>
                        <a:t>Socialnämnden</a:t>
                      </a:r>
                    </a:p>
                  </a:txBody>
                  <a:tcPr marL="68580" marR="68580" marT="0" marB="0"/>
                </a:tc>
                <a:tc>
                  <a:txBody>
                    <a:bodyPr/>
                    <a:lstStyle/>
                    <a:p>
                      <a:pPr algn="r">
                        <a:spcBef>
                          <a:spcPts val="100"/>
                        </a:spcBef>
                        <a:spcAft>
                          <a:spcPts val="300"/>
                        </a:spcAft>
                      </a:pPr>
                      <a:r>
                        <a:rPr lang="sv-SE" sz="2000" dirty="0" smtClean="0">
                          <a:solidFill>
                            <a:schemeClr val="tx1"/>
                          </a:solidFill>
                          <a:effectLst/>
                        </a:rPr>
                        <a:t>865,0</a:t>
                      </a:r>
                      <a:endParaRPr lang="sv-SE" sz="200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3057179163"/>
                  </a:ext>
                </a:extLst>
              </a:tr>
              <a:tr h="408374">
                <a:tc>
                  <a:txBody>
                    <a:bodyPr/>
                    <a:lstStyle/>
                    <a:p>
                      <a:pPr>
                        <a:spcBef>
                          <a:spcPts val="100"/>
                        </a:spcBef>
                        <a:spcAft>
                          <a:spcPts val="300"/>
                        </a:spcAft>
                      </a:pPr>
                      <a:r>
                        <a:rPr lang="sv-SE" sz="2000" b="0" dirty="0" smtClean="0">
                          <a:effectLst/>
                        </a:rPr>
                        <a:t>Gemensamma nämnder:</a:t>
                      </a:r>
                      <a:r>
                        <a:rPr lang="sv-SE" sz="2000" b="0" baseline="0" dirty="0" smtClean="0">
                          <a:effectLst/>
                        </a:rPr>
                        <a:t> </a:t>
                      </a:r>
                      <a:r>
                        <a:rPr lang="sv-SE" sz="2000" b="0" dirty="0" smtClean="0">
                          <a:effectLst/>
                        </a:rPr>
                        <a:t>Överförmyndarnämnden och Kost- och servicenämnden</a:t>
                      </a:r>
                    </a:p>
                  </a:txBody>
                  <a:tcPr marL="68580" marR="68580" marT="0" marB="0"/>
                </a:tc>
                <a:tc>
                  <a:txBody>
                    <a:bodyPr/>
                    <a:lstStyle/>
                    <a:p>
                      <a:pPr algn="r">
                        <a:spcBef>
                          <a:spcPts val="100"/>
                        </a:spcBef>
                        <a:spcAft>
                          <a:spcPts val="300"/>
                        </a:spcAft>
                      </a:pPr>
                      <a:r>
                        <a:rPr lang="sv-SE" sz="2000" b="0" dirty="0" smtClean="0">
                          <a:solidFill>
                            <a:schemeClr val="tx1"/>
                          </a:solidFill>
                          <a:effectLst/>
                          <a:latin typeface="Gill Sans MT" panose="020B0502020104020203" pitchFamily="34" charset="0"/>
                          <a:ea typeface="Times New Roman" panose="02020603050405020304" pitchFamily="18" charset="0"/>
                          <a:cs typeface="Arial" panose="020B0604020202020204" pitchFamily="34" charset="0"/>
                        </a:rPr>
                        <a:t>6,6</a:t>
                      </a:r>
                      <a:endParaRPr lang="sv-SE" sz="2000" b="0"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2856216686"/>
                  </a:ext>
                </a:extLst>
              </a:tr>
              <a:tr h="408374">
                <a:tc>
                  <a:txBody>
                    <a:bodyPr/>
                    <a:lstStyle/>
                    <a:p>
                      <a:pPr>
                        <a:spcBef>
                          <a:spcPts val="100"/>
                        </a:spcBef>
                        <a:spcAft>
                          <a:spcPts val="300"/>
                        </a:spcAft>
                      </a:pPr>
                      <a:r>
                        <a:rPr lang="sv-SE" sz="2000" b="1" dirty="0">
                          <a:effectLst/>
                        </a:rPr>
                        <a:t>Summa </a:t>
                      </a:r>
                      <a:r>
                        <a:rPr lang="sv-SE" sz="2000" b="1" dirty="0" smtClean="0">
                          <a:effectLst/>
                        </a:rPr>
                        <a:t>styrelse/nämnder</a:t>
                      </a:r>
                    </a:p>
                  </a:txBody>
                  <a:tcPr marL="68580" marR="68580" marT="0" marB="0"/>
                </a:tc>
                <a:tc>
                  <a:txBody>
                    <a:bodyPr/>
                    <a:lstStyle/>
                    <a:p>
                      <a:pPr algn="r">
                        <a:spcBef>
                          <a:spcPts val="100"/>
                        </a:spcBef>
                        <a:spcAft>
                          <a:spcPts val="300"/>
                        </a:spcAft>
                      </a:pPr>
                      <a:r>
                        <a:rPr lang="sv-SE" sz="2000" b="1" dirty="0" smtClean="0">
                          <a:solidFill>
                            <a:schemeClr val="tx1"/>
                          </a:solidFill>
                          <a:effectLst/>
                        </a:rPr>
                        <a:t>2 414,3</a:t>
                      </a:r>
                      <a:endParaRPr lang="sv-SE" sz="2000" b="1" dirty="0">
                        <a:solidFill>
                          <a:schemeClr val="tx1"/>
                        </a:solidFill>
                        <a:effectLst/>
                        <a:latin typeface="Gill Sans MT" panose="020B0502020104020203"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val="4000633782"/>
                  </a:ext>
                </a:extLst>
              </a:tr>
            </a:tbl>
          </a:graphicData>
        </a:graphic>
      </p:graphicFrame>
    </p:spTree>
    <p:extLst>
      <p:ext uri="{BB962C8B-B14F-4D97-AF65-F5344CB8AC3E}">
        <p14:creationId xmlns:p14="http://schemas.microsoft.com/office/powerpoint/2010/main" val="135457706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302017" y="161060"/>
            <a:ext cx="8286808" cy="648072"/>
          </a:xfrm>
        </p:spPr>
        <p:txBody>
          <a:bodyPr>
            <a:noAutofit/>
          </a:bodyPr>
          <a:lstStyle/>
          <a:p>
            <a:r>
              <a:rPr lang="sv-SE" sz="3200" dirty="0"/>
              <a:t>Vad är en investeringsbudget?</a:t>
            </a: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sp>
        <p:nvSpPr>
          <p:cNvPr id="2" name="textruta 1"/>
          <p:cNvSpPr txBox="1"/>
          <p:nvPr/>
        </p:nvSpPr>
        <p:spPr>
          <a:xfrm>
            <a:off x="1259893" y="763924"/>
            <a:ext cx="953599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Budget för köp av inventarier och anläggningar med stora värden</a:t>
            </a:r>
            <a:b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Ett exempel:</a:t>
            </a:r>
          </a:p>
        </p:txBody>
      </p:sp>
      <p:graphicFrame>
        <p:nvGraphicFramePr>
          <p:cNvPr id="7" name="Tabell 6"/>
          <p:cNvGraphicFramePr>
            <a:graphicFrameLocks noGrp="1"/>
          </p:cNvGraphicFramePr>
          <p:nvPr>
            <p:extLst/>
          </p:nvPr>
        </p:nvGraphicFramePr>
        <p:xfrm>
          <a:off x="1086417" y="1647166"/>
          <a:ext cx="6881340" cy="4346229"/>
        </p:xfrm>
        <a:graphic>
          <a:graphicData uri="http://schemas.openxmlformats.org/drawingml/2006/table">
            <a:tbl>
              <a:tblPr firstRow="1" bandRow="1">
                <a:tableStyleId>{5940675A-B579-460E-94D1-54222C63F5DA}</a:tableStyleId>
              </a:tblPr>
              <a:tblGrid>
                <a:gridCol w="4034181">
                  <a:extLst>
                    <a:ext uri="{9D8B030D-6E8A-4147-A177-3AD203B41FA5}">
                      <a16:colId xmlns:a16="http://schemas.microsoft.com/office/drawing/2014/main" val="20000"/>
                    </a:ext>
                  </a:extLst>
                </a:gridCol>
                <a:gridCol w="949219">
                  <a:extLst>
                    <a:ext uri="{9D8B030D-6E8A-4147-A177-3AD203B41FA5}">
                      <a16:colId xmlns:a16="http://schemas.microsoft.com/office/drawing/2014/main" val="20001"/>
                    </a:ext>
                  </a:extLst>
                </a:gridCol>
                <a:gridCol w="949219">
                  <a:extLst>
                    <a:ext uri="{9D8B030D-6E8A-4147-A177-3AD203B41FA5}">
                      <a16:colId xmlns:a16="http://schemas.microsoft.com/office/drawing/2014/main" val="20002"/>
                    </a:ext>
                  </a:extLst>
                </a:gridCol>
                <a:gridCol w="948721">
                  <a:extLst>
                    <a:ext uri="{9D8B030D-6E8A-4147-A177-3AD203B41FA5}">
                      <a16:colId xmlns:a16="http://schemas.microsoft.com/office/drawing/2014/main" val="20003"/>
                    </a:ext>
                  </a:extLst>
                </a:gridCol>
              </a:tblGrid>
              <a:tr h="738158">
                <a:tc>
                  <a:txBody>
                    <a:bodyPr/>
                    <a:lstStyle/>
                    <a:p>
                      <a:r>
                        <a:rPr lang="sv-SE" sz="2000" b="1" dirty="0" smtClean="0"/>
                        <a:t>Barn- och utbildningsnämnden </a:t>
                      </a:r>
                      <a:br>
                        <a:rPr lang="sv-SE" sz="2000" b="1" dirty="0" smtClean="0"/>
                      </a:br>
                      <a:r>
                        <a:rPr lang="sv-SE" sz="2000" b="1" dirty="0" smtClean="0"/>
                        <a:t>(tkr)</a:t>
                      </a:r>
                      <a:endParaRPr lang="sv-SE" sz="2000" b="1" dirty="0"/>
                    </a:p>
                  </a:txBody>
                  <a:tcPr/>
                </a:tc>
                <a:tc>
                  <a:txBody>
                    <a:bodyPr/>
                    <a:lstStyle/>
                    <a:p>
                      <a:pPr algn="r"/>
                      <a:r>
                        <a:rPr lang="sv-SE" sz="2000" b="1" dirty="0" smtClean="0"/>
                        <a:t>2019</a:t>
                      </a:r>
                      <a:endParaRPr lang="sv-SE" sz="2000" b="1" dirty="0"/>
                    </a:p>
                  </a:txBody>
                  <a:tcPr/>
                </a:tc>
                <a:tc>
                  <a:txBody>
                    <a:bodyPr/>
                    <a:lstStyle/>
                    <a:p>
                      <a:pPr algn="r"/>
                      <a:r>
                        <a:rPr lang="sv-SE" sz="2000" b="1" dirty="0" smtClean="0"/>
                        <a:t>2020</a:t>
                      </a:r>
                      <a:endParaRPr lang="sv-SE" sz="2000" b="1" dirty="0"/>
                    </a:p>
                  </a:txBody>
                  <a:tcPr/>
                </a:tc>
                <a:tc>
                  <a:txBody>
                    <a:bodyPr/>
                    <a:lstStyle/>
                    <a:p>
                      <a:pPr algn="r"/>
                      <a:r>
                        <a:rPr lang="sv-SE" sz="2000" b="1" dirty="0" smtClean="0"/>
                        <a:t>2021</a:t>
                      </a:r>
                      <a:endParaRPr lang="sv-SE" sz="2000" b="1" dirty="0"/>
                    </a:p>
                  </a:txBody>
                  <a:tcPr/>
                </a:tc>
                <a:extLst>
                  <a:ext uri="{0D108BD9-81ED-4DB2-BD59-A6C34878D82A}">
                    <a16:rowId xmlns:a16="http://schemas.microsoft.com/office/drawing/2014/main" val="10000"/>
                  </a:ext>
                </a:extLst>
              </a:tr>
              <a:tr h="667857">
                <a:tc>
                  <a:txBody>
                    <a:bodyPr/>
                    <a:lstStyle/>
                    <a:p>
                      <a:r>
                        <a:rPr lang="sv-SE" sz="1800" i="0" dirty="0" smtClean="0"/>
                        <a:t>Pott för renoveringar/ombyggnationer, skolstrukturförändringar</a:t>
                      </a:r>
                      <a:endParaRPr lang="sv-SE" sz="1800" i="0" dirty="0"/>
                    </a:p>
                  </a:txBody>
                  <a:tcPr/>
                </a:tc>
                <a:tc>
                  <a:txBody>
                    <a:bodyPr/>
                    <a:lstStyle/>
                    <a:p>
                      <a:pPr algn="r"/>
                      <a:r>
                        <a:rPr lang="sv-SE" sz="1800" i="0" dirty="0" smtClean="0"/>
                        <a:t>20 000</a:t>
                      </a:r>
                      <a:endParaRPr lang="sv-SE" sz="1800" i="0" dirty="0"/>
                    </a:p>
                  </a:txBody>
                  <a:tcPr/>
                </a:tc>
                <a:tc>
                  <a:txBody>
                    <a:bodyPr/>
                    <a:lstStyle/>
                    <a:p>
                      <a:pPr algn="r"/>
                      <a:r>
                        <a:rPr lang="sv-SE" sz="1800" i="0" dirty="0" smtClean="0"/>
                        <a:t>45 000</a:t>
                      </a:r>
                    </a:p>
                  </a:txBody>
                  <a:tcPr/>
                </a:tc>
                <a:tc>
                  <a:txBody>
                    <a:bodyPr/>
                    <a:lstStyle/>
                    <a:p>
                      <a:pPr algn="r"/>
                      <a:r>
                        <a:rPr lang="sv-SE" sz="1800" i="0" dirty="0" smtClean="0"/>
                        <a:t>45 000</a:t>
                      </a:r>
                      <a:endParaRPr lang="sv-SE" sz="1800" i="0" dirty="0"/>
                    </a:p>
                  </a:txBody>
                  <a:tcPr/>
                </a:tc>
                <a:extLst>
                  <a:ext uri="{0D108BD9-81ED-4DB2-BD59-A6C34878D82A}">
                    <a16:rowId xmlns:a16="http://schemas.microsoft.com/office/drawing/2014/main" val="10001"/>
                  </a:ext>
                </a:extLst>
              </a:tr>
              <a:tr h="949059">
                <a:tc>
                  <a:txBody>
                    <a:bodyPr/>
                    <a:lstStyle/>
                    <a:p>
                      <a:r>
                        <a:rPr lang="sv-SE" sz="1800" i="0" baseline="0" dirty="0" smtClean="0"/>
                        <a:t>Inventarier förskola och grundskola</a:t>
                      </a:r>
                      <a:endParaRPr lang="sv-SE" sz="1800" i="0" dirty="0"/>
                    </a:p>
                  </a:txBody>
                  <a:tcPr/>
                </a:tc>
                <a:tc>
                  <a:txBody>
                    <a:bodyPr/>
                    <a:lstStyle/>
                    <a:p>
                      <a:pPr algn="r"/>
                      <a:r>
                        <a:rPr lang="sv-SE" sz="1800" i="0" dirty="0" smtClean="0"/>
                        <a:t>1</a:t>
                      </a:r>
                      <a:r>
                        <a:rPr lang="sv-SE" sz="1800" i="0" baseline="0" dirty="0" smtClean="0"/>
                        <a:t> 5</a:t>
                      </a:r>
                      <a:r>
                        <a:rPr lang="sv-SE" sz="1800" i="0" dirty="0" smtClean="0"/>
                        <a:t>00</a:t>
                      </a:r>
                      <a:endParaRPr lang="sv-SE" sz="1800" i="0" dirty="0"/>
                    </a:p>
                  </a:txBody>
                  <a:tcPr/>
                </a:tc>
                <a:tc>
                  <a:txBody>
                    <a:bodyPr/>
                    <a:lstStyle/>
                    <a:p>
                      <a:pPr algn="r"/>
                      <a:r>
                        <a:rPr lang="sv-SE" sz="1800" i="0" dirty="0" smtClean="0"/>
                        <a:t>1</a:t>
                      </a:r>
                      <a:r>
                        <a:rPr lang="sv-SE" sz="1800" i="0" baseline="0" dirty="0" smtClean="0"/>
                        <a:t> 5</a:t>
                      </a:r>
                      <a:r>
                        <a:rPr lang="sv-SE" sz="1800" i="0" dirty="0" smtClean="0"/>
                        <a:t>00</a:t>
                      </a:r>
                      <a:endParaRPr lang="sv-SE" sz="1800" i="0" dirty="0"/>
                    </a:p>
                  </a:txBody>
                  <a:tcPr/>
                </a:tc>
                <a:tc>
                  <a:txBody>
                    <a:bodyPr/>
                    <a:lstStyle/>
                    <a:p>
                      <a:pPr algn="r"/>
                      <a:r>
                        <a:rPr lang="sv-SE" sz="1800" i="0" dirty="0" smtClean="0"/>
                        <a:t>1</a:t>
                      </a:r>
                      <a:r>
                        <a:rPr lang="sv-SE" sz="1800" i="0" baseline="0" dirty="0" smtClean="0"/>
                        <a:t> 5</a:t>
                      </a:r>
                      <a:r>
                        <a:rPr lang="sv-SE" sz="1800" i="0" dirty="0" smtClean="0"/>
                        <a:t>00</a:t>
                      </a:r>
                      <a:endParaRPr lang="sv-SE" sz="1800" i="0" dirty="0"/>
                    </a:p>
                  </a:txBody>
                  <a:tcPr/>
                </a:tc>
                <a:extLst>
                  <a:ext uri="{0D108BD9-81ED-4DB2-BD59-A6C34878D82A}">
                    <a16:rowId xmlns:a16="http://schemas.microsoft.com/office/drawing/2014/main" val="10002"/>
                  </a:ext>
                </a:extLst>
              </a:tr>
              <a:tr h="667857">
                <a:tc>
                  <a:txBody>
                    <a:bodyPr/>
                    <a:lstStyle/>
                    <a:p>
                      <a:r>
                        <a:rPr lang="sv-SE" sz="1800" i="0" baseline="0" dirty="0" smtClean="0"/>
                        <a:t>Inventarier gymnasiet Strömbackaskolan</a:t>
                      </a:r>
                      <a:endParaRPr lang="sv-SE" sz="1800" i="0" dirty="0"/>
                    </a:p>
                  </a:txBody>
                  <a:tcPr/>
                </a:tc>
                <a:tc>
                  <a:txBody>
                    <a:bodyPr/>
                    <a:lstStyle/>
                    <a:p>
                      <a:pPr algn="r"/>
                      <a:r>
                        <a:rPr lang="sv-SE" sz="1800" i="0" dirty="0" smtClean="0"/>
                        <a:t>3 000</a:t>
                      </a:r>
                      <a:endParaRPr lang="sv-SE" sz="1800" i="0" dirty="0"/>
                    </a:p>
                  </a:txBody>
                  <a:tcPr/>
                </a:tc>
                <a:tc>
                  <a:txBody>
                    <a:bodyPr/>
                    <a:lstStyle/>
                    <a:p>
                      <a:pPr algn="r"/>
                      <a:r>
                        <a:rPr lang="sv-SE" sz="1800" i="0" dirty="0" smtClean="0"/>
                        <a:t>3 000</a:t>
                      </a:r>
                      <a:endParaRPr lang="sv-SE" sz="1800" i="0" dirty="0"/>
                    </a:p>
                  </a:txBody>
                  <a:tcPr/>
                </a:tc>
                <a:tc>
                  <a:txBody>
                    <a:bodyPr/>
                    <a:lstStyle/>
                    <a:p>
                      <a:pPr algn="r"/>
                      <a:r>
                        <a:rPr lang="sv-SE" sz="1800" i="0" dirty="0" smtClean="0"/>
                        <a:t>3 000</a:t>
                      </a:r>
                      <a:endParaRPr lang="sv-SE" sz="1800" i="0" dirty="0"/>
                    </a:p>
                  </a:txBody>
                  <a:tcPr/>
                </a:tc>
                <a:extLst>
                  <a:ext uri="{0D108BD9-81ED-4DB2-BD59-A6C34878D82A}">
                    <a16:rowId xmlns:a16="http://schemas.microsoft.com/office/drawing/2014/main" val="10003"/>
                  </a:ext>
                </a:extLst>
              </a:tr>
              <a:tr h="655441">
                <a:tc>
                  <a:txBody>
                    <a:bodyPr/>
                    <a:lstStyle/>
                    <a:p>
                      <a:r>
                        <a:rPr lang="sv-SE" sz="1800" i="0" baseline="0" dirty="0" smtClean="0"/>
                        <a:t>Inventarier gymnasiet</a:t>
                      </a:r>
                    </a:p>
                    <a:p>
                      <a:r>
                        <a:rPr lang="sv-SE" sz="1800" i="0" baseline="0" dirty="0" smtClean="0"/>
                        <a:t>Grans Naturbruksgymnasium</a:t>
                      </a:r>
                      <a:endParaRPr lang="sv-SE" sz="1800" i="0" dirty="0"/>
                    </a:p>
                  </a:txBody>
                  <a:tcPr/>
                </a:tc>
                <a:tc>
                  <a:txBody>
                    <a:bodyPr/>
                    <a:lstStyle/>
                    <a:p>
                      <a:pPr algn="r"/>
                      <a:r>
                        <a:rPr lang="sv-SE" sz="1800" i="0" dirty="0" smtClean="0"/>
                        <a:t>1 600</a:t>
                      </a:r>
                      <a:endParaRPr lang="sv-SE" sz="1800" i="0"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smtClean="0">
                          <a:ln>
                            <a:noFill/>
                          </a:ln>
                          <a:solidFill>
                            <a:prstClr val="black"/>
                          </a:solidFill>
                          <a:effectLst/>
                          <a:uLnTx/>
                          <a:uFillTx/>
                          <a:latin typeface="Calibri" panose="020F0502020204030204"/>
                          <a:ea typeface="+mn-ea"/>
                          <a:cs typeface="+mn-cs"/>
                        </a:rPr>
                        <a:t>1 600</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black"/>
                          </a:solidFill>
                          <a:effectLst/>
                          <a:uLnTx/>
                          <a:uFillTx/>
                          <a:latin typeface="Calibri" panose="020F0502020204030204"/>
                          <a:ea typeface="+mn-ea"/>
                          <a:cs typeface="+mn-cs"/>
                        </a:rPr>
                        <a:t>1 600</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tc>
                <a:extLst>
                  <a:ext uri="{0D108BD9-81ED-4DB2-BD59-A6C34878D82A}">
                    <a16:rowId xmlns:a16="http://schemas.microsoft.com/office/drawing/2014/main" val="10004"/>
                  </a:ext>
                </a:extLst>
              </a:tr>
              <a:tr h="667857">
                <a:tc>
                  <a:txBody>
                    <a:bodyPr/>
                    <a:lstStyle/>
                    <a:p>
                      <a:r>
                        <a:rPr lang="sv-SE" sz="1800" i="0" kern="1200" dirty="0" smtClean="0">
                          <a:solidFill>
                            <a:schemeClr val="tx1"/>
                          </a:solidFill>
                          <a:latin typeface="+mn-lt"/>
                          <a:ea typeface="+mn-ea"/>
                          <a:cs typeface="+mn-cs"/>
                        </a:rPr>
                        <a:t>Återanskaffning musikinstrument, Musikskolan</a:t>
                      </a:r>
                      <a:endParaRPr lang="sv-SE" sz="1800" i="0" kern="1200" dirty="0">
                        <a:solidFill>
                          <a:schemeClr val="tx1"/>
                        </a:solidFill>
                        <a:latin typeface="+mn-lt"/>
                        <a:ea typeface="+mn-ea"/>
                        <a:cs typeface="+mn-cs"/>
                      </a:endParaRPr>
                    </a:p>
                  </a:txBody>
                  <a:tcPr/>
                </a:tc>
                <a:tc>
                  <a:txBody>
                    <a:bodyPr/>
                    <a:lstStyle/>
                    <a:p>
                      <a:pPr algn="r"/>
                      <a:r>
                        <a:rPr lang="sv-SE" sz="1800" i="0" kern="1200" dirty="0" smtClean="0">
                          <a:solidFill>
                            <a:schemeClr val="tx1"/>
                          </a:solidFill>
                          <a:latin typeface="+mn-lt"/>
                          <a:ea typeface="+mn-ea"/>
                          <a:cs typeface="+mn-cs"/>
                        </a:rPr>
                        <a:t>200</a:t>
                      </a:r>
                      <a:endParaRPr lang="sv-SE" sz="1800" i="0" kern="1200" dirty="0">
                        <a:solidFill>
                          <a:schemeClr val="tx1"/>
                        </a:solidFill>
                        <a:latin typeface="+mn-lt"/>
                        <a:ea typeface="+mn-ea"/>
                        <a:cs typeface="+mn-cs"/>
                      </a:endParaRPr>
                    </a:p>
                  </a:txBody>
                  <a:tcPr/>
                </a:tc>
                <a:tc>
                  <a:txBody>
                    <a:bodyPr/>
                    <a:lstStyle/>
                    <a:p>
                      <a:pPr algn="r"/>
                      <a:r>
                        <a:rPr lang="sv-SE" sz="1800" i="0" kern="1200" dirty="0" smtClean="0">
                          <a:solidFill>
                            <a:schemeClr val="tx1"/>
                          </a:solidFill>
                          <a:latin typeface="+mn-lt"/>
                          <a:ea typeface="+mn-ea"/>
                          <a:cs typeface="+mn-cs"/>
                        </a:rPr>
                        <a:t>200</a:t>
                      </a:r>
                      <a:endParaRPr lang="sv-SE" sz="1800" i="0" kern="1200" dirty="0">
                        <a:solidFill>
                          <a:schemeClr val="tx1"/>
                        </a:solidFill>
                        <a:latin typeface="+mn-lt"/>
                        <a:ea typeface="+mn-ea"/>
                        <a:cs typeface="+mn-cs"/>
                      </a:endParaRPr>
                    </a:p>
                  </a:txBody>
                  <a:tcPr/>
                </a:tc>
                <a:tc>
                  <a:txBody>
                    <a:bodyPr/>
                    <a:lstStyle/>
                    <a:p>
                      <a:pPr algn="r"/>
                      <a:r>
                        <a:rPr lang="sv-SE" sz="1800" i="0" kern="1200" dirty="0" smtClean="0">
                          <a:solidFill>
                            <a:schemeClr val="tx1"/>
                          </a:solidFill>
                          <a:latin typeface="+mn-lt"/>
                          <a:ea typeface="+mn-ea"/>
                          <a:cs typeface="+mn-cs"/>
                        </a:rPr>
                        <a:t>200</a:t>
                      </a:r>
                      <a:endParaRPr lang="sv-SE" sz="1800" i="0"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bl>
          </a:graphicData>
        </a:graphic>
      </p:graphicFrame>
      <p:pic>
        <p:nvPicPr>
          <p:cNvPr id="5" name="Bildobjekt 4"/>
          <p:cNvPicPr>
            <a:picLocks noChangeAspect="1"/>
          </p:cNvPicPr>
          <p:nvPr/>
        </p:nvPicPr>
        <p:blipFill>
          <a:blip r:embed="rId3"/>
          <a:stretch>
            <a:fillRect/>
          </a:stretch>
        </p:blipFill>
        <p:spPr>
          <a:xfrm>
            <a:off x="8019287" y="3440593"/>
            <a:ext cx="2537466" cy="2251227"/>
          </a:xfrm>
          <a:prstGeom prst="rect">
            <a:avLst/>
          </a:prstGeom>
          <a:ln>
            <a:noFill/>
          </a:ln>
          <a:effectLst>
            <a:softEdge rad="112500"/>
          </a:effectLst>
        </p:spPr>
      </p:pic>
      <p:pic>
        <p:nvPicPr>
          <p:cNvPr id="6" name="Bildobjekt 5"/>
          <p:cNvPicPr>
            <a:picLocks noChangeAspect="1"/>
          </p:cNvPicPr>
          <p:nvPr/>
        </p:nvPicPr>
        <p:blipFill>
          <a:blip r:embed="rId4"/>
          <a:stretch>
            <a:fillRect/>
          </a:stretch>
        </p:blipFill>
        <p:spPr>
          <a:xfrm>
            <a:off x="8040216" y="1713257"/>
            <a:ext cx="2537466" cy="1618524"/>
          </a:xfrm>
          <a:prstGeom prst="rect">
            <a:avLst/>
          </a:prstGeom>
          <a:ln>
            <a:noFill/>
          </a:ln>
          <a:effectLst>
            <a:softEdge rad="112500"/>
          </a:effectLst>
        </p:spPr>
      </p:pic>
    </p:spTree>
    <p:extLst>
      <p:ext uri="{BB962C8B-B14F-4D97-AF65-F5344CB8AC3E}">
        <p14:creationId xmlns:p14="http://schemas.microsoft.com/office/powerpoint/2010/main" val="280088813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111073" y="267005"/>
            <a:ext cx="7632848" cy="792088"/>
          </a:xfrm>
        </p:spPr>
        <p:txBody>
          <a:bodyPr>
            <a:normAutofit/>
          </a:bodyPr>
          <a:lstStyle/>
          <a:p>
            <a:r>
              <a:rPr lang="sv-SE" dirty="0" smtClean="0"/>
              <a:t>Vad är en balansräkning?</a:t>
            </a:r>
            <a:endParaRPr lang="sv-SE" dirty="0"/>
          </a:p>
        </p:txBody>
      </p:sp>
      <p:sp>
        <p:nvSpPr>
          <p:cNvPr id="7" name="Platshållare för text 6"/>
          <p:cNvSpPr>
            <a:spLocks noGrp="1"/>
          </p:cNvSpPr>
          <p:nvPr>
            <p:ph type="body" sz="quarter" idx="11"/>
          </p:nvPr>
        </p:nvSpPr>
        <p:spPr>
          <a:xfrm>
            <a:off x="9014117" y="6330160"/>
            <a:ext cx="2375202" cy="286232"/>
          </a:xfrm>
          <a:prstGeom prst="rect">
            <a:avLst/>
          </a:prstGeom>
        </p:spPr>
        <p:txBody>
          <a:bodyPr wrap="none">
            <a:spAutoFit/>
          </a:bodyPr>
          <a:lstStyle/>
          <a:p>
            <a:r>
              <a:rPr lang="sv-SE" dirty="0"/>
              <a:t>Kommunledningsförvaltningen</a:t>
            </a:r>
            <a:endParaRPr lang="sv-SE" dirty="0"/>
          </a:p>
        </p:txBody>
      </p:sp>
      <p:graphicFrame>
        <p:nvGraphicFramePr>
          <p:cNvPr id="8" name="Platshållare för innehåll 10"/>
          <p:cNvGraphicFramePr>
            <a:graphicFrameLocks/>
          </p:cNvGraphicFramePr>
          <p:nvPr>
            <p:extLst/>
          </p:nvPr>
        </p:nvGraphicFramePr>
        <p:xfrm>
          <a:off x="1457864" y="1412776"/>
          <a:ext cx="8997351" cy="4711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ruta 8"/>
          <p:cNvSpPr txBox="1"/>
          <p:nvPr/>
        </p:nvSpPr>
        <p:spPr>
          <a:xfrm>
            <a:off x="695400" y="2617712"/>
            <a:ext cx="2219816"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Exempel: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Huset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Bilen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Kontanter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Pengar på banken</a:t>
            </a:r>
            <a:endPar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0" name="textruta 9"/>
          <p:cNvSpPr txBox="1"/>
          <p:nvPr/>
        </p:nvSpPr>
        <p:spPr>
          <a:xfrm>
            <a:off x="9105184" y="2617712"/>
            <a:ext cx="1976258" cy="25237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Exempel: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Förmögenhet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Lån </a:t>
            </a: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till huset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Lån till bilen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257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220716" y="351003"/>
            <a:ext cx="5400600" cy="426866"/>
          </a:xfrm>
        </p:spPr>
        <p:txBody>
          <a:bodyPr>
            <a:noAutofit/>
          </a:bodyPr>
          <a:lstStyle/>
          <a:p>
            <a:r>
              <a:rPr lang="sv-SE" sz="3600" dirty="0"/>
              <a:t>Balansräkning</a:t>
            </a:r>
            <a:endParaRPr lang="sv-SE" sz="2400" dirty="0">
              <a:solidFill>
                <a:srgbClr val="FF0000"/>
              </a:solidFill>
            </a:endParaRP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graphicFrame>
        <p:nvGraphicFramePr>
          <p:cNvPr id="6" name="Tabell 5"/>
          <p:cNvGraphicFramePr>
            <a:graphicFrameLocks noGrp="1"/>
          </p:cNvGraphicFramePr>
          <p:nvPr>
            <p:extLst/>
          </p:nvPr>
        </p:nvGraphicFramePr>
        <p:xfrm>
          <a:off x="1983556" y="1160936"/>
          <a:ext cx="8432924" cy="4123396"/>
        </p:xfrm>
        <a:graphic>
          <a:graphicData uri="http://schemas.openxmlformats.org/drawingml/2006/table">
            <a:tbl>
              <a:tblPr firstRow="1" bandRow="1">
                <a:tableStyleId>{9D7B26C5-4107-4FEC-AEDC-1716B250A1EF}</a:tableStyleId>
              </a:tblPr>
              <a:tblGrid>
                <a:gridCol w="2858619">
                  <a:extLst>
                    <a:ext uri="{9D8B030D-6E8A-4147-A177-3AD203B41FA5}">
                      <a16:colId xmlns:a16="http://schemas.microsoft.com/office/drawing/2014/main" val="20000"/>
                    </a:ext>
                  </a:extLst>
                </a:gridCol>
                <a:gridCol w="1357843">
                  <a:extLst>
                    <a:ext uri="{9D8B030D-6E8A-4147-A177-3AD203B41FA5}">
                      <a16:colId xmlns:a16="http://schemas.microsoft.com/office/drawing/2014/main" val="20001"/>
                    </a:ext>
                  </a:extLst>
                </a:gridCol>
                <a:gridCol w="1534245">
                  <a:extLst>
                    <a:ext uri="{9D8B030D-6E8A-4147-A177-3AD203B41FA5}">
                      <a16:colId xmlns:a16="http://schemas.microsoft.com/office/drawing/2014/main" val="20002"/>
                    </a:ext>
                  </a:extLst>
                </a:gridCol>
                <a:gridCol w="1402219">
                  <a:extLst>
                    <a:ext uri="{9D8B030D-6E8A-4147-A177-3AD203B41FA5}">
                      <a16:colId xmlns:a16="http://schemas.microsoft.com/office/drawing/2014/main" val="20003"/>
                    </a:ext>
                  </a:extLst>
                </a:gridCol>
                <a:gridCol w="1279998">
                  <a:extLst>
                    <a:ext uri="{9D8B030D-6E8A-4147-A177-3AD203B41FA5}">
                      <a16:colId xmlns:a16="http://schemas.microsoft.com/office/drawing/2014/main" val="20004"/>
                    </a:ext>
                  </a:extLst>
                </a:gridCol>
              </a:tblGrid>
              <a:tr h="629906">
                <a:tc>
                  <a:txBody>
                    <a:bodyPr/>
                    <a:lstStyle/>
                    <a:p>
                      <a:r>
                        <a:rPr lang="sv-SE" sz="1700" dirty="0" smtClean="0"/>
                        <a:t>mkr</a:t>
                      </a:r>
                      <a:endParaRPr lang="sv-SE" sz="1700" dirty="0"/>
                    </a:p>
                  </a:txBody>
                  <a:tcPr marL="51435" marR="51435" marT="25718" marB="25718"/>
                </a:tc>
                <a:tc>
                  <a:txBody>
                    <a:bodyPr/>
                    <a:lstStyle/>
                    <a:p>
                      <a:pPr algn="r"/>
                      <a:r>
                        <a:rPr lang="sv-SE" sz="1700" dirty="0" smtClean="0"/>
                        <a:t>Kommunen 2017</a:t>
                      </a:r>
                      <a:endParaRPr lang="sv-SE" sz="1700" dirty="0">
                        <a:solidFill>
                          <a:schemeClr val="tx1"/>
                        </a:solidFill>
                      </a:endParaRPr>
                    </a:p>
                  </a:txBody>
                  <a:tcPr marL="51435" marR="51435" marT="25718" marB="25718"/>
                </a:tc>
                <a:tc>
                  <a:txBody>
                    <a:bodyPr/>
                    <a:lstStyle/>
                    <a:p>
                      <a:pPr algn="r"/>
                      <a:r>
                        <a:rPr lang="sv-SE" sz="1700" dirty="0" smtClean="0"/>
                        <a:t>Kommunen 2016</a:t>
                      </a:r>
                      <a:endParaRPr lang="sv-SE" sz="1700" dirty="0">
                        <a:solidFill>
                          <a:schemeClr val="tx1"/>
                        </a:solidFill>
                      </a:endParaRPr>
                    </a:p>
                  </a:txBody>
                  <a:tcPr marL="51435" marR="51435" marT="25718" marB="25718"/>
                </a:tc>
                <a:tc>
                  <a:txBody>
                    <a:bodyPr/>
                    <a:lstStyle/>
                    <a:p>
                      <a:pPr algn="r"/>
                      <a:r>
                        <a:rPr lang="sv-SE" sz="1700" dirty="0" smtClean="0"/>
                        <a:t>Koncernen 2017</a:t>
                      </a:r>
                      <a:endParaRPr lang="sv-SE" sz="1700" dirty="0">
                        <a:solidFill>
                          <a:schemeClr val="tx1"/>
                        </a:solidFill>
                      </a:endParaRPr>
                    </a:p>
                  </a:txBody>
                  <a:tcPr marL="51435" marR="51435" marT="25718" marB="25718"/>
                </a:tc>
                <a:tc>
                  <a:txBody>
                    <a:bodyPr/>
                    <a:lstStyle/>
                    <a:p>
                      <a:pPr algn="r"/>
                      <a:r>
                        <a:rPr lang="sv-SE" sz="1700" dirty="0" smtClean="0"/>
                        <a:t>Koncernen 2016</a:t>
                      </a:r>
                      <a:endParaRPr lang="sv-SE" sz="1700" dirty="0">
                        <a:solidFill>
                          <a:schemeClr val="tx1"/>
                        </a:solidFill>
                      </a:endParaRPr>
                    </a:p>
                  </a:txBody>
                  <a:tcPr marL="51435" marR="51435" marT="25718" marB="25718"/>
                </a:tc>
                <a:extLst>
                  <a:ext uri="{0D108BD9-81ED-4DB2-BD59-A6C34878D82A}">
                    <a16:rowId xmlns:a16="http://schemas.microsoft.com/office/drawing/2014/main" val="10000"/>
                  </a:ext>
                </a:extLst>
              </a:tr>
              <a:tr h="646274">
                <a:tc>
                  <a:txBody>
                    <a:bodyPr/>
                    <a:lstStyle/>
                    <a:p>
                      <a:r>
                        <a:rPr lang="sv-SE" sz="1500" dirty="0" smtClean="0"/>
                        <a:t>Anläggningstillgångar</a:t>
                      </a:r>
                    </a:p>
                    <a:p>
                      <a:r>
                        <a:rPr lang="sv-SE" sz="1500" dirty="0" smtClean="0"/>
                        <a:t>Omsättningstillgångar</a:t>
                      </a:r>
                      <a:endParaRPr lang="sv-SE" sz="1500" dirty="0"/>
                    </a:p>
                  </a:txBody>
                  <a:tcPr marL="51435" marR="51435" marT="25718" marB="25718"/>
                </a:tc>
                <a:tc>
                  <a:txBody>
                    <a:bodyPr/>
                    <a:lstStyle/>
                    <a:p>
                      <a:pPr algn="r"/>
                      <a:r>
                        <a:rPr lang="sv-SE" sz="1500" kern="1200" dirty="0" smtClean="0">
                          <a:solidFill>
                            <a:schemeClr val="tx1"/>
                          </a:solidFill>
                          <a:latin typeface="+mn-lt"/>
                          <a:ea typeface="+mn-ea"/>
                          <a:cs typeface="+mn-cs"/>
                        </a:rPr>
                        <a:t>2 639</a:t>
                      </a:r>
                      <a:br>
                        <a:rPr lang="sv-SE" sz="1500" kern="1200" dirty="0" smtClean="0">
                          <a:solidFill>
                            <a:schemeClr val="tx1"/>
                          </a:solidFill>
                          <a:latin typeface="+mn-lt"/>
                          <a:ea typeface="+mn-ea"/>
                          <a:cs typeface="+mn-cs"/>
                        </a:rPr>
                      </a:br>
                      <a:r>
                        <a:rPr lang="sv-SE" sz="1500" kern="1200" dirty="0" smtClean="0">
                          <a:solidFill>
                            <a:schemeClr val="tx1"/>
                          </a:solidFill>
                          <a:latin typeface="+mn-lt"/>
                          <a:ea typeface="+mn-ea"/>
                          <a:cs typeface="+mn-cs"/>
                        </a:rPr>
                        <a:t>586</a:t>
                      </a:r>
                      <a:endParaRPr lang="sv-SE" sz="1500" kern="1200" dirty="0">
                        <a:solidFill>
                          <a:schemeClr val="tx1"/>
                        </a:solidFill>
                        <a:latin typeface="+mn-lt"/>
                        <a:ea typeface="+mn-ea"/>
                        <a:cs typeface="+mn-cs"/>
                      </a:endParaRPr>
                    </a:p>
                  </a:txBody>
                  <a:tcPr marL="51435" marR="51435" marT="25718" marB="25718"/>
                </a:tc>
                <a:tc>
                  <a:txBody>
                    <a:bodyPr/>
                    <a:lstStyle/>
                    <a:p>
                      <a:pPr algn="r"/>
                      <a:r>
                        <a:rPr lang="sv-SE" sz="1500" kern="1200" dirty="0" smtClean="0"/>
                        <a:t>2 574</a:t>
                      </a:r>
                    </a:p>
                    <a:p>
                      <a:pPr algn="r"/>
                      <a:r>
                        <a:rPr lang="sv-SE" sz="1500" kern="1200" dirty="0" smtClean="0"/>
                        <a:t>601</a:t>
                      </a:r>
                      <a:endParaRPr lang="sv-SE" sz="1500" kern="1200" dirty="0">
                        <a:solidFill>
                          <a:schemeClr val="tx1"/>
                        </a:solidFill>
                        <a:latin typeface="+mn-lt"/>
                        <a:ea typeface="+mn-ea"/>
                        <a:cs typeface="+mn-cs"/>
                      </a:endParaRPr>
                    </a:p>
                  </a:txBody>
                  <a:tcPr marL="51435" marR="51435" marT="25718" marB="25718"/>
                </a:tc>
                <a:tc>
                  <a:txBody>
                    <a:bodyPr/>
                    <a:lstStyle/>
                    <a:p>
                      <a:pPr algn="r"/>
                      <a:r>
                        <a:rPr lang="sv-SE" sz="1500" dirty="0" smtClean="0">
                          <a:solidFill>
                            <a:schemeClr val="tx1"/>
                          </a:solidFill>
                        </a:rPr>
                        <a:t>5 926</a:t>
                      </a:r>
                      <a:br>
                        <a:rPr lang="sv-SE" sz="1500" dirty="0" smtClean="0">
                          <a:solidFill>
                            <a:schemeClr val="tx1"/>
                          </a:solidFill>
                        </a:rPr>
                      </a:br>
                      <a:r>
                        <a:rPr lang="sv-SE" sz="1500" dirty="0" smtClean="0">
                          <a:solidFill>
                            <a:schemeClr val="tx1"/>
                          </a:solidFill>
                        </a:rPr>
                        <a:t>747</a:t>
                      </a:r>
                      <a:endParaRPr lang="sv-SE" sz="1500" dirty="0">
                        <a:solidFill>
                          <a:schemeClr val="tx1"/>
                        </a:solidFill>
                      </a:endParaRPr>
                    </a:p>
                  </a:txBody>
                  <a:tcPr marL="51435" marR="51435" marT="25718" marB="25718"/>
                </a:tc>
                <a:tc>
                  <a:txBody>
                    <a:bodyPr/>
                    <a:lstStyle/>
                    <a:p>
                      <a:pPr algn="r"/>
                      <a:r>
                        <a:rPr lang="sv-SE" sz="1500" dirty="0" smtClean="0"/>
                        <a:t>5 720</a:t>
                      </a:r>
                    </a:p>
                    <a:p>
                      <a:pPr algn="r"/>
                      <a:r>
                        <a:rPr lang="sv-SE" sz="1500" dirty="0" smtClean="0"/>
                        <a:t>686</a:t>
                      </a:r>
                      <a:endParaRPr lang="sv-SE" sz="1500" dirty="0">
                        <a:solidFill>
                          <a:schemeClr val="tx1"/>
                        </a:solidFill>
                      </a:endParaRPr>
                    </a:p>
                  </a:txBody>
                  <a:tcPr marL="51435" marR="51435" marT="25718" marB="25718"/>
                </a:tc>
                <a:extLst>
                  <a:ext uri="{0D108BD9-81ED-4DB2-BD59-A6C34878D82A}">
                    <a16:rowId xmlns:a16="http://schemas.microsoft.com/office/drawing/2014/main" val="10001"/>
                  </a:ext>
                </a:extLst>
              </a:tr>
              <a:tr h="374428">
                <a:tc>
                  <a:txBody>
                    <a:bodyPr/>
                    <a:lstStyle/>
                    <a:p>
                      <a:r>
                        <a:rPr lang="sv-SE" sz="1700" dirty="0" smtClean="0"/>
                        <a:t>Summa Tillgångar</a:t>
                      </a:r>
                      <a:endParaRPr lang="sv-SE" sz="1700" b="1" dirty="0"/>
                    </a:p>
                  </a:txBody>
                  <a:tcPr marL="51435" marR="51435" marT="25718" marB="25718"/>
                </a:tc>
                <a:tc>
                  <a:txBody>
                    <a:bodyPr/>
                    <a:lstStyle/>
                    <a:p>
                      <a:pPr algn="r"/>
                      <a:r>
                        <a:rPr lang="sv-SE" sz="1700" b="0" kern="1200" dirty="0" smtClean="0">
                          <a:solidFill>
                            <a:schemeClr val="tx1"/>
                          </a:solidFill>
                          <a:latin typeface="+mn-lt"/>
                          <a:ea typeface="+mn-ea"/>
                          <a:cs typeface="+mn-cs"/>
                        </a:rPr>
                        <a:t>3 225</a:t>
                      </a:r>
                      <a:endParaRPr lang="sv-SE" sz="1700" b="0" kern="1200" dirty="0">
                        <a:solidFill>
                          <a:schemeClr val="tx1"/>
                        </a:solidFill>
                        <a:latin typeface="+mn-lt"/>
                        <a:ea typeface="+mn-ea"/>
                        <a:cs typeface="+mn-cs"/>
                      </a:endParaRPr>
                    </a:p>
                  </a:txBody>
                  <a:tcPr marL="51435" marR="51435" marT="25718" marB="25718"/>
                </a:tc>
                <a:tc>
                  <a:txBody>
                    <a:bodyPr/>
                    <a:lstStyle/>
                    <a:p>
                      <a:pPr algn="r"/>
                      <a:r>
                        <a:rPr lang="sv-SE" sz="1700" kern="1200" dirty="0" smtClean="0"/>
                        <a:t>3 175</a:t>
                      </a:r>
                      <a:endParaRPr lang="sv-SE" sz="1700" b="1" kern="1200" dirty="0">
                        <a:solidFill>
                          <a:schemeClr val="tx1"/>
                        </a:solidFill>
                        <a:latin typeface="+mn-lt"/>
                        <a:ea typeface="+mn-ea"/>
                        <a:cs typeface="+mn-cs"/>
                      </a:endParaRPr>
                    </a:p>
                  </a:txBody>
                  <a:tcPr marL="51435" marR="51435" marT="25718" marB="25718"/>
                </a:tc>
                <a:tc>
                  <a:txBody>
                    <a:bodyPr/>
                    <a:lstStyle/>
                    <a:p>
                      <a:pPr algn="r"/>
                      <a:r>
                        <a:rPr lang="sv-SE" sz="1700" b="0" dirty="0" smtClean="0">
                          <a:solidFill>
                            <a:schemeClr val="tx1"/>
                          </a:solidFill>
                        </a:rPr>
                        <a:t>6 673</a:t>
                      </a:r>
                      <a:endParaRPr lang="sv-SE" sz="1700" b="0" dirty="0">
                        <a:solidFill>
                          <a:schemeClr val="tx1"/>
                        </a:solidFill>
                      </a:endParaRPr>
                    </a:p>
                  </a:txBody>
                  <a:tcPr marL="51435" marR="51435" marT="25718" marB="25718"/>
                </a:tc>
                <a:tc>
                  <a:txBody>
                    <a:bodyPr/>
                    <a:lstStyle/>
                    <a:p>
                      <a:pPr algn="r"/>
                      <a:r>
                        <a:rPr lang="sv-SE" sz="1700" dirty="0" smtClean="0"/>
                        <a:t>6 406</a:t>
                      </a:r>
                      <a:endParaRPr lang="sv-SE" sz="1700" b="1" dirty="0">
                        <a:solidFill>
                          <a:schemeClr val="tx1"/>
                        </a:solidFill>
                      </a:endParaRPr>
                    </a:p>
                  </a:txBody>
                  <a:tcPr marL="51435" marR="51435" marT="25718" marB="25718"/>
                </a:tc>
                <a:extLst>
                  <a:ext uri="{0D108BD9-81ED-4DB2-BD59-A6C34878D82A}">
                    <a16:rowId xmlns:a16="http://schemas.microsoft.com/office/drawing/2014/main" val="10002"/>
                  </a:ext>
                </a:extLst>
              </a:tr>
              <a:tr h="1826514">
                <a:tc>
                  <a:txBody>
                    <a:bodyPr/>
                    <a:lstStyle/>
                    <a:p>
                      <a:r>
                        <a:rPr lang="sv-SE" sz="1400" dirty="0" smtClean="0"/>
                        <a:t>Eget kapital</a:t>
                      </a:r>
                    </a:p>
                    <a:p>
                      <a:r>
                        <a:rPr lang="sv-SE" sz="1200" dirty="0" smtClean="0"/>
                        <a:t>Därav årets resultat</a:t>
                      </a:r>
                    </a:p>
                    <a:p>
                      <a:r>
                        <a:rPr lang="sv-SE" sz="1500" dirty="0" smtClean="0"/>
                        <a:t>Minoritets andel av Eget </a:t>
                      </a:r>
                      <a:r>
                        <a:rPr lang="sv-SE" sz="1500" baseline="0" dirty="0" smtClean="0"/>
                        <a:t>kap</a:t>
                      </a:r>
                      <a:endParaRPr lang="sv-SE" sz="1500" dirty="0" smtClean="0"/>
                    </a:p>
                    <a:p>
                      <a:r>
                        <a:rPr lang="sv-SE" sz="1500" dirty="0" smtClean="0"/>
                        <a:t>Avsättningar</a:t>
                      </a:r>
                    </a:p>
                    <a:p>
                      <a:r>
                        <a:rPr lang="sv-SE" sz="1500" dirty="0" smtClean="0"/>
                        <a:t>Skulder</a:t>
                      </a:r>
                    </a:p>
                    <a:p>
                      <a:r>
                        <a:rPr lang="sv-SE" sz="1200" dirty="0" smtClean="0"/>
                        <a:t>Därav långfristiga</a:t>
                      </a:r>
                    </a:p>
                    <a:p>
                      <a:r>
                        <a:rPr lang="sv-SE" sz="1200" dirty="0" smtClean="0"/>
                        <a:t>Därav kortfristiga </a:t>
                      </a: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500" kern="1200" dirty="0" smtClean="0"/>
                        <a:t>2 380</a:t>
                      </a:r>
                      <a:br>
                        <a:rPr lang="sv-SE" sz="1500" kern="1200" dirty="0" smtClean="0"/>
                      </a:br>
                      <a:r>
                        <a:rPr lang="sv-SE" sz="1200" kern="1200" dirty="0" smtClean="0">
                          <a:solidFill>
                            <a:schemeClr val="tx1"/>
                          </a:solidFill>
                          <a:latin typeface="+mn-lt"/>
                          <a:ea typeface="+mn-ea"/>
                          <a:cs typeface="+mn-cs"/>
                        </a:rPr>
                        <a:t>49</a:t>
                      </a:r>
                      <a:br>
                        <a:rPr lang="sv-SE" sz="1200" kern="1200" dirty="0" smtClean="0">
                          <a:solidFill>
                            <a:schemeClr val="tx1"/>
                          </a:solidFill>
                          <a:latin typeface="+mn-lt"/>
                          <a:ea typeface="+mn-ea"/>
                          <a:cs typeface="+mn-cs"/>
                        </a:rPr>
                      </a:br>
                      <a:r>
                        <a:rPr lang="sv-SE" sz="1200" kern="1200" baseline="0" dirty="0" smtClean="0"/>
                        <a:t>-</a:t>
                      </a:r>
                    </a:p>
                    <a:p>
                      <a:pPr marL="0" marR="0" lvl="0" indent="0" algn="r" defTabSz="914400" rtl="0" eaLnBrk="1" fontAlgn="auto" latinLnBrk="0" hangingPunct="1">
                        <a:lnSpc>
                          <a:spcPct val="100000"/>
                        </a:lnSpc>
                        <a:spcBef>
                          <a:spcPts val="0"/>
                        </a:spcBef>
                        <a:spcAft>
                          <a:spcPts val="0"/>
                        </a:spcAft>
                        <a:buClrTx/>
                        <a:buSzTx/>
                        <a:buFontTx/>
                        <a:buNone/>
                        <a:tabLst/>
                        <a:defRPr/>
                      </a:pPr>
                      <a:r>
                        <a:rPr lang="sv-SE" sz="1500" kern="1200" dirty="0" smtClean="0">
                          <a:solidFill>
                            <a:schemeClr val="tx1"/>
                          </a:solidFill>
                          <a:latin typeface="+mn-lt"/>
                          <a:ea typeface="+mn-ea"/>
                          <a:cs typeface="+mn-cs"/>
                        </a:rPr>
                        <a:t>175</a:t>
                      </a:r>
                      <a:br>
                        <a:rPr lang="sv-SE" sz="1500" kern="1200" dirty="0" smtClean="0">
                          <a:solidFill>
                            <a:schemeClr val="tx1"/>
                          </a:solidFill>
                          <a:latin typeface="+mn-lt"/>
                          <a:ea typeface="+mn-ea"/>
                          <a:cs typeface="+mn-cs"/>
                        </a:rPr>
                      </a:br>
                      <a:r>
                        <a:rPr lang="sv-SE" sz="1500" kern="1200" dirty="0" smtClean="0">
                          <a:solidFill>
                            <a:schemeClr val="tx1"/>
                          </a:solidFill>
                          <a:latin typeface="+mn-lt"/>
                          <a:ea typeface="+mn-ea"/>
                          <a:cs typeface="+mn-cs"/>
                        </a:rPr>
                        <a:t>670</a:t>
                      </a:r>
                      <a:br>
                        <a:rPr lang="sv-SE" sz="15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45</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625</a:t>
                      </a:r>
                      <a:r>
                        <a:rPr lang="sv-SE" sz="1500" kern="1200" dirty="0" smtClean="0">
                          <a:solidFill>
                            <a:schemeClr val="tx1"/>
                          </a:solidFill>
                          <a:latin typeface="+mn-lt"/>
                          <a:ea typeface="+mn-ea"/>
                          <a:cs typeface="+mn-cs"/>
                        </a:rPr>
                        <a:t> </a:t>
                      </a:r>
                    </a:p>
                    <a:p>
                      <a:pPr marL="0" algn="r" defTabSz="914400" rtl="0" eaLnBrk="1" latinLnBrk="0" hangingPunct="1"/>
                      <a:endParaRPr lang="sv-SE" sz="1500" kern="1200" dirty="0">
                        <a:solidFill>
                          <a:schemeClr val="tx1"/>
                        </a:solidFill>
                        <a:latin typeface="+mn-lt"/>
                        <a:ea typeface="+mn-ea"/>
                        <a:cs typeface="+mn-cs"/>
                      </a:endParaRPr>
                    </a:p>
                  </a:txBody>
                  <a:tcPr marL="51435" marR="51435" marT="25718" marB="25718"/>
                </a:tc>
                <a:tc>
                  <a:txBody>
                    <a:bodyPr/>
                    <a:lstStyle/>
                    <a:p>
                      <a:pPr algn="r"/>
                      <a:r>
                        <a:rPr lang="sv-SE" sz="1500" kern="1200" dirty="0" smtClean="0"/>
                        <a:t>2 331</a:t>
                      </a:r>
                    </a:p>
                    <a:p>
                      <a:pPr marL="0" algn="r" defTabSz="914400" rtl="0" eaLnBrk="1" latinLnBrk="0" hangingPunct="1"/>
                      <a:r>
                        <a:rPr lang="sv-SE" sz="1200" kern="1200" dirty="0" smtClean="0"/>
                        <a:t>37</a:t>
                      </a:r>
                    </a:p>
                    <a:p>
                      <a:pPr algn="r"/>
                      <a:r>
                        <a:rPr lang="sv-SE" sz="1500" kern="1200" baseline="0" dirty="0" smtClean="0"/>
                        <a:t>-</a:t>
                      </a:r>
                    </a:p>
                    <a:p>
                      <a:pPr algn="r"/>
                      <a:r>
                        <a:rPr lang="sv-SE" sz="1500" kern="1200" dirty="0" smtClean="0"/>
                        <a:t>161</a:t>
                      </a:r>
                    </a:p>
                    <a:p>
                      <a:pPr algn="r"/>
                      <a:r>
                        <a:rPr lang="sv-SE" sz="1500" kern="1200" dirty="0" smtClean="0"/>
                        <a:t>683</a:t>
                      </a:r>
                    </a:p>
                    <a:p>
                      <a:pPr algn="r"/>
                      <a:r>
                        <a:rPr lang="sv-SE" sz="1200" dirty="0" smtClean="0"/>
                        <a:t>37</a:t>
                      </a:r>
                    </a:p>
                    <a:p>
                      <a:pPr algn="r"/>
                      <a:r>
                        <a:rPr lang="sv-SE" sz="1200" dirty="0" smtClean="0"/>
                        <a:t>646</a:t>
                      </a:r>
                    </a:p>
                  </a:txBody>
                  <a:tcPr marL="51435" marR="51435" marT="25718" marB="25718"/>
                </a:tc>
                <a:tc>
                  <a:txBody>
                    <a:bodyPr/>
                    <a:lstStyle/>
                    <a:p>
                      <a:pPr algn="r"/>
                      <a:r>
                        <a:rPr lang="sv-SE" sz="1500" kern="1200" dirty="0" smtClean="0">
                          <a:solidFill>
                            <a:schemeClr val="tx1"/>
                          </a:solidFill>
                          <a:latin typeface="+mn-lt"/>
                          <a:ea typeface="+mn-ea"/>
                          <a:cs typeface="+mn-cs"/>
                        </a:rPr>
                        <a:t>2 955</a:t>
                      </a:r>
                      <a:br>
                        <a:rPr lang="sv-SE" sz="15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124</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4</a:t>
                      </a:r>
                      <a:br>
                        <a:rPr lang="sv-SE" sz="1200" kern="1200" dirty="0" smtClean="0">
                          <a:solidFill>
                            <a:schemeClr val="tx1"/>
                          </a:solidFill>
                          <a:latin typeface="+mn-lt"/>
                          <a:ea typeface="+mn-ea"/>
                          <a:cs typeface="+mn-cs"/>
                        </a:rPr>
                      </a:br>
                      <a:r>
                        <a:rPr lang="sv-SE" sz="1500" kern="1200" dirty="0" smtClean="0">
                          <a:solidFill>
                            <a:schemeClr val="tx1"/>
                          </a:solidFill>
                          <a:latin typeface="+mn-lt"/>
                          <a:ea typeface="+mn-ea"/>
                          <a:cs typeface="+mn-cs"/>
                        </a:rPr>
                        <a:t>429</a:t>
                      </a:r>
                      <a:br>
                        <a:rPr lang="sv-SE" sz="1500" kern="1200" dirty="0" smtClean="0">
                          <a:solidFill>
                            <a:schemeClr val="tx1"/>
                          </a:solidFill>
                          <a:latin typeface="+mn-lt"/>
                          <a:ea typeface="+mn-ea"/>
                          <a:cs typeface="+mn-cs"/>
                        </a:rPr>
                      </a:br>
                      <a:r>
                        <a:rPr lang="sv-SE" sz="1500" kern="1200" dirty="0" smtClean="0">
                          <a:solidFill>
                            <a:schemeClr val="tx1"/>
                          </a:solidFill>
                          <a:latin typeface="+mn-lt"/>
                          <a:ea typeface="+mn-ea"/>
                          <a:cs typeface="+mn-cs"/>
                        </a:rPr>
                        <a:t>3 285</a:t>
                      </a:r>
                      <a:br>
                        <a:rPr lang="sv-SE" sz="15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2 355</a:t>
                      </a:r>
                      <a:br>
                        <a:rPr lang="sv-SE" sz="1200" kern="1200" dirty="0" smtClean="0">
                          <a:solidFill>
                            <a:schemeClr val="tx1"/>
                          </a:solidFill>
                          <a:latin typeface="+mn-lt"/>
                          <a:ea typeface="+mn-ea"/>
                          <a:cs typeface="+mn-cs"/>
                        </a:rPr>
                      </a:br>
                      <a:r>
                        <a:rPr lang="sv-SE" sz="1200" kern="1200" dirty="0" smtClean="0">
                          <a:solidFill>
                            <a:schemeClr val="tx1"/>
                          </a:solidFill>
                          <a:latin typeface="+mn-lt"/>
                          <a:ea typeface="+mn-ea"/>
                          <a:cs typeface="+mn-cs"/>
                        </a:rPr>
                        <a:t>930</a:t>
                      </a:r>
                      <a:r>
                        <a:rPr lang="sv-SE" sz="1500" kern="1200" dirty="0" smtClean="0">
                          <a:solidFill>
                            <a:schemeClr val="tx1"/>
                          </a:solidFill>
                          <a:latin typeface="+mn-lt"/>
                          <a:ea typeface="+mn-ea"/>
                          <a:cs typeface="+mn-cs"/>
                        </a:rPr>
                        <a:t/>
                      </a:r>
                      <a:br>
                        <a:rPr lang="sv-SE" sz="1500" kern="1200" dirty="0" smtClean="0">
                          <a:solidFill>
                            <a:schemeClr val="tx1"/>
                          </a:solidFill>
                          <a:latin typeface="+mn-lt"/>
                          <a:ea typeface="+mn-ea"/>
                          <a:cs typeface="+mn-cs"/>
                        </a:rPr>
                      </a:br>
                      <a:endParaRPr lang="sv-SE" sz="1500" kern="1200" dirty="0" smtClean="0">
                        <a:solidFill>
                          <a:schemeClr val="tx1"/>
                        </a:solidFill>
                        <a:latin typeface="+mn-lt"/>
                        <a:ea typeface="+mn-ea"/>
                        <a:cs typeface="+mn-cs"/>
                      </a:endParaRPr>
                    </a:p>
                  </a:txBody>
                  <a:tcPr marL="51435" marR="51435" marT="25718" marB="25718"/>
                </a:tc>
                <a:tc>
                  <a:txBody>
                    <a:bodyPr/>
                    <a:lstStyle/>
                    <a:p>
                      <a:pPr algn="r"/>
                      <a:r>
                        <a:rPr lang="sv-SE" sz="1500" kern="1200" dirty="0" smtClean="0"/>
                        <a:t>2 831</a:t>
                      </a:r>
                    </a:p>
                    <a:p>
                      <a:pPr algn="r"/>
                      <a:r>
                        <a:rPr lang="sv-SE" sz="1200" dirty="0" smtClean="0"/>
                        <a:t>96</a:t>
                      </a:r>
                    </a:p>
                    <a:p>
                      <a:pPr marL="0" algn="r" defTabSz="914400" rtl="0" eaLnBrk="1" latinLnBrk="0" hangingPunct="1"/>
                      <a:r>
                        <a:rPr lang="sv-SE" sz="1500" kern="1200" dirty="0" smtClean="0"/>
                        <a:t>4</a:t>
                      </a:r>
                    </a:p>
                    <a:p>
                      <a:pPr algn="r"/>
                      <a:r>
                        <a:rPr lang="sv-SE" sz="1500" kern="1200" dirty="0" smtClean="0"/>
                        <a:t>402</a:t>
                      </a:r>
                    </a:p>
                    <a:p>
                      <a:pPr algn="r"/>
                      <a:r>
                        <a:rPr lang="sv-SE" sz="1500" kern="1200" dirty="0" smtClean="0"/>
                        <a:t>3 169</a:t>
                      </a:r>
                    </a:p>
                    <a:p>
                      <a:pPr algn="r"/>
                      <a:r>
                        <a:rPr lang="sv-SE" sz="1200" dirty="0" smtClean="0"/>
                        <a:t>2 300</a:t>
                      </a:r>
                    </a:p>
                    <a:p>
                      <a:pPr algn="r"/>
                      <a:r>
                        <a:rPr lang="sv-SE" sz="1200" dirty="0" smtClean="0"/>
                        <a:t>869</a:t>
                      </a:r>
                      <a:endParaRPr lang="sv-SE" sz="1200" dirty="0" smtClean="0">
                        <a:solidFill>
                          <a:schemeClr val="tx1"/>
                        </a:solidFill>
                      </a:endParaRPr>
                    </a:p>
                  </a:txBody>
                  <a:tcPr marL="51435" marR="51435" marT="25718" marB="25718"/>
                </a:tc>
                <a:extLst>
                  <a:ext uri="{0D108BD9-81ED-4DB2-BD59-A6C34878D82A}">
                    <a16:rowId xmlns:a16="http://schemas.microsoft.com/office/drawing/2014/main" val="10003"/>
                  </a:ext>
                </a:extLst>
              </a:tr>
              <a:tr h="646274">
                <a:tc>
                  <a:txBody>
                    <a:bodyPr/>
                    <a:lstStyle/>
                    <a:p>
                      <a:r>
                        <a:rPr lang="sv-SE" sz="1700" dirty="0" smtClean="0"/>
                        <a:t>Summa</a:t>
                      </a:r>
                      <a:r>
                        <a:rPr lang="sv-SE" sz="1700" baseline="0" dirty="0" smtClean="0"/>
                        <a:t> Eget kapital, Avsättningar och skulder</a:t>
                      </a:r>
                      <a:endParaRPr lang="sv-SE" sz="1700" b="1" dirty="0"/>
                    </a:p>
                  </a:txBody>
                  <a:tcPr marL="51435" marR="51435" marT="25718" marB="25718"/>
                </a:tc>
                <a:tc>
                  <a:txBody>
                    <a:bodyPr/>
                    <a:lstStyle/>
                    <a:p>
                      <a:pPr algn="r"/>
                      <a:r>
                        <a:rPr lang="sv-SE" sz="1700" b="0" dirty="0" smtClean="0">
                          <a:solidFill>
                            <a:schemeClr val="tx1"/>
                          </a:solidFill>
                        </a:rPr>
                        <a:t>3 225</a:t>
                      </a:r>
                      <a:endParaRPr lang="sv-SE" sz="1700" b="0" dirty="0">
                        <a:solidFill>
                          <a:schemeClr val="tx1"/>
                        </a:solidFill>
                      </a:endParaRPr>
                    </a:p>
                  </a:txBody>
                  <a:tcPr marL="51435" marR="51435" marT="25718" marB="25718"/>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v-SE" sz="1700" kern="1200" dirty="0" smtClean="0"/>
                        <a:t>3 175</a:t>
                      </a:r>
                    </a:p>
                  </a:txBody>
                  <a:tcPr marL="51435" marR="51435" marT="25718" marB="25718"/>
                </a:tc>
                <a:tc>
                  <a:txBody>
                    <a:bodyPr/>
                    <a:lstStyle/>
                    <a:p>
                      <a:pPr algn="r"/>
                      <a:r>
                        <a:rPr lang="sv-SE" sz="1700" b="0" dirty="0" smtClean="0">
                          <a:solidFill>
                            <a:schemeClr val="tx1"/>
                          </a:solidFill>
                        </a:rPr>
                        <a:t>6 673</a:t>
                      </a:r>
                      <a:endParaRPr lang="sv-SE" sz="1700" b="0" dirty="0">
                        <a:solidFill>
                          <a:schemeClr val="tx1"/>
                        </a:solidFill>
                      </a:endParaRPr>
                    </a:p>
                  </a:txBody>
                  <a:tcPr marL="51435" marR="51435" marT="25718" marB="25718"/>
                </a:tc>
                <a:tc>
                  <a:txBody>
                    <a:bodyPr/>
                    <a:lstStyle/>
                    <a:p>
                      <a:pPr algn="r"/>
                      <a:r>
                        <a:rPr lang="sv-SE" sz="1700" dirty="0" smtClean="0"/>
                        <a:t>6 406</a:t>
                      </a:r>
                      <a:endParaRPr lang="sv-SE" sz="1700" b="1" dirty="0">
                        <a:solidFill>
                          <a:schemeClr val="tx1"/>
                        </a:solidFill>
                      </a:endParaRPr>
                    </a:p>
                  </a:txBody>
                  <a:tcPr marL="51435" marR="51435" marT="25718" marB="25718"/>
                </a:tc>
                <a:extLst>
                  <a:ext uri="{0D108BD9-81ED-4DB2-BD59-A6C34878D82A}">
                    <a16:rowId xmlns:a16="http://schemas.microsoft.com/office/drawing/2014/main" val="10004"/>
                  </a:ext>
                </a:extLst>
              </a:tr>
            </a:tbl>
          </a:graphicData>
        </a:graphic>
      </p:graphicFrame>
      <p:graphicFrame>
        <p:nvGraphicFramePr>
          <p:cNvPr id="5" name="Tabell 4"/>
          <p:cNvGraphicFramePr>
            <a:graphicFrameLocks noGrp="1"/>
          </p:cNvGraphicFramePr>
          <p:nvPr>
            <p:extLst/>
          </p:nvPr>
        </p:nvGraphicFramePr>
        <p:xfrm>
          <a:off x="1983557" y="5623601"/>
          <a:ext cx="8432925" cy="327660"/>
        </p:xfrm>
        <a:graphic>
          <a:graphicData uri="http://schemas.openxmlformats.org/drawingml/2006/table">
            <a:tbl>
              <a:tblPr firstRow="1" bandRow="1">
                <a:tableStyleId>{9D7B26C5-4107-4FEC-AEDC-1716B250A1EF}</a:tableStyleId>
              </a:tblPr>
              <a:tblGrid>
                <a:gridCol w="1686584">
                  <a:extLst>
                    <a:ext uri="{9D8B030D-6E8A-4147-A177-3AD203B41FA5}">
                      <a16:colId xmlns:a16="http://schemas.microsoft.com/office/drawing/2014/main" val="2539189251"/>
                    </a:ext>
                  </a:extLst>
                </a:gridCol>
                <a:gridCol w="2672809">
                  <a:extLst>
                    <a:ext uri="{9D8B030D-6E8A-4147-A177-3AD203B41FA5}">
                      <a16:colId xmlns:a16="http://schemas.microsoft.com/office/drawing/2014/main" val="2569259949"/>
                    </a:ext>
                  </a:extLst>
                </a:gridCol>
                <a:gridCol w="1500775">
                  <a:extLst>
                    <a:ext uri="{9D8B030D-6E8A-4147-A177-3AD203B41FA5}">
                      <a16:colId xmlns:a16="http://schemas.microsoft.com/office/drawing/2014/main" val="3078945438"/>
                    </a:ext>
                  </a:extLst>
                </a:gridCol>
                <a:gridCol w="1383975">
                  <a:extLst>
                    <a:ext uri="{9D8B030D-6E8A-4147-A177-3AD203B41FA5}">
                      <a16:colId xmlns:a16="http://schemas.microsoft.com/office/drawing/2014/main" val="2832077684"/>
                    </a:ext>
                  </a:extLst>
                </a:gridCol>
                <a:gridCol w="1188782">
                  <a:extLst>
                    <a:ext uri="{9D8B030D-6E8A-4147-A177-3AD203B41FA5}">
                      <a16:colId xmlns:a16="http://schemas.microsoft.com/office/drawing/2014/main" val="4205517779"/>
                    </a:ext>
                  </a:extLst>
                </a:gridCol>
              </a:tblGrid>
              <a:tr h="320040">
                <a:tc>
                  <a:txBody>
                    <a:bodyPr/>
                    <a:lstStyle/>
                    <a:p>
                      <a:r>
                        <a:rPr lang="sv-SE" sz="1700" dirty="0" smtClean="0"/>
                        <a:t>Soliditet</a:t>
                      </a:r>
                      <a:endParaRPr lang="sv-SE" sz="1700" dirty="0"/>
                    </a:p>
                  </a:txBody>
                  <a:tcPr marL="51435" marR="51435" marT="25718" marB="25718"/>
                </a:tc>
                <a:tc>
                  <a:txBody>
                    <a:bodyPr/>
                    <a:lstStyle/>
                    <a:p>
                      <a:pPr algn="r"/>
                      <a:r>
                        <a:rPr lang="sv-SE" sz="1700" dirty="0" smtClean="0"/>
                        <a:t>73,8 %</a:t>
                      </a:r>
                      <a:endParaRPr lang="sv-SE" sz="1700" dirty="0">
                        <a:solidFill>
                          <a:schemeClr val="tx1"/>
                        </a:solidFill>
                      </a:endParaRPr>
                    </a:p>
                  </a:txBody>
                  <a:tcPr marL="51435" marR="51435" marT="25718" marB="25718"/>
                </a:tc>
                <a:tc>
                  <a:txBody>
                    <a:bodyPr/>
                    <a:lstStyle/>
                    <a:p>
                      <a:pPr algn="r"/>
                      <a:r>
                        <a:rPr lang="sv-SE" sz="1700" dirty="0" smtClean="0"/>
                        <a:t>73,4 %</a:t>
                      </a:r>
                      <a:endParaRPr lang="sv-SE" sz="1700" dirty="0">
                        <a:solidFill>
                          <a:schemeClr val="tx1"/>
                        </a:solidFill>
                      </a:endParaRPr>
                    </a:p>
                  </a:txBody>
                  <a:tcPr marL="51435" marR="51435" marT="25718" marB="25718"/>
                </a:tc>
                <a:tc>
                  <a:txBody>
                    <a:bodyPr/>
                    <a:lstStyle/>
                    <a:p>
                      <a:pPr algn="r"/>
                      <a:r>
                        <a:rPr lang="sv-SE" sz="1700" b="1" kern="1200" dirty="0" smtClean="0">
                          <a:solidFill>
                            <a:schemeClr val="tx1"/>
                          </a:solidFill>
                          <a:latin typeface="+mn-lt"/>
                          <a:ea typeface="+mn-ea"/>
                          <a:cs typeface="+mn-cs"/>
                        </a:rPr>
                        <a:t>44,3 %</a:t>
                      </a:r>
                      <a:endParaRPr lang="sv-SE" sz="1700" b="1" kern="1200" dirty="0">
                        <a:solidFill>
                          <a:schemeClr val="tx1"/>
                        </a:solidFill>
                        <a:latin typeface="+mn-lt"/>
                        <a:ea typeface="+mn-ea"/>
                        <a:cs typeface="+mn-cs"/>
                      </a:endParaRPr>
                    </a:p>
                  </a:txBody>
                  <a:tcPr marL="68580" marR="68580" marT="34290" marB="34290"/>
                </a:tc>
                <a:tc>
                  <a:txBody>
                    <a:bodyPr/>
                    <a:lstStyle/>
                    <a:p>
                      <a:pPr algn="r"/>
                      <a:r>
                        <a:rPr lang="sv-SE" sz="1700" b="1" kern="1200" dirty="0" smtClean="0">
                          <a:solidFill>
                            <a:schemeClr val="tx1"/>
                          </a:solidFill>
                          <a:latin typeface="+mn-lt"/>
                          <a:ea typeface="+mn-ea"/>
                          <a:cs typeface="+mn-cs"/>
                        </a:rPr>
                        <a:t>44,2 %</a:t>
                      </a:r>
                      <a:endParaRPr lang="sv-SE" sz="1700" b="1" kern="1200" dirty="0">
                        <a:solidFill>
                          <a:schemeClr val="tx1"/>
                        </a:solidFill>
                        <a:latin typeface="+mn-lt"/>
                        <a:ea typeface="+mn-ea"/>
                        <a:cs typeface="+mn-cs"/>
                      </a:endParaRPr>
                    </a:p>
                  </a:txBody>
                  <a:tcPr marL="68580" marR="68580" marT="34290" marB="34290"/>
                </a:tc>
                <a:extLst>
                  <a:ext uri="{0D108BD9-81ED-4DB2-BD59-A6C34878D82A}">
                    <a16:rowId xmlns:a16="http://schemas.microsoft.com/office/drawing/2014/main" val="3901163344"/>
                  </a:ext>
                </a:extLst>
              </a:tr>
            </a:tbl>
          </a:graphicData>
        </a:graphic>
      </p:graphicFrame>
    </p:spTree>
    <p:extLst>
      <p:ext uri="{BB962C8B-B14F-4D97-AF65-F5344CB8AC3E}">
        <p14:creationId xmlns:p14="http://schemas.microsoft.com/office/powerpoint/2010/main" val="20053576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551130" y="246402"/>
            <a:ext cx="4482967" cy="751126"/>
          </a:xfrm>
        </p:spPr>
        <p:txBody>
          <a:bodyPr>
            <a:normAutofit/>
          </a:bodyPr>
          <a:lstStyle/>
          <a:p>
            <a:r>
              <a:rPr lang="sv-SE" sz="3600" dirty="0" smtClean="0"/>
              <a:t>Kassaflödesanalys</a:t>
            </a:r>
            <a:endParaRPr lang="sv-SE" sz="3600" dirty="0"/>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graphicFrame>
        <p:nvGraphicFramePr>
          <p:cNvPr id="5" name="Tabell 4"/>
          <p:cNvGraphicFramePr>
            <a:graphicFrameLocks noGrp="1"/>
          </p:cNvGraphicFramePr>
          <p:nvPr>
            <p:extLst/>
          </p:nvPr>
        </p:nvGraphicFramePr>
        <p:xfrm>
          <a:off x="714908" y="997528"/>
          <a:ext cx="11408730" cy="5321770"/>
        </p:xfrm>
        <a:graphic>
          <a:graphicData uri="http://schemas.openxmlformats.org/drawingml/2006/table">
            <a:tbl>
              <a:tblPr firstRow="1" bandRow="1">
                <a:tableStyleId>{F5AB1C69-6EDB-4FF4-983F-18BD219EF322}</a:tableStyleId>
              </a:tblPr>
              <a:tblGrid>
                <a:gridCol w="2494854">
                  <a:extLst>
                    <a:ext uri="{9D8B030D-6E8A-4147-A177-3AD203B41FA5}">
                      <a16:colId xmlns:a16="http://schemas.microsoft.com/office/drawing/2014/main" val="3935469163"/>
                    </a:ext>
                  </a:extLst>
                </a:gridCol>
                <a:gridCol w="3685171">
                  <a:extLst>
                    <a:ext uri="{9D8B030D-6E8A-4147-A177-3AD203B41FA5}">
                      <a16:colId xmlns:a16="http://schemas.microsoft.com/office/drawing/2014/main" val="1323264295"/>
                    </a:ext>
                  </a:extLst>
                </a:gridCol>
                <a:gridCol w="3562236">
                  <a:extLst>
                    <a:ext uri="{9D8B030D-6E8A-4147-A177-3AD203B41FA5}">
                      <a16:colId xmlns:a16="http://schemas.microsoft.com/office/drawing/2014/main" val="1316458784"/>
                    </a:ext>
                  </a:extLst>
                </a:gridCol>
                <a:gridCol w="1666469">
                  <a:extLst>
                    <a:ext uri="{9D8B030D-6E8A-4147-A177-3AD203B41FA5}">
                      <a16:colId xmlns:a16="http://schemas.microsoft.com/office/drawing/2014/main" val="3577662229"/>
                    </a:ext>
                  </a:extLst>
                </a:gridCol>
              </a:tblGrid>
              <a:tr h="380192">
                <a:tc>
                  <a:txBody>
                    <a:bodyPr/>
                    <a:lstStyle/>
                    <a:p>
                      <a:endParaRPr lang="sv-SE" sz="1400" dirty="0"/>
                    </a:p>
                  </a:txBody>
                  <a:tcPr/>
                </a:tc>
                <a:tc>
                  <a:txBody>
                    <a:bodyPr/>
                    <a:lstStyle/>
                    <a:p>
                      <a:r>
                        <a:rPr lang="sv-SE" sz="1400" dirty="0" smtClean="0"/>
                        <a:t>Så heter det i kommunen</a:t>
                      </a:r>
                      <a:endParaRPr lang="sv-SE" sz="1400" dirty="0"/>
                    </a:p>
                  </a:txBody>
                  <a:tcPr/>
                </a:tc>
                <a:tc>
                  <a:txBody>
                    <a:bodyPr/>
                    <a:lstStyle/>
                    <a:p>
                      <a:r>
                        <a:rPr lang="sv-SE" sz="1400" dirty="0" smtClean="0"/>
                        <a:t>Så heter det hemma</a:t>
                      </a:r>
                      <a:endParaRPr lang="sv-SE" sz="1400" dirty="0"/>
                    </a:p>
                  </a:txBody>
                  <a:tcPr/>
                </a:tc>
                <a:tc>
                  <a:txBody>
                    <a:bodyPr/>
                    <a:lstStyle/>
                    <a:p>
                      <a:r>
                        <a:rPr lang="sv-SE" sz="1400" dirty="0" smtClean="0"/>
                        <a:t>Kassaflöde</a:t>
                      </a:r>
                      <a:r>
                        <a:rPr lang="sv-SE" sz="1400" baseline="0" dirty="0" smtClean="0"/>
                        <a:t> hemma (kr)</a:t>
                      </a:r>
                      <a:endParaRPr lang="sv-SE" sz="1400" dirty="0"/>
                    </a:p>
                  </a:txBody>
                  <a:tcPr/>
                </a:tc>
                <a:extLst>
                  <a:ext uri="{0D108BD9-81ED-4DB2-BD59-A6C34878D82A}">
                    <a16:rowId xmlns:a16="http://schemas.microsoft.com/office/drawing/2014/main" val="4208672026"/>
                  </a:ext>
                </a:extLst>
              </a:tr>
              <a:tr h="380192">
                <a:tc>
                  <a:txBody>
                    <a:bodyPr/>
                    <a:lstStyle/>
                    <a:p>
                      <a:r>
                        <a:rPr lang="sv-SE" sz="1400" dirty="0" smtClean="0"/>
                        <a:t>Den löpande verksamheten</a:t>
                      </a:r>
                      <a:endParaRPr lang="sv-SE" sz="1400" dirty="0"/>
                    </a:p>
                  </a:txBody>
                  <a:tcPr/>
                </a:tc>
                <a:tc>
                  <a:txBody>
                    <a:bodyPr/>
                    <a:lstStyle/>
                    <a:p>
                      <a:r>
                        <a:rPr lang="sv-SE" sz="1400" dirty="0" smtClean="0"/>
                        <a:t>+/-</a:t>
                      </a:r>
                      <a:r>
                        <a:rPr lang="sv-SE" sz="1400" baseline="0" dirty="0" smtClean="0"/>
                        <a:t> Årets resultat</a:t>
                      </a:r>
                      <a:endParaRPr lang="sv-SE" sz="1400" dirty="0"/>
                    </a:p>
                  </a:txBody>
                  <a:tcPr/>
                </a:tc>
                <a:tc>
                  <a:txBody>
                    <a:bodyPr/>
                    <a:lstStyle/>
                    <a:p>
                      <a:r>
                        <a:rPr lang="sv-SE" sz="1400" dirty="0" smtClean="0"/>
                        <a:t>Det som blivit över när löpande utgifter betalats</a:t>
                      </a:r>
                      <a:endParaRPr lang="sv-SE" sz="1400" dirty="0"/>
                    </a:p>
                  </a:txBody>
                  <a:tcPr/>
                </a:tc>
                <a:tc>
                  <a:txBody>
                    <a:bodyPr/>
                    <a:lstStyle/>
                    <a:p>
                      <a:pPr algn="r"/>
                      <a:r>
                        <a:rPr lang="sv-SE" sz="1400" dirty="0" smtClean="0"/>
                        <a:t>+ 29 830</a:t>
                      </a:r>
                      <a:endParaRPr lang="sv-SE" sz="1400" dirty="0"/>
                    </a:p>
                  </a:txBody>
                  <a:tcPr/>
                </a:tc>
                <a:extLst>
                  <a:ext uri="{0D108BD9-81ED-4DB2-BD59-A6C34878D82A}">
                    <a16:rowId xmlns:a16="http://schemas.microsoft.com/office/drawing/2014/main" val="2726071252"/>
                  </a:ext>
                </a:extLst>
              </a:tr>
              <a:tr h="380192">
                <a:tc>
                  <a:txBody>
                    <a:bodyPr/>
                    <a:lstStyle/>
                    <a:p>
                      <a:endParaRPr lang="sv-SE" sz="1400" dirty="0"/>
                    </a:p>
                  </a:txBody>
                  <a:tcPr/>
                </a:tc>
                <a:tc>
                  <a:txBody>
                    <a:bodyPr/>
                    <a:lstStyle/>
                    <a:p>
                      <a:r>
                        <a:rPr lang="sv-SE" sz="1400" dirty="0" smtClean="0"/>
                        <a:t>+ Justering för avskrivningar</a:t>
                      </a:r>
                      <a:endParaRPr lang="sv-SE" sz="1400" dirty="0"/>
                    </a:p>
                  </a:txBody>
                  <a:tcPr/>
                </a:tc>
                <a:tc>
                  <a:txBody>
                    <a:bodyPr/>
                    <a:lstStyle/>
                    <a:p>
                      <a:r>
                        <a:rPr lang="sv-SE" sz="1400" dirty="0" smtClean="0"/>
                        <a:t>Värdeminskning på bilen</a:t>
                      </a:r>
                      <a:endParaRPr lang="sv-SE" sz="1400" dirty="0"/>
                    </a:p>
                  </a:txBody>
                  <a:tcPr/>
                </a:tc>
                <a:tc>
                  <a:txBody>
                    <a:bodyPr/>
                    <a:lstStyle/>
                    <a:p>
                      <a:pPr algn="r"/>
                      <a:r>
                        <a:rPr lang="sv-SE" sz="1400" dirty="0" smtClean="0"/>
                        <a:t>+ 20 000</a:t>
                      </a:r>
                      <a:endParaRPr lang="sv-SE" sz="1400" dirty="0"/>
                    </a:p>
                  </a:txBody>
                  <a:tcPr/>
                </a:tc>
                <a:extLst>
                  <a:ext uri="{0D108BD9-81ED-4DB2-BD59-A6C34878D82A}">
                    <a16:rowId xmlns:a16="http://schemas.microsoft.com/office/drawing/2014/main" val="3652308961"/>
                  </a:ext>
                </a:extLst>
              </a:tr>
              <a:tr h="0">
                <a:tc>
                  <a:txBody>
                    <a:bodyPr/>
                    <a:lstStyle/>
                    <a:p>
                      <a:endParaRPr lang="sv-SE" sz="1400" dirty="0"/>
                    </a:p>
                  </a:txBody>
                  <a:tcPr/>
                </a:tc>
                <a:tc>
                  <a:txBody>
                    <a:bodyPr/>
                    <a:lstStyle/>
                    <a:p>
                      <a:r>
                        <a:rPr lang="sv-SE" sz="1400" dirty="0" smtClean="0"/>
                        <a:t>-/+ Ökning/minskning kortfristiga fordringar</a:t>
                      </a:r>
                      <a:endParaRPr lang="sv-SE" sz="1400" dirty="0"/>
                    </a:p>
                  </a:txBody>
                  <a:tcPr/>
                </a:tc>
                <a:tc>
                  <a:txBody>
                    <a:bodyPr/>
                    <a:lstStyle/>
                    <a:p>
                      <a:endParaRPr lang="sv-SE" sz="1400" dirty="0"/>
                    </a:p>
                  </a:txBody>
                  <a:tcPr/>
                </a:tc>
                <a:tc>
                  <a:txBody>
                    <a:bodyPr/>
                    <a:lstStyle/>
                    <a:p>
                      <a:pPr algn="r"/>
                      <a:endParaRPr lang="sv-SE" sz="1400" dirty="0"/>
                    </a:p>
                  </a:txBody>
                  <a:tcPr/>
                </a:tc>
                <a:extLst>
                  <a:ext uri="{0D108BD9-81ED-4DB2-BD59-A6C34878D82A}">
                    <a16:rowId xmlns:a16="http://schemas.microsoft.com/office/drawing/2014/main" val="3536745617"/>
                  </a:ext>
                </a:extLst>
              </a:tr>
              <a:tr h="0">
                <a:tc>
                  <a:txBody>
                    <a:bodyPr/>
                    <a:lstStyle/>
                    <a:p>
                      <a:endParaRPr lang="sv-SE" sz="1400"/>
                    </a:p>
                  </a:txBody>
                  <a:tcPr/>
                </a:tc>
                <a:tc>
                  <a:txBody>
                    <a:bodyPr/>
                    <a:lstStyle/>
                    <a:p>
                      <a:r>
                        <a:rPr lang="sv-SE" sz="1400" dirty="0" smtClean="0"/>
                        <a:t>-/+ Ökning/minskning förråd</a:t>
                      </a:r>
                      <a:endParaRPr lang="sv-SE" sz="1400" dirty="0"/>
                    </a:p>
                  </a:txBody>
                  <a:tcPr/>
                </a:tc>
                <a:tc>
                  <a:txBody>
                    <a:bodyPr/>
                    <a:lstStyle/>
                    <a:p>
                      <a:endParaRPr lang="sv-SE" sz="1400" dirty="0"/>
                    </a:p>
                  </a:txBody>
                  <a:tcPr/>
                </a:tc>
                <a:tc>
                  <a:txBody>
                    <a:bodyPr/>
                    <a:lstStyle/>
                    <a:p>
                      <a:pPr algn="r"/>
                      <a:endParaRPr lang="sv-SE" sz="1400" dirty="0"/>
                    </a:p>
                  </a:txBody>
                  <a:tcPr/>
                </a:tc>
                <a:extLst>
                  <a:ext uri="{0D108BD9-81ED-4DB2-BD59-A6C34878D82A}">
                    <a16:rowId xmlns:a16="http://schemas.microsoft.com/office/drawing/2014/main" val="591889582"/>
                  </a:ext>
                </a:extLst>
              </a:tr>
              <a:tr h="0">
                <a:tc>
                  <a:txBody>
                    <a:bodyPr/>
                    <a:lstStyle/>
                    <a:p>
                      <a:endParaRPr lang="sv-S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dirty="0" smtClean="0"/>
                        <a:t>+/- Ökning/minskning kortfristiga skulder</a:t>
                      </a:r>
                      <a:endParaRPr lang="sv-SE" sz="1400" dirty="0"/>
                    </a:p>
                  </a:txBody>
                  <a:tcPr/>
                </a:tc>
                <a:tc>
                  <a:txBody>
                    <a:bodyPr/>
                    <a:lstStyle/>
                    <a:p>
                      <a:endParaRPr lang="sv-SE" sz="1400" dirty="0"/>
                    </a:p>
                  </a:txBody>
                  <a:tcPr/>
                </a:tc>
                <a:tc>
                  <a:txBody>
                    <a:bodyPr/>
                    <a:lstStyle/>
                    <a:p>
                      <a:pPr algn="r"/>
                      <a:endParaRPr lang="sv-SE" sz="1400" dirty="0"/>
                    </a:p>
                  </a:txBody>
                  <a:tcPr/>
                </a:tc>
                <a:extLst>
                  <a:ext uri="{0D108BD9-81ED-4DB2-BD59-A6C34878D82A}">
                    <a16:rowId xmlns:a16="http://schemas.microsoft.com/office/drawing/2014/main" val="633181745"/>
                  </a:ext>
                </a:extLst>
              </a:tr>
              <a:tr h="380138">
                <a:tc>
                  <a:txBody>
                    <a:bodyPr/>
                    <a:lstStyle/>
                    <a:p>
                      <a:endParaRPr lang="sv-SE"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smtClean="0">
                          <a:solidFill>
                            <a:schemeClr val="dk1"/>
                          </a:solidFill>
                          <a:latin typeface="+mn-lt"/>
                          <a:ea typeface="+mn-ea"/>
                          <a:cs typeface="+mn-cs"/>
                        </a:rPr>
                        <a:t>= Kassaflöde från den löpande verksamheten</a:t>
                      </a:r>
                      <a:endParaRPr lang="sv-SE" sz="1400" kern="120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smtClean="0">
                          <a:solidFill>
                            <a:schemeClr val="dk1"/>
                          </a:solidFill>
                          <a:latin typeface="+mn-lt"/>
                          <a:ea typeface="+mn-ea"/>
                          <a:cs typeface="+mn-cs"/>
                        </a:rPr>
                        <a:t>= Kassaflöde från den löpande verksamheten</a:t>
                      </a:r>
                    </a:p>
                  </a:txBody>
                  <a:tcPr/>
                </a:tc>
                <a:tc>
                  <a:txBody>
                    <a:bodyPr/>
                    <a:lstStyle/>
                    <a:p>
                      <a:pPr algn="r"/>
                      <a:r>
                        <a:rPr lang="sv-SE" sz="1400" b="1" dirty="0" smtClean="0"/>
                        <a:t>+ 49 830</a:t>
                      </a:r>
                      <a:endParaRPr lang="sv-SE" sz="1400" b="1" dirty="0"/>
                    </a:p>
                  </a:txBody>
                  <a:tcPr/>
                </a:tc>
                <a:extLst>
                  <a:ext uri="{0D108BD9-81ED-4DB2-BD59-A6C34878D82A}">
                    <a16:rowId xmlns:a16="http://schemas.microsoft.com/office/drawing/2014/main" val="2809949565"/>
                  </a:ext>
                </a:extLst>
              </a:tr>
              <a:tr h="152400">
                <a:tc>
                  <a:txBody>
                    <a:bodyPr/>
                    <a:lstStyle/>
                    <a:p>
                      <a:r>
                        <a:rPr lang="sv-SE" sz="1400" dirty="0" smtClean="0"/>
                        <a:t>Investeringsverksamheten</a:t>
                      </a:r>
                      <a:endParaRPr lang="sv-SE" sz="1400" dirty="0"/>
                    </a:p>
                  </a:txBody>
                  <a:tcPr/>
                </a:tc>
                <a:tc>
                  <a:txBody>
                    <a:bodyPr/>
                    <a:lstStyle/>
                    <a:p>
                      <a:r>
                        <a:rPr lang="sv-SE" sz="1400" dirty="0" smtClean="0"/>
                        <a:t>- Investeringsutgifter</a:t>
                      </a:r>
                      <a:endParaRPr lang="sv-SE" sz="1400" dirty="0"/>
                    </a:p>
                  </a:txBody>
                  <a:tcPr/>
                </a:tc>
                <a:tc>
                  <a:txBody>
                    <a:bodyPr/>
                    <a:lstStyle/>
                    <a:p>
                      <a:r>
                        <a:rPr lang="sv-SE" sz="1400" dirty="0" smtClean="0"/>
                        <a:t>Nya bilen</a:t>
                      </a:r>
                      <a:endParaRPr lang="sv-SE" sz="1400" dirty="0"/>
                    </a:p>
                  </a:txBody>
                  <a:tcPr/>
                </a:tc>
                <a:tc>
                  <a:txBody>
                    <a:bodyPr/>
                    <a:lstStyle/>
                    <a:p>
                      <a:pPr algn="r"/>
                      <a:r>
                        <a:rPr lang="sv-SE" sz="1400" dirty="0" smtClean="0"/>
                        <a:t>-150 000</a:t>
                      </a:r>
                      <a:endParaRPr lang="sv-SE" sz="1400" dirty="0"/>
                    </a:p>
                  </a:txBody>
                  <a:tcPr/>
                </a:tc>
                <a:extLst>
                  <a:ext uri="{0D108BD9-81ED-4DB2-BD59-A6C34878D82A}">
                    <a16:rowId xmlns:a16="http://schemas.microsoft.com/office/drawing/2014/main" val="1066702091"/>
                  </a:ext>
                </a:extLst>
              </a:tr>
              <a:tr h="0">
                <a:tc>
                  <a:txBody>
                    <a:bodyPr/>
                    <a:lstStyle/>
                    <a:p>
                      <a:endParaRPr lang="sv-SE" sz="1400"/>
                    </a:p>
                  </a:txBody>
                  <a:tcPr/>
                </a:tc>
                <a:tc>
                  <a:txBody>
                    <a:bodyPr/>
                    <a:lstStyle/>
                    <a:p>
                      <a:r>
                        <a:rPr lang="sv-SE" sz="1400" dirty="0" smtClean="0"/>
                        <a:t>+Investeringsinkomster</a:t>
                      </a:r>
                      <a:endParaRPr lang="sv-SE" sz="1400" dirty="0"/>
                    </a:p>
                  </a:txBody>
                  <a:tcPr/>
                </a:tc>
                <a:tc>
                  <a:txBody>
                    <a:bodyPr/>
                    <a:lstStyle/>
                    <a:p>
                      <a:r>
                        <a:rPr lang="sv-SE" sz="1400" dirty="0" smtClean="0"/>
                        <a:t>Försäljning av båten</a:t>
                      </a:r>
                      <a:endParaRPr lang="sv-SE" sz="1400" dirty="0"/>
                    </a:p>
                  </a:txBody>
                  <a:tcPr/>
                </a:tc>
                <a:tc>
                  <a:txBody>
                    <a:bodyPr/>
                    <a:lstStyle/>
                    <a:p>
                      <a:pPr algn="r"/>
                      <a:r>
                        <a:rPr lang="sv-SE" sz="1400" dirty="0" smtClean="0"/>
                        <a:t>+30 000</a:t>
                      </a:r>
                      <a:endParaRPr lang="sv-SE" sz="1400" dirty="0"/>
                    </a:p>
                  </a:txBody>
                  <a:tcPr/>
                </a:tc>
                <a:extLst>
                  <a:ext uri="{0D108BD9-81ED-4DB2-BD59-A6C34878D82A}">
                    <a16:rowId xmlns:a16="http://schemas.microsoft.com/office/drawing/2014/main" val="631278855"/>
                  </a:ext>
                </a:extLst>
              </a:tr>
              <a:tr h="355200">
                <a:tc>
                  <a:txBody>
                    <a:bodyPr/>
                    <a:lstStyle/>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smtClean="0">
                          <a:solidFill>
                            <a:schemeClr val="dk1"/>
                          </a:solidFill>
                          <a:latin typeface="+mn-lt"/>
                          <a:ea typeface="+mn-ea"/>
                          <a:cs typeface="+mn-cs"/>
                        </a:rPr>
                        <a:t>= Kassaflöde från investeringsverksamheten</a:t>
                      </a:r>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kern="1200" dirty="0" smtClean="0">
                          <a:solidFill>
                            <a:schemeClr val="dk1"/>
                          </a:solidFill>
                          <a:latin typeface="+mn-lt"/>
                          <a:ea typeface="+mn-ea"/>
                          <a:cs typeface="+mn-cs"/>
                        </a:rPr>
                        <a:t>= Kassaflöde från investeringsverksamheten</a:t>
                      </a:r>
                      <a:endParaRPr lang="sv-SE" sz="1400" b="1" kern="1200" dirty="0">
                        <a:solidFill>
                          <a:schemeClr val="dk1"/>
                        </a:solidFill>
                        <a:latin typeface="+mn-lt"/>
                        <a:ea typeface="+mn-ea"/>
                        <a:cs typeface="+mn-cs"/>
                      </a:endParaRPr>
                    </a:p>
                  </a:txBody>
                  <a:tcPr/>
                </a:tc>
                <a:tc>
                  <a:txBody>
                    <a:bodyPr/>
                    <a:lstStyle/>
                    <a:p>
                      <a:pPr algn="r"/>
                      <a:r>
                        <a:rPr lang="sv-SE" sz="1400" b="1" dirty="0" smtClean="0"/>
                        <a:t>-120 000</a:t>
                      </a:r>
                      <a:endParaRPr lang="sv-SE" sz="1400" b="1" dirty="0"/>
                    </a:p>
                  </a:txBody>
                  <a:tcPr/>
                </a:tc>
                <a:extLst>
                  <a:ext uri="{0D108BD9-81ED-4DB2-BD59-A6C34878D82A}">
                    <a16:rowId xmlns:a16="http://schemas.microsoft.com/office/drawing/2014/main" val="2249566270"/>
                  </a:ext>
                </a:extLst>
              </a:tr>
              <a:tr h="152400">
                <a:tc>
                  <a:txBody>
                    <a:bodyPr/>
                    <a:lstStyle/>
                    <a:p>
                      <a:r>
                        <a:rPr lang="sv-SE" sz="1400" dirty="0" smtClean="0"/>
                        <a:t>Finansieringsverksamheten</a:t>
                      </a:r>
                      <a:endParaRPr lang="sv-SE" sz="1400" dirty="0"/>
                    </a:p>
                  </a:txBody>
                  <a:tcPr/>
                </a:tc>
                <a:tc>
                  <a:txBody>
                    <a:bodyPr/>
                    <a:lstStyle/>
                    <a:p>
                      <a:r>
                        <a:rPr lang="sv-SE" sz="1400" dirty="0" smtClean="0"/>
                        <a:t>+/- Ökning/minskning av låneskuld</a:t>
                      </a:r>
                      <a:endParaRPr lang="sv-SE" sz="1400" dirty="0"/>
                    </a:p>
                  </a:txBody>
                  <a:tcPr/>
                </a:tc>
                <a:tc>
                  <a:txBody>
                    <a:bodyPr/>
                    <a:lstStyle/>
                    <a:p>
                      <a:r>
                        <a:rPr lang="sv-SE" sz="1400" dirty="0" smtClean="0"/>
                        <a:t>Lån till nya bilen + 150 000 kr, amortering på lånet - 20 000 kr</a:t>
                      </a:r>
                      <a:endParaRPr lang="sv-SE" sz="1400" dirty="0"/>
                    </a:p>
                  </a:txBody>
                  <a:tcPr/>
                </a:tc>
                <a:tc>
                  <a:txBody>
                    <a:bodyPr/>
                    <a:lstStyle/>
                    <a:p>
                      <a:pPr algn="r"/>
                      <a:r>
                        <a:rPr lang="sv-SE" sz="1400" dirty="0" smtClean="0"/>
                        <a:t>+130 000</a:t>
                      </a:r>
                      <a:endParaRPr lang="sv-SE" sz="1400" dirty="0"/>
                    </a:p>
                  </a:txBody>
                  <a:tcPr/>
                </a:tc>
                <a:extLst>
                  <a:ext uri="{0D108BD9-81ED-4DB2-BD59-A6C34878D82A}">
                    <a16:rowId xmlns:a16="http://schemas.microsoft.com/office/drawing/2014/main" val="1924729171"/>
                  </a:ext>
                </a:extLst>
              </a:tr>
              <a:tr h="0">
                <a:tc>
                  <a:txBody>
                    <a:bodyPr/>
                    <a:lstStyle/>
                    <a:p>
                      <a:endParaRPr lang="sv-SE" sz="1400"/>
                    </a:p>
                  </a:txBody>
                  <a:tcPr/>
                </a:tc>
                <a:tc>
                  <a:txBody>
                    <a:bodyPr/>
                    <a:lstStyle/>
                    <a:p>
                      <a:r>
                        <a:rPr lang="sv-SE" sz="1400" dirty="0" smtClean="0"/>
                        <a:t>-/+ Ökning/minskning av långfristiga fordringar</a:t>
                      </a:r>
                      <a:endParaRPr lang="sv-SE" sz="1400" dirty="0"/>
                    </a:p>
                  </a:txBody>
                  <a:tcPr/>
                </a:tc>
                <a:tc>
                  <a:txBody>
                    <a:bodyPr/>
                    <a:lstStyle/>
                    <a:p>
                      <a:r>
                        <a:rPr lang="sv-SE" sz="1400" dirty="0" smtClean="0"/>
                        <a:t>Äntligen betalade grannen tillbaka det han lånade för många år sedan</a:t>
                      </a:r>
                      <a:endParaRPr lang="sv-SE" sz="1400" dirty="0"/>
                    </a:p>
                  </a:txBody>
                  <a:tcPr/>
                </a:tc>
                <a:tc>
                  <a:txBody>
                    <a:bodyPr/>
                    <a:lstStyle/>
                    <a:p>
                      <a:pPr algn="r"/>
                      <a:r>
                        <a:rPr lang="sv-SE" sz="1400" dirty="0" smtClean="0"/>
                        <a:t>+ 3 000</a:t>
                      </a:r>
                      <a:endParaRPr lang="sv-SE" sz="1400" dirty="0"/>
                    </a:p>
                  </a:txBody>
                  <a:tcPr/>
                </a:tc>
                <a:extLst>
                  <a:ext uri="{0D108BD9-81ED-4DB2-BD59-A6C34878D82A}">
                    <a16:rowId xmlns:a16="http://schemas.microsoft.com/office/drawing/2014/main" val="2898793285"/>
                  </a:ext>
                </a:extLst>
              </a:tr>
              <a:tr h="259080">
                <a:tc>
                  <a:txBody>
                    <a:bodyPr/>
                    <a:lstStyle/>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smtClean="0"/>
                        <a:t>= Kassaflöde från finansieringsverksamheten</a:t>
                      </a:r>
                      <a:endParaRPr lang="sv-SE"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smtClean="0"/>
                        <a:t>= Kassaflöde från finansieringsverksamheten</a:t>
                      </a:r>
                      <a:endParaRPr lang="sv-SE" sz="1400" b="1" dirty="0"/>
                    </a:p>
                  </a:txBody>
                  <a:tcPr/>
                </a:tc>
                <a:tc>
                  <a:txBody>
                    <a:bodyPr/>
                    <a:lstStyle/>
                    <a:p>
                      <a:pPr algn="r"/>
                      <a:r>
                        <a:rPr lang="sv-SE" sz="1400" b="1" dirty="0" smtClean="0"/>
                        <a:t>+133 000</a:t>
                      </a:r>
                      <a:endParaRPr lang="sv-SE" sz="1400" b="1" dirty="0"/>
                    </a:p>
                  </a:txBody>
                  <a:tcPr/>
                </a:tc>
                <a:extLst>
                  <a:ext uri="{0D108BD9-81ED-4DB2-BD59-A6C34878D82A}">
                    <a16:rowId xmlns:a16="http://schemas.microsoft.com/office/drawing/2014/main" val="1671718951"/>
                  </a:ext>
                </a:extLst>
              </a:tr>
              <a:tr h="259080">
                <a:tc>
                  <a:txBody>
                    <a:bodyPr/>
                    <a:lstStyle/>
                    <a:p>
                      <a:endParaRPr lang="sv-SE"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smtClean="0"/>
                        <a:t>= Årets kassaflöde (förändring</a:t>
                      </a:r>
                      <a:r>
                        <a:rPr lang="sv-SE" sz="1400" b="1" baseline="0" dirty="0" smtClean="0"/>
                        <a:t> av likvida medel)</a:t>
                      </a:r>
                      <a:endParaRPr lang="sv-SE"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smtClean="0"/>
                        <a:t>= Årets kassaflöde (familjens medel har ökat)</a:t>
                      </a:r>
                    </a:p>
                  </a:txBody>
                  <a:tcPr/>
                </a:tc>
                <a:tc>
                  <a:txBody>
                    <a:bodyPr/>
                    <a:lstStyle/>
                    <a:p>
                      <a:pPr algn="r"/>
                      <a:r>
                        <a:rPr lang="sv-SE" sz="1400" b="1" dirty="0" smtClean="0"/>
                        <a:t>+ 62 830</a:t>
                      </a:r>
                      <a:endParaRPr lang="sv-SE" sz="1400" b="1" dirty="0"/>
                    </a:p>
                  </a:txBody>
                  <a:tcPr/>
                </a:tc>
                <a:extLst>
                  <a:ext uri="{0D108BD9-81ED-4DB2-BD59-A6C34878D82A}">
                    <a16:rowId xmlns:a16="http://schemas.microsoft.com/office/drawing/2014/main" val="326314240"/>
                  </a:ext>
                </a:extLst>
              </a:tr>
            </a:tbl>
          </a:graphicData>
        </a:graphic>
      </p:graphicFrame>
    </p:spTree>
    <p:extLst>
      <p:ext uri="{BB962C8B-B14F-4D97-AF65-F5344CB8AC3E}">
        <p14:creationId xmlns:p14="http://schemas.microsoft.com/office/powerpoint/2010/main" val="156249572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2"/>
          <p:cNvSpPr txBox="1">
            <a:spLocks/>
          </p:cNvSpPr>
          <p:nvPr/>
        </p:nvSpPr>
        <p:spPr>
          <a:xfrm>
            <a:off x="1919288" y="630239"/>
            <a:ext cx="8286750" cy="1646237"/>
          </a:xfrm>
          <a:prstGeom prst="rect">
            <a:avLst/>
          </a:prstGeo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400" b="0" i="0" u="none" strike="noStrike" kern="1200" cap="none" spc="0" normalizeH="0" baseline="0" noProof="0" dirty="0">
              <a:ln>
                <a:noFill/>
              </a:ln>
              <a:solidFill>
                <a:prstClr val="black"/>
              </a:solidFill>
              <a:effectLst/>
              <a:uLnTx/>
              <a:uFillTx/>
              <a:latin typeface="Gill Sans MT" pitchFamily="34" charset="0"/>
              <a:ea typeface="+mn-ea"/>
              <a:cs typeface="+mn-cs"/>
            </a:endParaRPr>
          </a:p>
        </p:txBody>
      </p:sp>
      <p:sp>
        <p:nvSpPr>
          <p:cNvPr id="6" name="Rubrik 1"/>
          <p:cNvSpPr txBox="1">
            <a:spLocks/>
          </p:cNvSpPr>
          <p:nvPr/>
        </p:nvSpPr>
        <p:spPr bwMode="auto">
          <a:xfrm>
            <a:off x="1992313" y="1628800"/>
            <a:ext cx="8286750" cy="388843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4000" b="1" i="0" u="none" strike="noStrike" kern="1200" cap="none" spc="0" normalizeH="0" baseline="0" noProof="0" dirty="0">
              <a:ln>
                <a:noFill/>
              </a:ln>
              <a:solidFill>
                <a:prstClr val="black"/>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1" i="0" u="none" strike="noStrike" kern="1200" cap="none" spc="0" normalizeH="0" baseline="0" noProof="0" dirty="0">
              <a:ln>
                <a:noFill/>
              </a:ln>
              <a:solidFill>
                <a:srgbClr val="FF0000"/>
              </a:solidFill>
              <a:effectLst/>
              <a:uLnTx/>
              <a:uFillTx/>
              <a:latin typeface="Gill Sans MT" pitchFamily="34" charset="0"/>
              <a:ea typeface="+mn-ea"/>
              <a:cs typeface="+mn-cs"/>
            </a:endParaRPr>
          </a:p>
        </p:txBody>
      </p:sp>
      <p:sp>
        <p:nvSpPr>
          <p:cNvPr id="2" name="textruta 1"/>
          <p:cNvSpPr txBox="1"/>
          <p:nvPr/>
        </p:nvSpPr>
        <p:spPr>
          <a:xfrm>
            <a:off x="1673489" y="553444"/>
            <a:ext cx="10413172" cy="126188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Varför måste en kommun gå med överskott?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Långsiktigt mål = överskott mellan 1,5 – 2,0 % av skatter och generella stadsbidrag</a:t>
            </a:r>
          </a:p>
        </p:txBody>
      </p:sp>
      <p:sp>
        <p:nvSpPr>
          <p:cNvPr id="5" name="textruta 4"/>
          <p:cNvSpPr txBox="1"/>
          <p:nvPr/>
        </p:nvSpPr>
        <p:spPr>
          <a:xfrm>
            <a:off x="2639617" y="2060849"/>
            <a:ext cx="18473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ruta 6"/>
          <p:cNvSpPr txBox="1"/>
          <p:nvPr/>
        </p:nvSpPr>
        <p:spPr>
          <a:xfrm>
            <a:off x="1734224" y="2027585"/>
            <a:ext cx="7407028" cy="2585323"/>
          </a:xfrm>
          <a:prstGeom prst="rect">
            <a:avLst/>
          </a:prstGeom>
          <a:noFill/>
        </p:spPr>
        <p:txBody>
          <a:bodyPr wrap="non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Långsiktigt hållbar ekonomi – bygga upp ett eget kapital</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Kunna betala framtida pensionsskuld</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Kunna bevara värdet i kommunens fastigheter, </a:t>
            </a:r>
            <a:b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gator och anläggningar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ruta 7"/>
          <p:cNvSpPr txBox="1"/>
          <p:nvPr/>
        </p:nvSpPr>
        <p:spPr>
          <a:xfrm>
            <a:off x="1734224" y="4528238"/>
            <a:ext cx="492432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Det vill säga : varje generation ska stå för </a:t>
            </a:r>
            <a:r>
              <a:rPr kumimoji="0" lang="sv-SE" sz="2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sina </a:t>
            </a:r>
            <a:r>
              <a:rPr kumimoji="0" lang="sv-SE"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egna kostnader</a:t>
            </a:r>
          </a:p>
        </p:txBody>
      </p:sp>
      <p:pic>
        <p:nvPicPr>
          <p:cNvPr id="9" name="Bildobjekt 8"/>
          <p:cNvPicPr>
            <a:picLocks noChangeAspect="1"/>
          </p:cNvPicPr>
          <p:nvPr/>
        </p:nvPicPr>
        <p:blipFill>
          <a:blip r:embed="rId3"/>
          <a:stretch>
            <a:fillRect/>
          </a:stretch>
        </p:blipFill>
        <p:spPr>
          <a:xfrm>
            <a:off x="7985030" y="3236476"/>
            <a:ext cx="3450256" cy="2752863"/>
          </a:xfrm>
          <a:prstGeom prst="rect">
            <a:avLst/>
          </a:prstGeom>
        </p:spPr>
      </p:pic>
      <p:sp>
        <p:nvSpPr>
          <p:cNvPr id="10" name="Platshållare för text 9"/>
          <p:cNvSpPr>
            <a:spLocks noGrp="1"/>
          </p:cNvSpPr>
          <p:nvPr>
            <p:ph type="body" sz="quarter" idx="13"/>
          </p:nvPr>
        </p:nvSpPr>
        <p:spPr/>
        <p:txBody>
          <a:bodyPr/>
          <a:lstStyle/>
          <a:p>
            <a:r>
              <a:rPr lang="sv-SE" dirty="0"/>
              <a:t>Kommunledningsförvaltningen</a:t>
            </a:r>
            <a:endParaRPr lang="sv-SE" dirty="0"/>
          </a:p>
        </p:txBody>
      </p:sp>
    </p:spTree>
    <p:extLst>
      <p:ext uri="{BB962C8B-B14F-4D97-AF65-F5344CB8AC3E}">
        <p14:creationId xmlns:p14="http://schemas.microsoft.com/office/powerpoint/2010/main" val="350781911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919536" y="1317874"/>
            <a:ext cx="7572428" cy="4127350"/>
          </a:xfrm>
        </p:spPr>
        <p:txBody>
          <a:bodyPr>
            <a:normAutofit/>
          </a:bodyPr>
          <a:lstStyle/>
          <a:p>
            <a:r>
              <a:rPr lang="sv-SE" sz="2400" dirty="0"/>
              <a:t>Köp av varor och tjänster inom kommuner och landsting ska konkurrensutsättas</a:t>
            </a:r>
            <a:br>
              <a:rPr lang="sv-SE" sz="2400" dirty="0"/>
            </a:br>
            <a:endParaRPr lang="sv-SE" sz="2400" dirty="0"/>
          </a:p>
          <a:p>
            <a:r>
              <a:rPr lang="sv-SE" sz="2400" dirty="0"/>
              <a:t>Lagen om offentlig upphandling styr</a:t>
            </a:r>
            <a:br>
              <a:rPr lang="sv-SE" sz="2400" dirty="0"/>
            </a:br>
            <a:r>
              <a:rPr lang="sv-SE" sz="2400" dirty="0"/>
              <a:t>- sanktioner om felaktigt förfarande</a:t>
            </a:r>
            <a:br>
              <a:rPr lang="sv-SE" sz="2400" dirty="0"/>
            </a:br>
            <a:endParaRPr lang="sv-SE" sz="2400" dirty="0"/>
          </a:p>
          <a:p>
            <a:r>
              <a:rPr lang="sv-SE" sz="2400" dirty="0"/>
              <a:t>Piteå kommun en stor köpare</a:t>
            </a:r>
            <a:br>
              <a:rPr lang="sv-SE" sz="2400" dirty="0"/>
            </a:br>
            <a:r>
              <a:rPr lang="sv-SE" sz="2400" dirty="0"/>
              <a:t>- volym ca 900 mkr/år</a:t>
            </a:r>
            <a:br>
              <a:rPr lang="sv-SE" sz="2400" dirty="0"/>
            </a:br>
            <a:r>
              <a:rPr lang="sv-SE" sz="2400" dirty="0"/>
              <a:t>- ca 450 ramavtal </a:t>
            </a:r>
            <a:br>
              <a:rPr lang="sv-SE" sz="2400" dirty="0"/>
            </a:br>
            <a:r>
              <a:rPr lang="sv-SE" sz="2400" dirty="0"/>
              <a:t>- förenklar och sänker kostnaderna</a:t>
            </a:r>
            <a:br>
              <a:rPr lang="sv-SE" sz="2400" dirty="0"/>
            </a:br>
            <a:r>
              <a:rPr lang="sv-SE" sz="2400" dirty="0"/>
              <a:t>- mer pengar till kärnverksamheten</a:t>
            </a:r>
          </a:p>
          <a:p>
            <a:pPr marL="0" indent="0">
              <a:buNone/>
            </a:pPr>
            <a:endParaRPr lang="sv-SE" dirty="0"/>
          </a:p>
          <a:p>
            <a:endParaRPr lang="sv-SE" dirty="0"/>
          </a:p>
        </p:txBody>
      </p:sp>
      <p:sp>
        <p:nvSpPr>
          <p:cNvPr id="3" name="Rubrik 2"/>
          <p:cNvSpPr>
            <a:spLocks noGrp="1"/>
          </p:cNvSpPr>
          <p:nvPr>
            <p:ph type="title"/>
          </p:nvPr>
        </p:nvSpPr>
        <p:spPr>
          <a:xfrm>
            <a:off x="2381192" y="412750"/>
            <a:ext cx="8286808" cy="1143000"/>
          </a:xfrm>
        </p:spPr>
        <p:txBody>
          <a:bodyPr>
            <a:normAutofit/>
          </a:bodyPr>
          <a:lstStyle/>
          <a:p>
            <a:r>
              <a:rPr lang="sv-SE" sz="3200" dirty="0"/>
              <a:t>Vad är offentlig upphandling?</a:t>
            </a:r>
          </a:p>
        </p:txBody>
      </p:sp>
      <p:sp>
        <p:nvSpPr>
          <p:cNvPr id="5" name="Rektangel 4"/>
          <p:cNvSpPr/>
          <p:nvPr/>
        </p:nvSpPr>
        <p:spPr>
          <a:xfrm>
            <a:off x="3810000" y="3105835"/>
            <a:ext cx="4572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latshållare för text 5"/>
          <p:cNvSpPr>
            <a:spLocks noGrp="1"/>
          </p:cNvSpPr>
          <p:nvPr>
            <p:ph type="body" sz="quarter" idx="11"/>
          </p:nvPr>
        </p:nvSpPr>
        <p:spPr/>
        <p:txBody>
          <a:bodyPr/>
          <a:lstStyle/>
          <a:p>
            <a:r>
              <a:rPr lang="sv-SE" dirty="0"/>
              <a:t>Kommunledningsförvaltningen</a:t>
            </a:r>
            <a:endParaRPr lang="sv-SE" dirty="0"/>
          </a:p>
        </p:txBody>
      </p:sp>
      <p:pic>
        <p:nvPicPr>
          <p:cNvPr id="7" name="Platshållare för innehåll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3989" y="2312821"/>
            <a:ext cx="4175839" cy="3033226"/>
          </a:xfrm>
          <a:prstGeom prst="rect">
            <a:avLst/>
          </a:prstGeom>
        </p:spPr>
      </p:pic>
    </p:spTree>
    <p:extLst>
      <p:ext uri="{BB962C8B-B14F-4D97-AF65-F5344CB8AC3E}">
        <p14:creationId xmlns:p14="http://schemas.microsoft.com/office/powerpoint/2010/main" val="275394031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2351584" y="1251574"/>
            <a:ext cx="8047680" cy="4752528"/>
          </a:xfrm>
        </p:spPr>
        <p:txBody>
          <a:bodyPr>
            <a:normAutofit lnSpcReduction="10000"/>
          </a:bodyPr>
          <a:lstStyle/>
          <a:p>
            <a:pPr marL="0" indent="0">
              <a:buNone/>
            </a:pPr>
            <a:r>
              <a:rPr lang="sv-SE" sz="2400" i="1" dirty="0">
                <a:latin typeface="+mn-lt"/>
              </a:rPr>
              <a:t>Inköpsverksamhetens mål är att upphandla varor, tjänster och entreprenader på ett sådant sätt att medborgarnas, anställdas och övriga intressenters krav på offentlig service erhålls till den lägsta totala kostnaden, vilket innebär rätt kvalitet till rätt pris. </a:t>
            </a:r>
            <a:r>
              <a:rPr lang="sv-SE" sz="2400" dirty="0"/>
              <a:t/>
            </a:r>
            <a:br>
              <a:rPr lang="sv-SE" sz="2400" dirty="0"/>
            </a:br>
            <a:endParaRPr lang="sv-SE" sz="2400" dirty="0"/>
          </a:p>
          <a:p>
            <a:r>
              <a:rPr lang="sv-SE" sz="2400" dirty="0"/>
              <a:t>Totalekonomi</a:t>
            </a:r>
          </a:p>
          <a:p>
            <a:r>
              <a:rPr lang="sv-SE" sz="2400" dirty="0"/>
              <a:t>Kompetens</a:t>
            </a:r>
          </a:p>
          <a:p>
            <a:r>
              <a:rPr lang="sv-SE" sz="2400" dirty="0"/>
              <a:t>Effektivitet</a:t>
            </a:r>
          </a:p>
          <a:p>
            <a:r>
              <a:rPr lang="sv-SE" sz="2400" dirty="0"/>
              <a:t>Samverkan</a:t>
            </a:r>
          </a:p>
          <a:p>
            <a:r>
              <a:rPr lang="sv-SE" sz="2400" dirty="0"/>
              <a:t>Social hänsyn</a:t>
            </a:r>
          </a:p>
          <a:p>
            <a:r>
              <a:rPr lang="sv-SE" sz="2400" dirty="0"/>
              <a:t>Miljöhänsyn</a:t>
            </a:r>
          </a:p>
          <a:p>
            <a:r>
              <a:rPr lang="sv-SE" sz="2400" dirty="0"/>
              <a:t>Djurskydd</a:t>
            </a:r>
          </a:p>
          <a:p>
            <a:pPr marL="0" indent="0">
              <a:buNone/>
            </a:pPr>
            <a:endParaRPr lang="sv-SE" sz="3200" dirty="0"/>
          </a:p>
        </p:txBody>
      </p:sp>
      <p:sp>
        <p:nvSpPr>
          <p:cNvPr id="2" name="textruta 1"/>
          <p:cNvSpPr txBox="1"/>
          <p:nvPr/>
        </p:nvSpPr>
        <p:spPr>
          <a:xfrm>
            <a:off x="2646408" y="545574"/>
            <a:ext cx="74580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Piteå kommuns Inköpspolicy</a:t>
            </a:r>
          </a:p>
        </p:txBody>
      </p:sp>
      <p:sp>
        <p:nvSpPr>
          <p:cNvPr id="6" name="Platshållare för text 3"/>
          <p:cNvSpPr>
            <a:spLocks noGrp="1"/>
          </p:cNvSpPr>
          <p:nvPr>
            <p:ph type="body" sz="quarter" idx="11"/>
          </p:nvPr>
        </p:nvSpPr>
        <p:spPr>
          <a:xfrm>
            <a:off x="8704680" y="6357958"/>
            <a:ext cx="2643187" cy="285750"/>
          </a:xfrm>
        </p:spPr>
        <p:txBody>
          <a:bodyPr/>
          <a:lstStyle/>
          <a:p>
            <a:r>
              <a:rPr lang="sv-SE" dirty="0"/>
              <a:t>Kommunledningsförvaltningen</a:t>
            </a:r>
            <a:endParaRPr lang="sv-SE" dirty="0"/>
          </a:p>
        </p:txBody>
      </p:sp>
      <p:sp>
        <p:nvSpPr>
          <p:cNvPr id="7" name="textruta 6"/>
          <p:cNvSpPr txBox="1"/>
          <p:nvPr/>
        </p:nvSpPr>
        <p:spPr>
          <a:xfrm>
            <a:off x="9568573" y="176242"/>
            <a:ext cx="23294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Styrande dokument</a:t>
            </a:r>
          </a:p>
        </p:txBody>
      </p:sp>
      <p:pic>
        <p:nvPicPr>
          <p:cNvPr id="10" name="Platshållare för innehåll 5"/>
          <p:cNvPicPr>
            <a:picLocks noChangeAspect="1"/>
          </p:cNvPicPr>
          <p:nvPr/>
        </p:nvPicPr>
        <p:blipFill>
          <a:blip r:embed="rId3"/>
          <a:stretch>
            <a:fillRect/>
          </a:stretch>
        </p:blipFill>
        <p:spPr>
          <a:xfrm rot="404472">
            <a:off x="7447417" y="3169194"/>
            <a:ext cx="1851645" cy="24427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71952489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p:txBody>
          <a:bodyPr/>
          <a:lstStyle/>
          <a:p>
            <a:r>
              <a:rPr lang="sv-SE" dirty="0"/>
              <a:t>Kommunledningsförvaltningen</a:t>
            </a:r>
            <a:endParaRPr lang="sv-SE" dirty="0"/>
          </a:p>
        </p:txBody>
      </p:sp>
      <p:sp>
        <p:nvSpPr>
          <p:cNvPr id="3" name="Platshållare för innehåll 2"/>
          <p:cNvSpPr>
            <a:spLocks noGrp="1"/>
          </p:cNvSpPr>
          <p:nvPr>
            <p:ph sz="quarter" idx="10"/>
          </p:nvPr>
        </p:nvSpPr>
        <p:spPr/>
        <p:txBody>
          <a:bodyPr/>
          <a:lstStyle/>
          <a:p>
            <a:pPr marL="0" indent="0">
              <a:buNone/>
            </a:pPr>
            <a:r>
              <a:rPr lang="sv-SE" dirty="0" smtClean="0"/>
              <a:t>   </a:t>
            </a:r>
          </a:p>
          <a:p>
            <a:endParaRPr lang="sv-SE" dirty="0"/>
          </a:p>
        </p:txBody>
      </p:sp>
      <p:pic>
        <p:nvPicPr>
          <p:cNvPr id="2050" name="Picture 2" descr="http://www.regeringen.se/content/1/c6/16/05/36/7e9850a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853" y="3489813"/>
            <a:ext cx="3598470" cy="25655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extruta 12"/>
          <p:cNvSpPr txBox="1"/>
          <p:nvPr/>
        </p:nvSpPr>
        <p:spPr>
          <a:xfrm>
            <a:off x="3153323" y="227332"/>
            <a:ext cx="80861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Nationell styrning av kommunal ekonomi</a:t>
            </a:r>
            <a:endParaRPr kumimoji="0" lang="sv-SE" sz="32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5" name="textruta 14"/>
          <p:cNvSpPr txBox="1"/>
          <p:nvPr/>
        </p:nvSpPr>
        <p:spPr>
          <a:xfrm>
            <a:off x="1562120" y="904465"/>
            <a:ext cx="5277219"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Riksdagen lagstiftar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Kommunallagen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Lag </a:t>
            </a: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om kommunal bokföring och redovisning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Bokföringslagen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Årsredovisningslagen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Skattelagstiftning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Lagen om offentlig upphandling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Förordningar m </a:t>
            </a:r>
            <a:r>
              <a:rPr kumimoji="0" lang="sv-SE" sz="2400" b="0" i="0" u="none" strike="noStrike" kern="1200" cap="none" spc="0" normalizeH="0" baseline="0" noProof="0" dirty="0" err="1" smtClean="0">
                <a:ln>
                  <a:noFill/>
                </a:ln>
                <a:solidFill>
                  <a:prstClr val="black"/>
                </a:solidFill>
                <a:effectLst/>
                <a:uLnTx/>
                <a:uFillTx/>
                <a:latin typeface="Gill Sans MT" panose="020B0502020104020203" pitchFamily="34" charset="0"/>
                <a:ea typeface="+mn-ea"/>
                <a:cs typeface="+mn-cs"/>
              </a:rPr>
              <a:t>fl</a:t>
            </a:r>
            <a: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a:r>
            <a:br>
              <a:rPr kumimoji="0" lang="sv-SE" sz="2400" b="0"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endPar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Riksdagens beslut om statlig budget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1"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ruta 13"/>
          <p:cNvSpPr txBox="1"/>
          <p:nvPr/>
        </p:nvSpPr>
        <p:spPr>
          <a:xfrm>
            <a:off x="7546579" y="904465"/>
            <a:ext cx="4579587" cy="249299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Statliga myndigheters </a:t>
            </a:r>
            <a:r>
              <a:rPr kumimoji="0" lang="sv-SE" sz="2400" b="1" i="1"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beslut, </a:t>
            </a:r>
            <a:br>
              <a:rPr kumimoji="0" lang="sv-SE" sz="2400" b="1" i="1"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br>
            <a:r>
              <a:rPr kumimoji="0" lang="sv-SE" sz="2400" b="1" i="1"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inspektioner </a:t>
            </a:r>
            <a:r>
              <a:rPr kumimoji="0" lang="sv-SE" sz="24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och granskning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1"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Rekommendationer</a:t>
            </a:r>
            <a:r>
              <a:rPr kumimoji="0" lang="sv-SE" sz="2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Rådet för kommunal redovisning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Bokföringsnämnden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57623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3863752" y="266804"/>
            <a:ext cx="8286808" cy="590307"/>
          </a:xfrm>
        </p:spPr>
        <p:txBody>
          <a:bodyPr>
            <a:noAutofit/>
          </a:bodyPr>
          <a:lstStyle/>
          <a:p>
            <a:r>
              <a:rPr lang="sv-SE" sz="3200" dirty="0"/>
              <a:t>Inköpsprocessen</a:t>
            </a: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sp>
        <p:nvSpPr>
          <p:cNvPr id="17" name="Ellips 16"/>
          <p:cNvSpPr/>
          <p:nvPr/>
        </p:nvSpPr>
        <p:spPr>
          <a:xfrm>
            <a:off x="7481556" y="1447921"/>
            <a:ext cx="1584176" cy="914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 17"/>
          <p:cNvSpPr/>
          <p:nvPr/>
        </p:nvSpPr>
        <p:spPr>
          <a:xfrm>
            <a:off x="5944637" y="1927915"/>
            <a:ext cx="1584176" cy="9144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Ellips 18"/>
          <p:cNvSpPr/>
          <p:nvPr/>
        </p:nvSpPr>
        <p:spPr>
          <a:xfrm>
            <a:off x="4950764" y="2814476"/>
            <a:ext cx="1584176"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Ellips 19"/>
          <p:cNvSpPr/>
          <p:nvPr/>
        </p:nvSpPr>
        <p:spPr>
          <a:xfrm>
            <a:off x="5750045" y="3728876"/>
            <a:ext cx="1584176" cy="9144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Ellips 20"/>
          <p:cNvSpPr/>
          <p:nvPr/>
        </p:nvSpPr>
        <p:spPr>
          <a:xfrm>
            <a:off x="7169182" y="4259275"/>
            <a:ext cx="1584176"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Ellips 21"/>
          <p:cNvSpPr/>
          <p:nvPr/>
        </p:nvSpPr>
        <p:spPr>
          <a:xfrm>
            <a:off x="8855479" y="4120499"/>
            <a:ext cx="1584176" cy="9144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Ellips 22"/>
          <p:cNvSpPr/>
          <p:nvPr/>
        </p:nvSpPr>
        <p:spPr>
          <a:xfrm>
            <a:off x="9902411" y="3344875"/>
            <a:ext cx="1584176" cy="914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Ellips 23"/>
          <p:cNvSpPr/>
          <p:nvPr/>
        </p:nvSpPr>
        <p:spPr>
          <a:xfrm>
            <a:off x="10447423" y="2399514"/>
            <a:ext cx="1584176" cy="914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Ellips 24"/>
          <p:cNvSpPr/>
          <p:nvPr/>
        </p:nvSpPr>
        <p:spPr>
          <a:xfrm>
            <a:off x="9289166" y="1564616"/>
            <a:ext cx="1584176" cy="9144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textruta 25"/>
          <p:cNvSpPr txBox="1"/>
          <p:nvPr/>
        </p:nvSpPr>
        <p:spPr>
          <a:xfrm>
            <a:off x="9473652" y="1759679"/>
            <a:ext cx="122084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1. Behovs- och </a:t>
            </a:r>
            <a:b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marknadsanalys</a:t>
            </a:r>
          </a:p>
        </p:txBody>
      </p:sp>
      <p:sp>
        <p:nvSpPr>
          <p:cNvPr id="27" name="textruta 26"/>
          <p:cNvSpPr txBox="1"/>
          <p:nvPr/>
        </p:nvSpPr>
        <p:spPr>
          <a:xfrm>
            <a:off x="7170387" y="4577698"/>
            <a:ext cx="141795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5. Hantera leverans</a:t>
            </a:r>
          </a:p>
        </p:txBody>
      </p:sp>
      <p:sp>
        <p:nvSpPr>
          <p:cNvPr id="28" name="textruta 27"/>
          <p:cNvSpPr txBox="1"/>
          <p:nvPr/>
        </p:nvSpPr>
        <p:spPr>
          <a:xfrm>
            <a:off x="10565288" y="2641362"/>
            <a:ext cx="134844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2. Upphandla och </a:t>
            </a:r>
            <a:b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teckna avtal</a:t>
            </a:r>
          </a:p>
        </p:txBody>
      </p:sp>
      <p:sp>
        <p:nvSpPr>
          <p:cNvPr id="29" name="textruta 28"/>
          <p:cNvSpPr txBox="1"/>
          <p:nvPr/>
        </p:nvSpPr>
        <p:spPr>
          <a:xfrm>
            <a:off x="7576069" y="1693500"/>
            <a:ext cx="15804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9. Mäta och följa upp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processerna</a:t>
            </a:r>
            <a:endPar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ruta 29"/>
          <p:cNvSpPr txBox="1"/>
          <p:nvPr/>
        </p:nvSpPr>
        <p:spPr>
          <a:xfrm>
            <a:off x="6221345" y="2050900"/>
            <a:ext cx="99033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8. Följa upp,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säkra behov </a:t>
            </a:r>
            <a:b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och avtal</a:t>
            </a:r>
            <a:endPar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ruta 30"/>
          <p:cNvSpPr txBox="1"/>
          <p:nvPr/>
        </p:nvSpPr>
        <p:spPr>
          <a:xfrm>
            <a:off x="5152976" y="3040453"/>
            <a:ext cx="10683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7. Ekonomisk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srgbClr val="000000"/>
                </a:solidFill>
                <a:effectLst/>
                <a:uLnTx/>
                <a:uFillTx/>
                <a:latin typeface="Calibri" panose="020F0502020204030204"/>
                <a:ea typeface="+mn-ea"/>
                <a:cs typeface="+mn-cs"/>
              </a:rPr>
              <a:t>redovisning</a:t>
            </a:r>
            <a:endPar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ruta 31"/>
          <p:cNvSpPr txBox="1"/>
          <p:nvPr/>
        </p:nvSpPr>
        <p:spPr>
          <a:xfrm>
            <a:off x="5921422" y="3889666"/>
            <a:ext cx="1208984"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6. Behandla och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betala faktura</a:t>
            </a:r>
          </a:p>
        </p:txBody>
      </p:sp>
      <p:sp>
        <p:nvSpPr>
          <p:cNvPr id="33" name="textruta 32"/>
          <p:cNvSpPr txBox="1"/>
          <p:nvPr/>
        </p:nvSpPr>
        <p:spPr>
          <a:xfrm>
            <a:off x="9022780" y="4439199"/>
            <a:ext cx="124957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4. Hantera avrop</a:t>
            </a:r>
          </a:p>
        </p:txBody>
      </p:sp>
      <p:sp>
        <p:nvSpPr>
          <p:cNvPr id="34" name="textruta 33"/>
          <p:cNvSpPr txBox="1"/>
          <p:nvPr/>
        </p:nvSpPr>
        <p:spPr>
          <a:xfrm>
            <a:off x="10081254" y="3561692"/>
            <a:ext cx="12264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3. Införa, sprida </a:t>
            </a:r>
            <a:b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1200" b="1" i="0" u="none" strike="noStrike" kern="1200" cap="none" spc="0" normalizeH="0" baseline="0" noProof="0" dirty="0">
                <a:ln>
                  <a:noFill/>
                </a:ln>
                <a:solidFill>
                  <a:prstClr val="black"/>
                </a:solidFill>
                <a:effectLst/>
                <a:uLnTx/>
                <a:uFillTx/>
                <a:latin typeface="Calibri" panose="020F0502020204030204"/>
                <a:ea typeface="+mn-ea"/>
                <a:cs typeface="+mn-cs"/>
              </a:rPr>
              <a:t>och vårda avtal</a:t>
            </a:r>
          </a:p>
        </p:txBody>
      </p:sp>
      <p:sp>
        <p:nvSpPr>
          <p:cNvPr id="35" name="Ellips 34"/>
          <p:cNvSpPr/>
          <p:nvPr/>
        </p:nvSpPr>
        <p:spPr>
          <a:xfrm>
            <a:off x="7653558" y="185494"/>
            <a:ext cx="432048" cy="23642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Ellips 35"/>
          <p:cNvSpPr/>
          <p:nvPr/>
        </p:nvSpPr>
        <p:spPr>
          <a:xfrm>
            <a:off x="7653558" y="462153"/>
            <a:ext cx="432048" cy="236422"/>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Ellips 36"/>
          <p:cNvSpPr/>
          <p:nvPr/>
        </p:nvSpPr>
        <p:spPr>
          <a:xfrm>
            <a:off x="7653558" y="760534"/>
            <a:ext cx="432048" cy="23642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Ellips 37"/>
          <p:cNvSpPr/>
          <p:nvPr/>
        </p:nvSpPr>
        <p:spPr>
          <a:xfrm>
            <a:off x="7663339" y="1045221"/>
            <a:ext cx="432048" cy="236422"/>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ruta 38"/>
          <p:cNvSpPr txBox="1"/>
          <p:nvPr/>
        </p:nvSpPr>
        <p:spPr>
          <a:xfrm>
            <a:off x="8095388" y="115338"/>
            <a:ext cx="2428357"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Upphandlingsprocessen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Anskaffningsprocessen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Fakturaprocessen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rPr>
              <a:t>Uppföljningsprocessen</a:t>
            </a:r>
          </a:p>
        </p:txBody>
      </p:sp>
      <p:sp>
        <p:nvSpPr>
          <p:cNvPr id="40" name="Underrubrik 2"/>
          <p:cNvSpPr txBox="1">
            <a:spLocks/>
          </p:cNvSpPr>
          <p:nvPr/>
        </p:nvSpPr>
        <p:spPr>
          <a:xfrm>
            <a:off x="427336" y="1008577"/>
            <a:ext cx="4464496" cy="518457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Styrning via inköpspolicy och riktlinjer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Förberedelser </a:t>
            </a:r>
            <a:r>
              <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och O -verksamhetens behov inför upphandling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Hög avtalstrohet ger lägre </a:t>
            </a:r>
            <a:b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b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kostnader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Beställarkompetens i verksamheten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God intern kontroll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Central samordningsfunktion - Inköp</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prstClr val="black"/>
                </a:solidFill>
                <a:effectLst/>
                <a:uLnTx/>
                <a:uFillTx/>
                <a:latin typeface="Calibri" panose="020F0502020204030204"/>
                <a:ea typeface="+mn-ea"/>
                <a:cs typeface="+mn-cs"/>
              </a:rPr>
              <a:t>Kommunnytta och god ekonomisk hushållning</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v-SE" sz="20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838724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365999" y="877572"/>
            <a:ext cx="8111387" cy="5132920"/>
          </a:xfrm>
        </p:spPr>
        <p:txBody>
          <a:bodyPr>
            <a:noAutofit/>
          </a:bodyPr>
          <a:lstStyle/>
          <a:p>
            <a:pPr marL="0" indent="0">
              <a:buNone/>
            </a:pPr>
            <a:r>
              <a:rPr lang="sv-SE" dirty="0" smtClean="0"/>
              <a:t>Att utveckla </a:t>
            </a:r>
            <a:r>
              <a:rPr lang="sv-SE" dirty="0"/>
              <a:t>verksamheten, arbeta mer </a:t>
            </a:r>
            <a:r>
              <a:rPr lang="sv-SE" dirty="0" smtClean="0"/>
              <a:t>effektivt</a:t>
            </a:r>
            <a:br>
              <a:rPr lang="sv-SE" dirty="0" smtClean="0"/>
            </a:br>
            <a:r>
              <a:rPr lang="sv-SE" dirty="0" smtClean="0"/>
              <a:t>och </a:t>
            </a:r>
            <a:r>
              <a:rPr lang="sv-SE" dirty="0"/>
              <a:t>få bättre </a:t>
            </a:r>
            <a:r>
              <a:rPr lang="sv-SE" dirty="0" smtClean="0"/>
              <a:t>rutiner inom verksamhet, personal</a:t>
            </a:r>
            <a:br>
              <a:rPr lang="sv-SE" dirty="0" smtClean="0"/>
            </a:br>
            <a:r>
              <a:rPr lang="sv-SE" dirty="0" smtClean="0"/>
              <a:t>och ekonomi.</a:t>
            </a:r>
            <a:br>
              <a:rPr lang="sv-SE" dirty="0" smtClean="0"/>
            </a:br>
            <a:r>
              <a:rPr lang="sv-SE" dirty="0" smtClean="0"/>
              <a:t/>
            </a:r>
            <a:br>
              <a:rPr lang="sv-SE" dirty="0" smtClean="0"/>
            </a:br>
            <a:r>
              <a:rPr lang="sv-SE" dirty="0"/>
              <a:t>Att ha </a:t>
            </a:r>
            <a:r>
              <a:rPr lang="sv-SE" b="1" dirty="0"/>
              <a:t>ordning och reda</a:t>
            </a:r>
            <a:r>
              <a:rPr lang="sv-SE" dirty="0"/>
              <a:t>, veta att det som ska </a:t>
            </a:r>
            <a:r>
              <a:rPr lang="sv-SE" dirty="0" smtClean="0"/>
              <a:t/>
            </a:r>
            <a:br>
              <a:rPr lang="sv-SE" dirty="0" smtClean="0"/>
            </a:br>
            <a:r>
              <a:rPr lang="sv-SE" dirty="0" smtClean="0"/>
              <a:t>göras </a:t>
            </a:r>
            <a:r>
              <a:rPr lang="sv-SE" dirty="0"/>
              <a:t>blir gjort och att det sker på ett bra och </a:t>
            </a:r>
            <a:r>
              <a:rPr lang="sv-SE" dirty="0" smtClean="0"/>
              <a:t/>
            </a:r>
            <a:br>
              <a:rPr lang="sv-SE" dirty="0" smtClean="0"/>
            </a:br>
            <a:r>
              <a:rPr lang="sv-SE" dirty="0" smtClean="0"/>
              <a:t>säkert </a:t>
            </a:r>
            <a:r>
              <a:rPr lang="sv-SE" dirty="0"/>
              <a:t>sätt</a:t>
            </a:r>
            <a:r>
              <a:rPr lang="sv-SE" dirty="0" smtClean="0"/>
              <a:t>.</a:t>
            </a:r>
            <a:br>
              <a:rPr lang="sv-SE" dirty="0" smtClean="0"/>
            </a:br>
            <a:endParaRPr lang="sv-SE" dirty="0"/>
          </a:p>
          <a:p>
            <a:r>
              <a:rPr lang="sv-SE" dirty="0" smtClean="0"/>
              <a:t>Kontrollmiljö</a:t>
            </a:r>
          </a:p>
          <a:p>
            <a:pPr lvl="1"/>
            <a:r>
              <a:rPr lang="sv-SE" dirty="0" smtClean="0"/>
              <a:t>Förståelse, kunskap, förutsättningar</a:t>
            </a:r>
          </a:p>
          <a:p>
            <a:r>
              <a:rPr lang="sv-SE" dirty="0" smtClean="0"/>
              <a:t>Risk- och konsekvensbedömning</a:t>
            </a:r>
          </a:p>
          <a:p>
            <a:pPr lvl="1"/>
            <a:r>
              <a:rPr lang="sv-SE" dirty="0" smtClean="0"/>
              <a:t>Processer, struktur</a:t>
            </a:r>
          </a:p>
          <a:p>
            <a:r>
              <a:rPr lang="sv-SE" dirty="0" smtClean="0"/>
              <a:t>Kontrollaktiviteter</a:t>
            </a:r>
          </a:p>
          <a:p>
            <a:pPr lvl="1"/>
            <a:r>
              <a:rPr lang="sv-SE" dirty="0" smtClean="0"/>
              <a:t>Internkontrollplan</a:t>
            </a:r>
          </a:p>
          <a:p>
            <a:r>
              <a:rPr lang="sv-SE" dirty="0" smtClean="0"/>
              <a:t>Tillsyn</a:t>
            </a:r>
          </a:p>
          <a:p>
            <a:pPr lvl="1"/>
            <a:r>
              <a:rPr lang="sv-SE" dirty="0"/>
              <a:t>Internt ex. nämnd, KS, controller</a:t>
            </a:r>
          </a:p>
          <a:p>
            <a:pPr lvl="1"/>
            <a:r>
              <a:rPr lang="sv-SE" dirty="0" smtClean="0"/>
              <a:t>Externt ex. Socialstyrelsen, Arbetsmiljöverket och SKL</a:t>
            </a: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pic>
        <p:nvPicPr>
          <p:cNvPr id="5" name="Bildobjekt 4"/>
          <p:cNvPicPr>
            <a:picLocks noChangeAspect="1"/>
          </p:cNvPicPr>
          <p:nvPr/>
        </p:nvPicPr>
        <p:blipFill>
          <a:blip r:embed="rId3"/>
          <a:stretch>
            <a:fillRect/>
          </a:stretch>
        </p:blipFill>
        <p:spPr>
          <a:xfrm>
            <a:off x="8033995" y="4314332"/>
            <a:ext cx="2433698" cy="172869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Bildobjekt 5"/>
          <p:cNvPicPr>
            <a:picLocks noChangeAspect="1"/>
          </p:cNvPicPr>
          <p:nvPr/>
        </p:nvPicPr>
        <p:blipFill>
          <a:blip r:embed="rId4"/>
          <a:stretch>
            <a:fillRect/>
          </a:stretch>
        </p:blipFill>
        <p:spPr>
          <a:xfrm>
            <a:off x="7680177" y="3624353"/>
            <a:ext cx="2215285" cy="137995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3" name="Bildobjekt 2"/>
          <p:cNvPicPr>
            <a:picLocks noChangeAspect="1"/>
          </p:cNvPicPr>
          <p:nvPr/>
        </p:nvPicPr>
        <p:blipFill>
          <a:blip r:embed="rId5"/>
          <a:stretch>
            <a:fillRect/>
          </a:stretch>
        </p:blipFill>
        <p:spPr>
          <a:xfrm>
            <a:off x="7378100" y="2564790"/>
            <a:ext cx="2100360" cy="147540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Bildobjekt 6"/>
          <p:cNvPicPr>
            <a:picLocks noChangeAspect="1"/>
          </p:cNvPicPr>
          <p:nvPr/>
        </p:nvPicPr>
        <p:blipFill>
          <a:blip r:embed="rId6"/>
          <a:stretch>
            <a:fillRect/>
          </a:stretch>
        </p:blipFill>
        <p:spPr>
          <a:xfrm>
            <a:off x="6984614" y="1726038"/>
            <a:ext cx="2098763" cy="13332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8" name="textruta 7"/>
          <p:cNvSpPr txBox="1"/>
          <p:nvPr/>
        </p:nvSpPr>
        <p:spPr>
          <a:xfrm>
            <a:off x="3486750" y="231241"/>
            <a:ext cx="64087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Intern kontroll </a:t>
            </a:r>
          </a:p>
        </p:txBody>
      </p:sp>
    </p:spTree>
    <p:extLst>
      <p:ext uri="{BB962C8B-B14F-4D97-AF65-F5344CB8AC3E}">
        <p14:creationId xmlns:p14="http://schemas.microsoft.com/office/powerpoint/2010/main" val="224610069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1543136" y="788522"/>
            <a:ext cx="8568952" cy="4752528"/>
          </a:xfrm>
        </p:spPr>
        <p:txBody>
          <a:bodyPr>
            <a:normAutofit lnSpcReduction="10000"/>
          </a:bodyPr>
          <a:lstStyle/>
          <a:p>
            <a:pPr lvl="0"/>
            <a:endParaRPr lang="sv-SE" dirty="0"/>
          </a:p>
          <a:p>
            <a:pPr marL="0" indent="0">
              <a:buNone/>
            </a:pPr>
            <a:r>
              <a:rPr lang="sv-SE" sz="2400" dirty="0"/>
              <a:t>Kommunfullmäktige utser </a:t>
            </a:r>
            <a:r>
              <a:rPr lang="sv-SE" sz="2400" dirty="0" smtClean="0"/>
              <a:t>fem </a:t>
            </a:r>
            <a:r>
              <a:rPr lang="sv-SE" sz="2400" dirty="0"/>
              <a:t>förtroendevalda revisorer</a:t>
            </a:r>
            <a:br>
              <a:rPr lang="sv-SE" sz="2400" dirty="0"/>
            </a:br>
            <a:r>
              <a:rPr lang="sv-SE" sz="2400" dirty="0"/>
              <a:t>stöd – sakkunnigt biträde</a:t>
            </a:r>
            <a:br>
              <a:rPr lang="sv-SE" sz="2400" dirty="0"/>
            </a:br>
            <a:endParaRPr lang="sv-SE" sz="2400" dirty="0"/>
          </a:p>
          <a:p>
            <a:pPr marL="0" indent="0">
              <a:buNone/>
            </a:pPr>
            <a:r>
              <a:rPr lang="sv-SE" sz="2400" dirty="0"/>
              <a:t>Revisorerna prövar om verksamheten sköts på ett ändamålsenligt och från ekonomisk synpunkt tillfredsställande sätt, om räkenskaperna är rättvisande och om den interna kontrollen som görs inom nämnderna är tillräcklig. </a:t>
            </a:r>
            <a:br>
              <a:rPr lang="sv-SE" sz="2400" dirty="0"/>
            </a:br>
            <a:endParaRPr lang="sv-SE" sz="2400" dirty="0"/>
          </a:p>
          <a:p>
            <a:pPr marL="457200" indent="-457200">
              <a:buFont typeface="+mj-lt"/>
              <a:buAutoNum type="alphaLcPeriod"/>
            </a:pPr>
            <a:r>
              <a:rPr lang="sv-SE" sz="2400" dirty="0"/>
              <a:t>Hur nämnden utför sitt uppdrag</a:t>
            </a:r>
          </a:p>
          <a:p>
            <a:pPr marL="514350" indent="-514350">
              <a:buFont typeface="+mj-lt"/>
              <a:buAutoNum type="alphaLcPeriod"/>
            </a:pPr>
            <a:r>
              <a:rPr lang="sv-SE" sz="2400" dirty="0"/>
              <a:t>Särskilda fördjupade granskningar</a:t>
            </a:r>
          </a:p>
          <a:p>
            <a:pPr marL="514350" indent="-514350">
              <a:buFont typeface="+mj-lt"/>
              <a:buAutoNum type="alphaLcPeriod"/>
            </a:pPr>
            <a:r>
              <a:rPr lang="sv-SE" sz="2400" dirty="0"/>
              <a:t>Delårsbokslut och årsbokslut</a:t>
            </a:r>
          </a:p>
          <a:p>
            <a:pPr marL="514350" indent="-514350">
              <a:buFont typeface="+mj-lt"/>
              <a:buAutoNum type="alphaLcPeriod"/>
            </a:pPr>
            <a:r>
              <a:rPr lang="sv-SE" sz="2400" dirty="0"/>
              <a:t>Lekmannarevision i kommunala bolag</a:t>
            </a:r>
          </a:p>
          <a:p>
            <a:pPr marL="0" indent="0">
              <a:buNone/>
            </a:pPr>
            <a:endParaRPr lang="sv-SE" sz="3200" dirty="0"/>
          </a:p>
          <a:p>
            <a:pPr marL="0" indent="0">
              <a:buNone/>
            </a:pPr>
            <a:endParaRPr lang="sv-SE" sz="3200" dirty="0"/>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sp>
        <p:nvSpPr>
          <p:cNvPr id="2" name="textruta 1"/>
          <p:cNvSpPr txBox="1"/>
          <p:nvPr/>
        </p:nvSpPr>
        <p:spPr>
          <a:xfrm>
            <a:off x="3798531" y="338650"/>
            <a:ext cx="338437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Revision</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556" y="3190509"/>
            <a:ext cx="2922505" cy="2820217"/>
          </a:xfrm>
          <a:prstGeom prst="rect">
            <a:avLst/>
          </a:prstGeom>
        </p:spPr>
      </p:pic>
    </p:spTree>
    <p:extLst>
      <p:ext uri="{BB962C8B-B14F-4D97-AF65-F5344CB8AC3E}">
        <p14:creationId xmlns:p14="http://schemas.microsoft.com/office/powerpoint/2010/main" val="299864988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r>
              <a:rPr lang="sv-SE" dirty="0"/>
              <a:t>Kommunledningsförvaltningen</a:t>
            </a:r>
            <a:endParaRPr lang="sv-SE" dirty="0"/>
          </a:p>
        </p:txBody>
      </p:sp>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361" y="1556792"/>
            <a:ext cx="8932163" cy="3653384"/>
          </a:xfrm>
          <a:prstGeom prst="rect">
            <a:avLst/>
          </a:prstGeom>
        </p:spPr>
      </p:pic>
      <p:sp>
        <p:nvSpPr>
          <p:cNvPr id="5" name="Ellips 4"/>
          <p:cNvSpPr/>
          <p:nvPr/>
        </p:nvSpPr>
        <p:spPr>
          <a:xfrm>
            <a:off x="1524000" y="1807728"/>
            <a:ext cx="1251248" cy="129319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ruta 2"/>
          <p:cNvSpPr txBox="1"/>
          <p:nvPr/>
        </p:nvSpPr>
        <p:spPr>
          <a:xfrm>
            <a:off x="2495601" y="646494"/>
            <a:ext cx="782951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Den politiska viljan – styr- och ledningssystem</a:t>
            </a:r>
          </a:p>
        </p:txBody>
      </p:sp>
    </p:spTree>
    <p:extLst>
      <p:ext uri="{BB962C8B-B14F-4D97-AF65-F5344CB8AC3E}">
        <p14:creationId xmlns:p14="http://schemas.microsoft.com/office/powerpoint/2010/main" val="324317661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a:xfrm>
            <a:off x="1637983" y="2471595"/>
            <a:ext cx="8793642" cy="3507845"/>
          </a:xfrm>
        </p:spPr>
        <p:txBody>
          <a:bodyPr>
            <a:normAutofit/>
          </a:bodyPr>
          <a:lstStyle/>
          <a:p>
            <a:r>
              <a:rPr lang="sv-SE" sz="2400" dirty="0" smtClean="0"/>
              <a:t>Finanspolicy</a:t>
            </a:r>
            <a:endParaRPr lang="sv-SE" sz="2400" dirty="0"/>
          </a:p>
          <a:p>
            <a:r>
              <a:rPr lang="sv-SE" sz="2400" dirty="0" err="1"/>
              <a:t>Affärsetisk</a:t>
            </a:r>
            <a:r>
              <a:rPr lang="sv-SE" sz="2400" dirty="0"/>
              <a:t> policy</a:t>
            </a:r>
          </a:p>
          <a:p>
            <a:r>
              <a:rPr lang="sv-SE" sz="2400" dirty="0"/>
              <a:t>Inköpspolicy </a:t>
            </a:r>
          </a:p>
          <a:p>
            <a:r>
              <a:rPr lang="sv-SE" sz="2400" dirty="0"/>
              <a:t>Policy för intern kontroll och styrning</a:t>
            </a:r>
          </a:p>
          <a:p>
            <a:r>
              <a:rPr lang="sv-SE" sz="2400" dirty="0"/>
              <a:t>Riktlinjer för God ekonomisk hushållning</a:t>
            </a:r>
          </a:p>
          <a:p>
            <a:r>
              <a:rPr lang="sv-SE" sz="2400" dirty="0"/>
              <a:t>Riktlinjer för redovisning av investeringar</a:t>
            </a:r>
          </a:p>
          <a:p>
            <a:r>
              <a:rPr lang="sv-SE" sz="2400" dirty="0"/>
              <a:t>Riktlinjer för Verksamhetsplan </a:t>
            </a:r>
            <a:r>
              <a:rPr lang="sv-SE" sz="2400" dirty="0" smtClean="0"/>
              <a:t>och budget</a:t>
            </a:r>
            <a:endParaRPr lang="sv-SE" dirty="0">
              <a:solidFill>
                <a:srgbClr val="FF0000"/>
              </a:solidFill>
            </a:endParaRPr>
          </a:p>
        </p:txBody>
      </p:sp>
      <p:sp>
        <p:nvSpPr>
          <p:cNvPr id="3" name="Rubrik 2"/>
          <p:cNvSpPr>
            <a:spLocks noGrp="1"/>
          </p:cNvSpPr>
          <p:nvPr>
            <p:ph type="title"/>
          </p:nvPr>
        </p:nvSpPr>
        <p:spPr>
          <a:xfrm>
            <a:off x="2012402" y="1023041"/>
            <a:ext cx="8286808" cy="613007"/>
          </a:xfrm>
        </p:spPr>
        <p:txBody>
          <a:bodyPr>
            <a:noAutofit/>
          </a:bodyPr>
          <a:lstStyle/>
          <a:p>
            <a:r>
              <a:rPr lang="sv-SE" sz="3200" dirty="0" smtClean="0"/>
              <a:t>Kommunfullmäktiges styrning av </a:t>
            </a:r>
            <a:r>
              <a:rPr lang="sv-SE" sz="3200" dirty="0"/>
              <a:t>ekonomi</a:t>
            </a: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spTree>
    <p:extLst>
      <p:ext uri="{BB962C8B-B14F-4D97-AF65-F5344CB8AC3E}">
        <p14:creationId xmlns:p14="http://schemas.microsoft.com/office/powerpoint/2010/main" val="20704053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1949099" y="1268760"/>
            <a:ext cx="8004534" cy="4392488"/>
          </a:xfrm>
        </p:spPr>
        <p:txBody>
          <a:bodyPr>
            <a:normAutofit/>
          </a:bodyPr>
          <a:lstStyle/>
          <a:p>
            <a:pPr>
              <a:spcAft>
                <a:spcPts val="1200"/>
              </a:spcAft>
            </a:pPr>
            <a:r>
              <a:rPr lang="sv-SE" sz="2400" dirty="0"/>
              <a:t>Ekonomi - läran om hushållning av resurser</a:t>
            </a:r>
          </a:p>
          <a:p>
            <a:pPr>
              <a:spcAft>
                <a:spcPts val="1200"/>
              </a:spcAft>
            </a:pPr>
            <a:r>
              <a:rPr lang="sv-SE" sz="2400" dirty="0"/>
              <a:t>Varje generation står för de kostnader de ger upphov till</a:t>
            </a:r>
          </a:p>
          <a:p>
            <a:pPr>
              <a:spcAft>
                <a:spcPts val="1200"/>
              </a:spcAft>
            </a:pPr>
            <a:r>
              <a:rPr lang="sv-SE" sz="2400" dirty="0"/>
              <a:t>God förvaltning av medborgarnas skattepengar </a:t>
            </a:r>
          </a:p>
          <a:p>
            <a:pPr>
              <a:spcAft>
                <a:spcPts val="1200"/>
              </a:spcAft>
            </a:pPr>
            <a:r>
              <a:rPr lang="sv-SE" sz="2400" dirty="0"/>
              <a:t>Kommunfullmäktige beslutar om mål och styrande dokument samt följer upp</a:t>
            </a:r>
          </a:p>
          <a:p>
            <a:pPr lvl="1"/>
            <a:r>
              <a:rPr lang="sv-SE" sz="2400" dirty="0"/>
              <a:t>Verksamhet</a:t>
            </a:r>
          </a:p>
          <a:p>
            <a:pPr lvl="1"/>
            <a:r>
              <a:rPr lang="sv-SE" sz="2400" dirty="0"/>
              <a:t>Personal </a:t>
            </a:r>
          </a:p>
          <a:p>
            <a:pPr lvl="1"/>
            <a:r>
              <a:rPr lang="sv-SE" sz="2400" dirty="0"/>
              <a:t>Ekonomi</a:t>
            </a:r>
          </a:p>
          <a:p>
            <a:pPr marL="457200" lvl="1" indent="0">
              <a:buNone/>
            </a:pPr>
            <a:endParaRPr lang="sv-SE" sz="2400" dirty="0"/>
          </a:p>
          <a:p>
            <a:pPr marL="0" indent="0">
              <a:buNone/>
            </a:pPr>
            <a:endParaRPr lang="sv-SE" sz="3200" dirty="0"/>
          </a:p>
        </p:txBody>
      </p:sp>
      <p:sp>
        <p:nvSpPr>
          <p:cNvPr id="5" name="textruta 4"/>
          <p:cNvSpPr txBox="1"/>
          <p:nvPr/>
        </p:nvSpPr>
        <p:spPr>
          <a:xfrm>
            <a:off x="3123388" y="286780"/>
            <a:ext cx="7632848"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Gill Sans MT" pitchFamily="34" charset="0"/>
                <a:ea typeface="+mn-ea"/>
                <a:cs typeface="+mn-cs"/>
              </a:rPr>
              <a:t>Vad är God ekonomisk hushållning?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Platshållare för text 5"/>
          <p:cNvSpPr>
            <a:spLocks noGrp="1"/>
          </p:cNvSpPr>
          <p:nvPr>
            <p:ph type="body" sz="quarter" idx="11"/>
          </p:nvPr>
        </p:nvSpPr>
        <p:spPr/>
        <p:txBody>
          <a:bodyPr/>
          <a:lstStyle/>
          <a:p>
            <a:r>
              <a:rPr lang="sv-SE" dirty="0"/>
              <a:t>Kommunledningsförvaltningen</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24793">
            <a:off x="7238128" y="4025708"/>
            <a:ext cx="2787823" cy="1855171"/>
          </a:xfrm>
          <a:prstGeom prst="rect">
            <a:avLst/>
          </a:prstGeom>
          <a:ln>
            <a:noFill/>
          </a:ln>
          <a:effectLst>
            <a:softEdge rad="112500"/>
          </a:effectLst>
        </p:spPr>
      </p:pic>
    </p:spTree>
    <p:extLst>
      <p:ext uri="{BB962C8B-B14F-4D97-AF65-F5344CB8AC3E}">
        <p14:creationId xmlns:p14="http://schemas.microsoft.com/office/powerpoint/2010/main" val="98194567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p:cNvSpPr>
            <a:spLocks noGrp="1"/>
          </p:cNvSpPr>
          <p:nvPr>
            <p:ph type="body" sz="quarter" idx="13"/>
          </p:nvPr>
        </p:nvSpPr>
        <p:spPr/>
        <p:txBody>
          <a:bodyPr/>
          <a:lstStyle/>
          <a:p>
            <a:r>
              <a:rPr lang="sv-SE" dirty="0"/>
              <a:t>Kommunledningsförvaltningen</a:t>
            </a:r>
            <a:endParaRPr lang="sv-SE" dirty="0"/>
          </a:p>
        </p:txBody>
      </p:sp>
      <p:sp>
        <p:nvSpPr>
          <p:cNvPr id="5" name="Oval 4"/>
          <p:cNvSpPr/>
          <p:nvPr/>
        </p:nvSpPr>
        <p:spPr>
          <a:xfrm>
            <a:off x="7121841" y="339777"/>
            <a:ext cx="2816512" cy="1368152"/>
          </a:xfrm>
          <a:prstGeom prst="wedgeEllipseCallout">
            <a:avLst/>
          </a:prstGeom>
          <a:solidFill>
            <a:srgbClr val="A6AB5C"/>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smtClean="0">
                <a:ln>
                  <a:noFill/>
                </a:ln>
                <a:solidFill>
                  <a:prstClr val="white"/>
                </a:solidFill>
                <a:effectLst/>
                <a:uLnTx/>
                <a:uFillTx/>
                <a:latin typeface="Gill Sans"/>
                <a:ea typeface="+mn-ea"/>
                <a:cs typeface="+mn-cs"/>
              </a:rPr>
              <a:t>Samtala två och två</a:t>
            </a:r>
            <a:endParaRPr kumimoji="0" lang="sv-SE" sz="2800" b="0" i="0" u="none" strike="noStrike" kern="1200" cap="none" spc="0" normalizeH="0" baseline="0" noProof="0" dirty="0">
              <a:ln>
                <a:noFill/>
              </a:ln>
              <a:solidFill>
                <a:prstClr val="white"/>
              </a:solidFill>
              <a:effectLst/>
              <a:uLnTx/>
              <a:uFillTx/>
              <a:latin typeface="Gill Sans"/>
              <a:ea typeface="+mn-ea"/>
              <a:cs typeface="+mn-cs"/>
            </a:endParaRPr>
          </a:p>
        </p:txBody>
      </p:sp>
      <p:sp>
        <p:nvSpPr>
          <p:cNvPr id="6" name="Underrubrik 2"/>
          <p:cNvSpPr txBox="1">
            <a:spLocks/>
          </p:cNvSpPr>
          <p:nvPr/>
        </p:nvSpPr>
        <p:spPr>
          <a:xfrm>
            <a:off x="2064693" y="2448767"/>
            <a:ext cx="8338940" cy="23564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000" b="1" kern="1200">
                <a:solidFill>
                  <a:schemeClr val="tx1">
                    <a:tint val="75000"/>
                  </a:schemeClr>
                </a:solidFill>
                <a:latin typeface="Gill Sans MT Condensed"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3200" b="1" i="0" u="none" strike="noStrike" kern="1200" cap="none" spc="0" normalizeH="0" baseline="0" noProof="0" dirty="0" smtClean="0">
                <a:ln>
                  <a:noFill/>
                </a:ln>
                <a:solidFill>
                  <a:prstClr val="white">
                    <a:lumMod val="50000"/>
                  </a:prstClr>
                </a:solidFill>
                <a:effectLst/>
                <a:uLnTx/>
                <a:uFillTx/>
                <a:latin typeface="Gill Sans MT" panose="020B0502020104020203" pitchFamily="34" charset="0"/>
                <a:ea typeface="+mn-ea"/>
                <a:cs typeface="Calibri Light" panose="020F0302020204030204" pitchFamily="34" charset="0"/>
              </a:rPr>
              <a:t>Hur finansierar kommunen sina verksamheter?</a:t>
            </a:r>
            <a:br>
              <a:rPr kumimoji="0" lang="sv-SE" sz="3200" b="1" i="0" u="none" strike="noStrike" kern="1200" cap="none" spc="0" normalizeH="0" baseline="0" noProof="0" dirty="0" smtClean="0">
                <a:ln>
                  <a:noFill/>
                </a:ln>
                <a:solidFill>
                  <a:prstClr val="white">
                    <a:lumMod val="50000"/>
                  </a:prstClr>
                </a:solidFill>
                <a:effectLst/>
                <a:uLnTx/>
                <a:uFillTx/>
                <a:latin typeface="Gill Sans MT" panose="020B0502020104020203" pitchFamily="34" charset="0"/>
                <a:ea typeface="+mn-ea"/>
                <a:cs typeface="Calibri Light" panose="020F0302020204030204" pitchFamily="34" charset="0"/>
              </a:rPr>
            </a:br>
            <a:endParaRPr kumimoji="0" lang="sv-SE" sz="3200" b="1" i="0" u="none" strike="noStrike" kern="1200" cap="none" spc="0" normalizeH="0" baseline="0" noProof="0" dirty="0" smtClean="0">
              <a:ln>
                <a:noFill/>
              </a:ln>
              <a:solidFill>
                <a:prstClr val="white">
                  <a:lumMod val="50000"/>
                </a:prstClr>
              </a:solidFill>
              <a:effectLst/>
              <a:uLnTx/>
              <a:uFillTx/>
              <a:latin typeface="Gill Sans MT" panose="020B0502020104020203" pitchFamily="34" charset="0"/>
              <a:ea typeface="+mn-ea"/>
              <a:cs typeface="Calibri Light" panose="020F030202020403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v-SE" sz="3200" b="1" i="0" u="none" strike="noStrike" kern="1200" cap="none" spc="0" normalizeH="0" baseline="0" noProof="0" dirty="0" smtClean="0">
                <a:ln>
                  <a:noFill/>
                </a:ln>
                <a:solidFill>
                  <a:prstClr val="white">
                    <a:lumMod val="50000"/>
                  </a:prstClr>
                </a:solidFill>
                <a:effectLst/>
                <a:uLnTx/>
                <a:uFillTx/>
                <a:latin typeface="Gill Sans MT" panose="020B0502020104020203" pitchFamily="34" charset="0"/>
                <a:ea typeface="+mn-ea"/>
                <a:cs typeface="Calibri Light" panose="020F0302020204030204" pitchFamily="34" charset="0"/>
              </a:rPr>
              <a:t>Vad används kommunens pengar till?</a:t>
            </a:r>
            <a:endParaRPr kumimoji="0" lang="sv-SE" sz="2400" b="1" i="0" u="none" strike="noStrike" kern="1200" cap="none" spc="0" normalizeH="0" baseline="0" noProof="0" dirty="0" smtClean="0">
              <a:ln>
                <a:noFill/>
              </a:ln>
              <a:solidFill>
                <a:prstClr val="white">
                  <a:lumMod val="50000"/>
                </a:prstClr>
              </a:solidFill>
              <a:effectLst/>
              <a:uLnTx/>
              <a:uFillTx/>
              <a:latin typeface="Gill Sans MT" panose="020B0502020104020203" pitchFamily="34" charset="0"/>
              <a:ea typeface="+mn-ea"/>
              <a:cs typeface="Calibri Light" panose="020F030202020403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3000" b="1" i="0" u="none" strike="noStrike" kern="1200" cap="none" spc="0" normalizeH="0" baseline="0" noProof="0" dirty="0">
              <a:ln>
                <a:noFill/>
              </a:ln>
              <a:solidFill>
                <a:prstClr val="black"/>
              </a:solidFill>
              <a:effectLst/>
              <a:uLnTx/>
              <a:uFillTx/>
              <a:latin typeface="Gill Sans MT Condensed" pitchFamily="34" charset="0"/>
              <a:ea typeface="+mn-ea"/>
              <a:cs typeface="+mn-cs"/>
            </a:endParaRPr>
          </a:p>
        </p:txBody>
      </p:sp>
    </p:spTree>
    <p:extLst>
      <p:ext uri="{BB962C8B-B14F-4D97-AF65-F5344CB8AC3E}">
        <p14:creationId xmlns:p14="http://schemas.microsoft.com/office/powerpoint/2010/main" val="250927619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2567608" y="404664"/>
            <a:ext cx="7572486" cy="1368152"/>
          </a:xfrm>
        </p:spPr>
        <p:txBody>
          <a:bodyPr>
            <a:normAutofit fontScale="77500" lnSpcReduction="20000"/>
          </a:bodyPr>
          <a:lstStyle/>
          <a:p>
            <a:pPr lvl="0"/>
            <a:endParaRPr lang="sv-SE" sz="3200" dirty="0"/>
          </a:p>
          <a:p>
            <a:pPr marL="0" indent="0">
              <a:buNone/>
            </a:pPr>
            <a:r>
              <a:rPr lang="sv-SE" sz="5100" b="1" dirty="0"/>
              <a:t>Hur finansierar kommunen sina verksamheter?</a:t>
            </a:r>
          </a:p>
        </p:txBody>
      </p:sp>
      <p:sp>
        <p:nvSpPr>
          <p:cNvPr id="2" name="textruta 1"/>
          <p:cNvSpPr txBox="1"/>
          <p:nvPr/>
        </p:nvSpPr>
        <p:spPr>
          <a:xfrm>
            <a:off x="2351585" y="1763301"/>
            <a:ext cx="6612647"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Budgeterade intäkter 2018 om 2,8 mdkr varav</a:t>
            </a:r>
            <a:b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br>
            <a:endPar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Kommunalskatt 74%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Statsbidrag, inkomstutjämning 13%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Avgifter 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Finansiella intäkter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latshållare för text 4"/>
          <p:cNvSpPr>
            <a:spLocks noGrp="1"/>
          </p:cNvSpPr>
          <p:nvPr>
            <p:ph type="body" sz="quarter" idx="11"/>
          </p:nvPr>
        </p:nvSpPr>
        <p:spPr/>
        <p:txBody>
          <a:bodyPr/>
          <a:lstStyle/>
          <a:p>
            <a:r>
              <a:rPr lang="sv-SE" dirty="0"/>
              <a:t>Kommunledningsförvaltningen</a:t>
            </a:r>
            <a:endParaRPr lang="sv-SE" dirty="0"/>
          </a:p>
        </p:txBody>
      </p:sp>
      <p:pic>
        <p:nvPicPr>
          <p:cNvPr id="6" name="Bildobjekt 5"/>
          <p:cNvPicPr>
            <a:picLocks noChangeAspect="1"/>
          </p:cNvPicPr>
          <p:nvPr/>
        </p:nvPicPr>
        <p:blipFill>
          <a:blip r:embed="rId3"/>
          <a:stretch>
            <a:fillRect/>
          </a:stretch>
        </p:blipFill>
        <p:spPr>
          <a:xfrm>
            <a:off x="6467865" y="3300528"/>
            <a:ext cx="4328349" cy="2880320"/>
          </a:xfrm>
          <a:prstGeom prst="ellipse">
            <a:avLst/>
          </a:prstGeom>
          <a:ln>
            <a:noFill/>
          </a:ln>
          <a:effectLst>
            <a:softEdge rad="112500"/>
          </a:effectLst>
        </p:spPr>
      </p:pic>
    </p:spTree>
    <p:extLst>
      <p:ext uri="{BB962C8B-B14F-4D97-AF65-F5344CB8AC3E}">
        <p14:creationId xmlns:p14="http://schemas.microsoft.com/office/powerpoint/2010/main" val="1200463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0"/>
          </p:nvPr>
        </p:nvSpPr>
        <p:spPr>
          <a:xfrm>
            <a:off x="3272518" y="80088"/>
            <a:ext cx="7716502" cy="740271"/>
          </a:xfrm>
        </p:spPr>
        <p:txBody>
          <a:bodyPr>
            <a:normAutofit fontScale="47500" lnSpcReduction="20000"/>
          </a:bodyPr>
          <a:lstStyle/>
          <a:p>
            <a:pPr lvl="0"/>
            <a:endParaRPr lang="sv-SE" sz="3200" dirty="0"/>
          </a:p>
          <a:p>
            <a:pPr marL="0" indent="0">
              <a:buNone/>
            </a:pPr>
            <a:r>
              <a:rPr lang="sv-SE" sz="7000" b="1" dirty="0"/>
              <a:t>Vad går kommunens pengar till?</a:t>
            </a:r>
          </a:p>
        </p:txBody>
      </p:sp>
      <p:sp>
        <p:nvSpPr>
          <p:cNvPr id="4" name="Platshållare för text 3"/>
          <p:cNvSpPr>
            <a:spLocks noGrp="1"/>
          </p:cNvSpPr>
          <p:nvPr>
            <p:ph type="body" sz="quarter" idx="11"/>
          </p:nvPr>
        </p:nvSpPr>
        <p:spPr/>
        <p:txBody>
          <a:bodyPr/>
          <a:lstStyle/>
          <a:p>
            <a:r>
              <a:rPr lang="sv-SE" dirty="0"/>
              <a:t>Kommunledningsförvaltningen</a:t>
            </a:r>
            <a:endParaRPr lang="sv-SE" dirty="0"/>
          </a:p>
        </p:txBody>
      </p:sp>
      <p:sp>
        <p:nvSpPr>
          <p:cNvPr id="2" name="textruta 1"/>
          <p:cNvSpPr txBox="1"/>
          <p:nvPr/>
        </p:nvSpPr>
        <p:spPr>
          <a:xfrm>
            <a:off x="2133700" y="1705207"/>
            <a:ext cx="4140361" cy="212365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Löner till anställda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Köp av varor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Köp av tjänster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Räntekostnader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ruta 4"/>
          <p:cNvSpPr txBox="1"/>
          <p:nvPr/>
        </p:nvSpPr>
        <p:spPr>
          <a:xfrm>
            <a:off x="6447877" y="1726350"/>
            <a:ext cx="3331938" cy="332398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Utbildning, förskola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Socialtjänst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Fastigheter och service</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Samhällsbyggnad</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Kommunledning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Kultur, park och fritid </a:t>
            </a:r>
          </a:p>
          <a:p>
            <a:pPr marL="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Räddningstjänst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24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Överförmyndare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ruta 5"/>
          <p:cNvSpPr txBox="1"/>
          <p:nvPr/>
        </p:nvSpPr>
        <p:spPr>
          <a:xfrm>
            <a:off x="2133700" y="1014867"/>
            <a:ext cx="7819933"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Typ av kostnader		</a:t>
            </a:r>
            <a:r>
              <a:rPr kumimoji="0" lang="sv-SE" sz="28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Verksamheter</a:t>
            </a:r>
            <a:endParaRPr kumimoji="0" lang="sv-SE" sz="28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518" y="5083848"/>
            <a:ext cx="2652903" cy="1219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7904" y="5113562"/>
            <a:ext cx="1776210" cy="118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4115" y="5127246"/>
            <a:ext cx="1831821" cy="115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5112" y="5112640"/>
            <a:ext cx="1692888" cy="115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1" y="5107475"/>
            <a:ext cx="2050679" cy="117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90875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1267</TotalTime>
  <Words>1570</Words>
  <Application>Microsoft Office PowerPoint</Application>
  <PresentationFormat>Bredbild</PresentationFormat>
  <Paragraphs>659</Paragraphs>
  <Slides>32</Slides>
  <Notes>32</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32</vt:i4>
      </vt:variant>
    </vt:vector>
  </HeadingPairs>
  <TitlesOfParts>
    <vt:vector size="40" baseType="lpstr">
      <vt:lpstr>Arial</vt:lpstr>
      <vt:lpstr>Calibri</vt:lpstr>
      <vt:lpstr>Calibri Light</vt:lpstr>
      <vt:lpstr>Gill Sans</vt:lpstr>
      <vt:lpstr>Gill Sans MT</vt:lpstr>
      <vt:lpstr>Gill Sans MT Condensed</vt:lpstr>
      <vt:lpstr>Times New Roman</vt:lpstr>
      <vt:lpstr>Office-tema</vt:lpstr>
      <vt:lpstr>PowerPoint-presentation</vt:lpstr>
      <vt:lpstr>PowerPoint-presentation</vt:lpstr>
      <vt:lpstr>PowerPoint-presentation</vt:lpstr>
      <vt:lpstr>PowerPoint-presentation</vt:lpstr>
      <vt:lpstr>Kommunfullmäktiges styrning av ekonomi</vt:lpstr>
      <vt:lpstr>PowerPoint-presentation</vt:lpstr>
      <vt:lpstr>PowerPoint-presentation</vt:lpstr>
      <vt:lpstr>PowerPoint-presentation</vt:lpstr>
      <vt:lpstr>PowerPoint-presentation</vt:lpstr>
      <vt:lpstr>PowerPoint-presentation</vt:lpstr>
      <vt:lpstr> </vt:lpstr>
      <vt:lpstr>PowerPoint-presentation</vt:lpstr>
      <vt:lpstr>PowerPoint-presentation</vt:lpstr>
      <vt:lpstr>PowerPoint-presentation</vt:lpstr>
      <vt:lpstr>Årsredovisning</vt:lpstr>
      <vt:lpstr>God ekonomisk hushållning, ansvarsfrihet och tillräcklig intern kontroll</vt:lpstr>
      <vt:lpstr>Hur mäts resultat?</vt:lpstr>
      <vt:lpstr>PowerPoint-presentation</vt:lpstr>
      <vt:lpstr>Vad är en resultaträkning?</vt:lpstr>
      <vt:lpstr>Resultaträkning Piteå kommun</vt:lpstr>
      <vt:lpstr>Vad är en driftbudget?</vt:lpstr>
      <vt:lpstr>Driftbudget nämnder/ styrelse</vt:lpstr>
      <vt:lpstr>Vad är en investeringsbudget?</vt:lpstr>
      <vt:lpstr>Vad är en balansräkning?</vt:lpstr>
      <vt:lpstr>Balansräkning</vt:lpstr>
      <vt:lpstr>Kassaflödesanalys</vt:lpstr>
      <vt:lpstr>PowerPoint-presentation</vt:lpstr>
      <vt:lpstr>Vad är offentlig upphandling?</vt:lpstr>
      <vt:lpstr>PowerPoint-presentation</vt:lpstr>
      <vt:lpstr>Inköpsprocessen</vt:lpstr>
      <vt:lpstr>PowerPoint-presentation</vt:lpstr>
      <vt:lpstr>PowerPoint-presentation</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Kendy Larsson</dc:creator>
  <cp:lastModifiedBy>Maria Öman</cp:lastModifiedBy>
  <cp:revision>171</cp:revision>
  <cp:lastPrinted>2018-02-13T15:42:52Z</cp:lastPrinted>
  <dcterms:created xsi:type="dcterms:W3CDTF">2018-01-26T13:11:40Z</dcterms:created>
  <dcterms:modified xsi:type="dcterms:W3CDTF">2019-12-17T10:13:58Z</dcterms:modified>
</cp:coreProperties>
</file>