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handoutMasterIdLst>
    <p:handoutMasterId r:id="rId15"/>
  </p:handoutMasterIdLst>
  <p:sldIdLst>
    <p:sldId id="406" r:id="rId2"/>
    <p:sldId id="567" r:id="rId3"/>
    <p:sldId id="530" r:id="rId4"/>
    <p:sldId id="531" r:id="rId5"/>
    <p:sldId id="532" r:id="rId6"/>
    <p:sldId id="737" r:id="rId7"/>
    <p:sldId id="533" r:id="rId8"/>
    <p:sldId id="534" r:id="rId9"/>
    <p:sldId id="535" r:id="rId10"/>
    <p:sldId id="536" r:id="rId11"/>
    <p:sldId id="537" r:id="rId12"/>
    <p:sldId id="538" r:id="rId13"/>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B5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96" autoAdjust="0"/>
    <p:restoredTop sz="82558" autoAdjust="0"/>
  </p:normalViewPr>
  <p:slideViewPr>
    <p:cSldViewPr snapToGrid="0">
      <p:cViewPr varScale="1">
        <p:scale>
          <a:sx n="88" d="100"/>
          <a:sy n="88" d="100"/>
        </p:scale>
        <p:origin x="456" y="102"/>
      </p:cViewPr>
      <p:guideLst/>
    </p:cSldViewPr>
  </p:slideViewPr>
  <p:notesTextViewPr>
    <p:cViewPr>
      <p:scale>
        <a:sx n="100" d="100"/>
        <a:sy n="100" d="100"/>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BC3F8-2C2E-4492-AA40-CB81A483EC34}" type="doc">
      <dgm:prSet loTypeId="urn:microsoft.com/office/officeart/2005/8/layout/chevron1" loCatId="process" qsTypeId="urn:microsoft.com/office/officeart/2005/8/quickstyle/simple1" qsCatId="simple" csTypeId="urn:microsoft.com/office/officeart/2005/8/colors/accent1_2" csCatId="accent1" phldr="1"/>
      <dgm:spPr/>
    </dgm:pt>
    <dgm:pt modelId="{0A4C525B-A0D6-4265-9B11-9EAC54C7C1ED}">
      <dgm:prSet phldrT="[Text]" custT="1"/>
      <dgm:spPr>
        <a:xfrm>
          <a:off x="25792" y="51137"/>
          <a:ext cx="2646745" cy="1058698"/>
        </a:xfrm>
        <a:prstGeom prst="chevron">
          <a:avLst/>
        </a:prstGeom>
        <a:solidFill>
          <a:srgbClr val="EEECE1">
            <a:lumMod val="90000"/>
          </a:srgbClr>
        </a:solidFill>
        <a:ln w="25400" cap="flat" cmpd="sng" algn="ctr">
          <a:solidFill>
            <a:sysClr val="window" lastClr="FFFFFF">
              <a:hueOff val="0"/>
              <a:satOff val="0"/>
              <a:lumOff val="0"/>
              <a:alphaOff val="0"/>
            </a:sysClr>
          </a:solidFill>
          <a:prstDash val="solid"/>
        </a:ln>
        <a:effectLst/>
      </dgm:spPr>
      <dgm:t>
        <a:bodyPr/>
        <a:lstStyle/>
        <a:p>
          <a:r>
            <a:rPr lang="sv-SE" sz="1800" b="1" dirty="0" smtClean="0">
              <a:solidFill>
                <a:sysClr val="windowText" lastClr="000000"/>
              </a:solidFill>
              <a:latin typeface="Calibri"/>
              <a:ea typeface="+mn-ea"/>
              <a:cs typeface="+mn-cs"/>
            </a:rPr>
            <a:t>Kommun-styrelsen</a:t>
          </a:r>
          <a:endParaRPr lang="sv-SE" sz="1800" b="1" dirty="0">
            <a:solidFill>
              <a:sysClr val="windowText" lastClr="000000"/>
            </a:solidFill>
            <a:latin typeface="Calibri"/>
            <a:ea typeface="+mn-ea"/>
            <a:cs typeface="+mn-cs"/>
          </a:endParaRPr>
        </a:p>
      </dgm:t>
    </dgm:pt>
    <dgm:pt modelId="{AA521EAB-7894-4ADC-8E55-D30B2025B084}" type="parTrans" cxnId="{C77186E7-C74D-41EF-BE62-9899A6FC0EF5}">
      <dgm:prSet/>
      <dgm:spPr/>
      <dgm:t>
        <a:bodyPr/>
        <a:lstStyle/>
        <a:p>
          <a:endParaRPr lang="sv-SE"/>
        </a:p>
      </dgm:t>
    </dgm:pt>
    <dgm:pt modelId="{60B927E4-24F5-440D-A755-496AC1427DD1}" type="sibTrans" cxnId="{C77186E7-C74D-41EF-BE62-9899A6FC0EF5}">
      <dgm:prSet/>
      <dgm:spPr/>
      <dgm:t>
        <a:bodyPr/>
        <a:lstStyle/>
        <a:p>
          <a:endParaRPr lang="sv-SE"/>
        </a:p>
      </dgm:t>
    </dgm:pt>
    <dgm:pt modelId="{A092CFDC-059C-4CDD-B316-49394687C1AC}">
      <dgm:prSet phldrT="[Text]" custT="1"/>
      <dgm:spPr>
        <a:xfrm>
          <a:off x="2390926" y="51137"/>
          <a:ext cx="2646745" cy="1058698"/>
        </a:xfrm>
        <a:prstGeom prst="chevron">
          <a:avLst/>
        </a:prstGeom>
        <a:solidFill>
          <a:srgbClr val="EEECE1">
            <a:lumMod val="90000"/>
          </a:srgbClr>
        </a:solidFill>
        <a:ln w="25400" cap="flat" cmpd="sng" algn="ctr">
          <a:solidFill>
            <a:sysClr val="window" lastClr="FFFFFF">
              <a:hueOff val="0"/>
              <a:satOff val="0"/>
              <a:lumOff val="0"/>
              <a:alphaOff val="0"/>
            </a:sysClr>
          </a:solidFill>
          <a:prstDash val="solid"/>
        </a:ln>
        <a:effectLst/>
      </dgm:spPr>
      <dgm:t>
        <a:bodyPr/>
        <a:lstStyle/>
        <a:p>
          <a:r>
            <a:rPr lang="sv-SE" sz="1800" b="1" dirty="0" smtClean="0">
              <a:solidFill>
                <a:sysClr val="windowText" lastClr="000000"/>
              </a:solidFill>
              <a:latin typeface="Calibri"/>
              <a:ea typeface="+mn-ea"/>
              <a:cs typeface="+mn-cs"/>
            </a:rPr>
            <a:t>Kommun-fullmäktige</a:t>
          </a:r>
          <a:endParaRPr lang="sv-SE" sz="1400" b="1" dirty="0">
            <a:solidFill>
              <a:sysClr val="windowText" lastClr="000000"/>
            </a:solidFill>
            <a:latin typeface="Calibri"/>
            <a:ea typeface="+mn-ea"/>
            <a:cs typeface="+mn-cs"/>
          </a:endParaRPr>
        </a:p>
      </dgm:t>
    </dgm:pt>
    <dgm:pt modelId="{CD3A9813-8952-466E-AA0F-B6D2F813DAAC}" type="parTrans" cxnId="{10C5D3A6-F04B-4466-94FE-30C98F6718C6}">
      <dgm:prSet/>
      <dgm:spPr/>
      <dgm:t>
        <a:bodyPr/>
        <a:lstStyle/>
        <a:p>
          <a:endParaRPr lang="sv-SE"/>
        </a:p>
      </dgm:t>
    </dgm:pt>
    <dgm:pt modelId="{E73FCF1F-6183-4104-BCE4-18FA5A4C22CD}" type="sibTrans" cxnId="{10C5D3A6-F04B-4466-94FE-30C98F6718C6}">
      <dgm:prSet/>
      <dgm:spPr/>
      <dgm:t>
        <a:bodyPr/>
        <a:lstStyle/>
        <a:p>
          <a:endParaRPr lang="sv-SE"/>
        </a:p>
      </dgm:t>
    </dgm:pt>
    <dgm:pt modelId="{150AC194-4A91-496D-869F-8F7EFDB87395}" type="pres">
      <dgm:prSet presAssocID="{D97BC3F8-2C2E-4492-AA40-CB81A483EC34}" presName="Name0" presStyleCnt="0">
        <dgm:presLayoutVars>
          <dgm:dir/>
          <dgm:animLvl val="lvl"/>
          <dgm:resizeHandles val="exact"/>
        </dgm:presLayoutVars>
      </dgm:prSet>
      <dgm:spPr/>
    </dgm:pt>
    <dgm:pt modelId="{FC300143-4255-48F3-9630-F9B9562110BA}" type="pres">
      <dgm:prSet presAssocID="{0A4C525B-A0D6-4265-9B11-9EAC54C7C1ED}" presName="parTxOnly" presStyleLbl="node1" presStyleIdx="0" presStyleCnt="2" custLinFactNeighborX="8072" custLinFactNeighborY="0">
        <dgm:presLayoutVars>
          <dgm:chMax val="0"/>
          <dgm:chPref val="0"/>
          <dgm:bulletEnabled val="1"/>
        </dgm:presLayoutVars>
      </dgm:prSet>
      <dgm:spPr/>
      <dgm:t>
        <a:bodyPr/>
        <a:lstStyle/>
        <a:p>
          <a:endParaRPr lang="sv-SE"/>
        </a:p>
      </dgm:t>
    </dgm:pt>
    <dgm:pt modelId="{96A7F8CA-D85D-4E8F-B543-8A5011341B55}" type="pres">
      <dgm:prSet presAssocID="{60B927E4-24F5-440D-A755-496AC1427DD1}" presName="parTxOnlySpace" presStyleCnt="0"/>
      <dgm:spPr/>
    </dgm:pt>
    <dgm:pt modelId="{BC81A3B7-2381-4C4F-BDF4-B80DCFD41E4B}" type="pres">
      <dgm:prSet presAssocID="{A092CFDC-059C-4CDD-B316-49394687C1AC}" presName="parTxOnly" presStyleLbl="node1" presStyleIdx="1" presStyleCnt="2" custLinFactNeighborX="33870" custLinFactNeighborY="0">
        <dgm:presLayoutVars>
          <dgm:chMax val="0"/>
          <dgm:chPref val="0"/>
          <dgm:bulletEnabled val="1"/>
        </dgm:presLayoutVars>
      </dgm:prSet>
      <dgm:spPr/>
      <dgm:t>
        <a:bodyPr/>
        <a:lstStyle/>
        <a:p>
          <a:endParaRPr lang="sv-SE"/>
        </a:p>
      </dgm:t>
    </dgm:pt>
  </dgm:ptLst>
  <dgm:cxnLst>
    <dgm:cxn modelId="{C77186E7-C74D-41EF-BE62-9899A6FC0EF5}" srcId="{D97BC3F8-2C2E-4492-AA40-CB81A483EC34}" destId="{0A4C525B-A0D6-4265-9B11-9EAC54C7C1ED}" srcOrd="0" destOrd="0" parTransId="{AA521EAB-7894-4ADC-8E55-D30B2025B084}" sibTransId="{60B927E4-24F5-440D-A755-496AC1427DD1}"/>
    <dgm:cxn modelId="{29695369-8C35-4072-A40E-C7629F5A92C1}" type="presOf" srcId="{A092CFDC-059C-4CDD-B316-49394687C1AC}" destId="{BC81A3B7-2381-4C4F-BDF4-B80DCFD41E4B}" srcOrd="0" destOrd="0" presId="urn:microsoft.com/office/officeart/2005/8/layout/chevron1"/>
    <dgm:cxn modelId="{2B51A4E9-8527-46F4-A541-FEFAC8A73169}" type="presOf" srcId="{0A4C525B-A0D6-4265-9B11-9EAC54C7C1ED}" destId="{FC300143-4255-48F3-9630-F9B9562110BA}" srcOrd="0" destOrd="0" presId="urn:microsoft.com/office/officeart/2005/8/layout/chevron1"/>
    <dgm:cxn modelId="{0325B4F9-4D50-47D8-9F8B-A6CA3725D9A7}" type="presOf" srcId="{D97BC3F8-2C2E-4492-AA40-CB81A483EC34}" destId="{150AC194-4A91-496D-869F-8F7EFDB87395}" srcOrd="0" destOrd="0" presId="urn:microsoft.com/office/officeart/2005/8/layout/chevron1"/>
    <dgm:cxn modelId="{10C5D3A6-F04B-4466-94FE-30C98F6718C6}" srcId="{D97BC3F8-2C2E-4492-AA40-CB81A483EC34}" destId="{A092CFDC-059C-4CDD-B316-49394687C1AC}" srcOrd="1" destOrd="0" parTransId="{CD3A9813-8952-466E-AA0F-B6D2F813DAAC}" sibTransId="{E73FCF1F-6183-4104-BCE4-18FA5A4C22CD}"/>
    <dgm:cxn modelId="{CA11BB80-09CC-4985-AEEB-BAE1FF5C63A1}" type="presParOf" srcId="{150AC194-4A91-496D-869F-8F7EFDB87395}" destId="{FC300143-4255-48F3-9630-F9B9562110BA}" srcOrd="0" destOrd="0" presId="urn:microsoft.com/office/officeart/2005/8/layout/chevron1"/>
    <dgm:cxn modelId="{24A82D83-75C8-4C88-8B8E-FFD75F233365}" type="presParOf" srcId="{150AC194-4A91-496D-869F-8F7EFDB87395}" destId="{96A7F8CA-D85D-4E8F-B543-8A5011341B55}" srcOrd="1" destOrd="0" presId="urn:microsoft.com/office/officeart/2005/8/layout/chevron1"/>
    <dgm:cxn modelId="{301E32AE-B4D2-4A05-A632-8F2F74A5AFFF}" type="presParOf" srcId="{150AC194-4A91-496D-869F-8F7EFDB87395}" destId="{BC81A3B7-2381-4C4F-BDF4-B80DCFD41E4B}"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00143-4255-48F3-9630-F9B9562110BA}">
      <dsp:nvSpPr>
        <dsp:cNvPr id="0" name=""/>
        <dsp:cNvSpPr/>
      </dsp:nvSpPr>
      <dsp:spPr>
        <a:xfrm>
          <a:off x="25792" y="51137"/>
          <a:ext cx="2646745" cy="1058698"/>
        </a:xfrm>
        <a:prstGeom prst="chevron">
          <a:avLst/>
        </a:prstGeom>
        <a:solidFill>
          <a:srgbClr val="EEECE1">
            <a:lumMod val="90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sv-SE" sz="1800" b="1" kern="1200" dirty="0" smtClean="0">
              <a:solidFill>
                <a:sysClr val="windowText" lastClr="000000"/>
              </a:solidFill>
              <a:latin typeface="Calibri"/>
              <a:ea typeface="+mn-ea"/>
              <a:cs typeface="+mn-cs"/>
            </a:rPr>
            <a:t>Kommun-styrelsen</a:t>
          </a:r>
          <a:endParaRPr lang="sv-SE" sz="1800" b="1" kern="1200" dirty="0">
            <a:solidFill>
              <a:sysClr val="windowText" lastClr="000000"/>
            </a:solidFill>
            <a:latin typeface="Calibri"/>
            <a:ea typeface="+mn-ea"/>
            <a:cs typeface="+mn-cs"/>
          </a:endParaRPr>
        </a:p>
      </dsp:txBody>
      <dsp:txXfrm>
        <a:off x="555141" y="51137"/>
        <a:ext cx="1588047" cy="1058698"/>
      </dsp:txXfrm>
    </dsp:sp>
    <dsp:sp modelId="{BC81A3B7-2381-4C4F-BDF4-B80DCFD41E4B}">
      <dsp:nvSpPr>
        <dsp:cNvPr id="0" name=""/>
        <dsp:cNvSpPr/>
      </dsp:nvSpPr>
      <dsp:spPr>
        <a:xfrm>
          <a:off x="2390926" y="51137"/>
          <a:ext cx="2646745" cy="1058698"/>
        </a:xfrm>
        <a:prstGeom prst="chevron">
          <a:avLst/>
        </a:prstGeom>
        <a:solidFill>
          <a:srgbClr val="EEECE1">
            <a:lumMod val="90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sv-SE" sz="1800" b="1" kern="1200" dirty="0" smtClean="0">
              <a:solidFill>
                <a:sysClr val="windowText" lastClr="000000"/>
              </a:solidFill>
              <a:latin typeface="Calibri"/>
              <a:ea typeface="+mn-ea"/>
              <a:cs typeface="+mn-cs"/>
            </a:rPr>
            <a:t>Kommun-fullmäktige</a:t>
          </a:r>
          <a:endParaRPr lang="sv-SE" sz="1400" b="1" kern="1200" dirty="0">
            <a:solidFill>
              <a:sysClr val="windowText" lastClr="000000"/>
            </a:solidFill>
            <a:latin typeface="Calibri"/>
            <a:ea typeface="+mn-ea"/>
            <a:cs typeface="+mn-cs"/>
          </a:endParaRPr>
        </a:p>
      </dsp:txBody>
      <dsp:txXfrm>
        <a:off x="2920275" y="51137"/>
        <a:ext cx="1588047" cy="10586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06BA58B-29EE-4A76-B9A9-19F75632D0E9}" type="datetimeFigureOut">
              <a:rPr lang="sv-SE" smtClean="0"/>
              <a:t>2019-03-15</a:t>
            </a:fld>
            <a:endParaRPr lang="sv-SE"/>
          </a:p>
        </p:txBody>
      </p:sp>
      <p:sp>
        <p:nvSpPr>
          <p:cNvPr id="4" name="Platshållare för sidfo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9E03C5-128E-4F54-A247-90397927A33F}" type="slidenum">
              <a:rPr lang="sv-SE" smtClean="0"/>
              <a:t>‹#›</a:t>
            </a:fld>
            <a:endParaRPr lang="sv-SE"/>
          </a:p>
        </p:txBody>
      </p:sp>
    </p:spTree>
    <p:extLst>
      <p:ext uri="{BB962C8B-B14F-4D97-AF65-F5344CB8AC3E}">
        <p14:creationId xmlns:p14="http://schemas.microsoft.com/office/powerpoint/2010/main" val="2326766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D24E4B-58B0-45FD-85AF-BE567CA3B57B}" type="datetimeFigureOut">
              <a:rPr lang="sv-SE" smtClean="0"/>
              <a:t>2019-03-15</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A118DA-F7A0-4D1B-84A0-D02FEEEB5B98}" type="slidenum">
              <a:rPr lang="sv-SE" smtClean="0"/>
              <a:t>‹#›</a:t>
            </a:fld>
            <a:endParaRPr lang="sv-SE"/>
          </a:p>
        </p:txBody>
      </p:sp>
    </p:spTree>
    <p:extLst>
      <p:ext uri="{BB962C8B-B14F-4D97-AF65-F5344CB8AC3E}">
        <p14:creationId xmlns:p14="http://schemas.microsoft.com/office/powerpoint/2010/main" val="89164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2AA118DA-F7A0-4D1B-84A0-D02FEEEB5B98}" type="slidenum">
              <a:rPr lang="sv-SE" smtClean="0"/>
              <a:t>1</a:t>
            </a:fld>
            <a:endParaRPr lang="sv-SE"/>
          </a:p>
        </p:txBody>
      </p:sp>
    </p:spTree>
    <p:extLst>
      <p:ext uri="{BB962C8B-B14F-4D97-AF65-F5344CB8AC3E}">
        <p14:creationId xmlns:p14="http://schemas.microsoft.com/office/powerpoint/2010/main" val="63829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10</a:t>
            </a:fld>
            <a:endParaRPr lang="sv-SE"/>
          </a:p>
        </p:txBody>
      </p:sp>
    </p:spTree>
    <p:extLst>
      <p:ext uri="{BB962C8B-B14F-4D97-AF65-F5344CB8AC3E}">
        <p14:creationId xmlns:p14="http://schemas.microsoft.com/office/powerpoint/2010/main" val="1801351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Piteå kommun har valt att organisera de flesta av sina bolag i ett av kommunen helägt holdingbolag, Piteå Kommunföretag AB (PIKAB) som utgör moderbolag i koncernen Piteå Kommunföretag AB.</a:t>
            </a:r>
          </a:p>
          <a:p>
            <a:r>
              <a:rPr lang="sv-SE" sz="1200" kern="1200" dirty="0" smtClean="0">
                <a:solidFill>
                  <a:schemeClr val="tx1"/>
                </a:solidFill>
                <a:effectLst/>
                <a:latin typeface="+mn-lt"/>
                <a:ea typeface="+mn-ea"/>
                <a:cs typeface="+mn-cs"/>
              </a:rPr>
              <a:t>Syftet med bolaget är att åstadkomma en bättre ägarstyrning och samordning inom bolagskoncernen samt att ta tillvara de möjligheter en sådan koncernbildning skapar för en effektiv ekonomisk planering och samordning inom koncernen.</a:t>
            </a:r>
          </a:p>
          <a:p>
            <a:endParaRPr lang="sv-SE" dirty="0" smtClean="0"/>
          </a:p>
          <a:p>
            <a:r>
              <a:rPr lang="sv-SE" dirty="0" smtClean="0"/>
              <a:t>Organisation Piteå kommunkoncern – allt är kommunal verksamhet</a:t>
            </a:r>
          </a:p>
          <a:p>
            <a:endParaRPr lang="sv-SE" dirty="0" smtClean="0"/>
          </a:p>
          <a:p>
            <a:r>
              <a:rPr lang="sv-SE" dirty="0" smtClean="0"/>
              <a:t>Politiskt styrd verksamhet – fullmäktige/kommunstyrelse/nämnder – KL</a:t>
            </a:r>
          </a:p>
          <a:p>
            <a:endParaRPr lang="sv-SE" dirty="0" smtClean="0"/>
          </a:p>
          <a:p>
            <a:r>
              <a:rPr lang="sv-SE" dirty="0" smtClean="0"/>
              <a:t>Bolagskoncernen styrs av kommunfullmäktige via</a:t>
            </a:r>
            <a:r>
              <a:rPr lang="sv-SE" baseline="0" dirty="0" smtClean="0"/>
              <a:t> bolagsordning och ägardirektiv – KL och ABL</a:t>
            </a:r>
            <a:endParaRPr lang="sv-SE" dirty="0" smtClean="0"/>
          </a:p>
          <a:p>
            <a:endParaRPr lang="sv-SE" dirty="0" smtClean="0"/>
          </a:p>
          <a:p>
            <a:r>
              <a:rPr lang="sv-SE" dirty="0" smtClean="0"/>
              <a:t>Mer än 4</a:t>
            </a:r>
            <a:r>
              <a:rPr lang="sv-SE" baseline="0" dirty="0" smtClean="0"/>
              <a:t> 000 anställda inom många olika branscher, knappt 200 yrken</a:t>
            </a:r>
          </a:p>
          <a:p>
            <a:endParaRPr lang="sv-SE" baseline="0" dirty="0" smtClean="0"/>
          </a:p>
          <a:p>
            <a:r>
              <a:rPr lang="sv-SE" baseline="0" dirty="0" smtClean="0"/>
              <a:t>Ca 240 anställda i bolagen.</a:t>
            </a:r>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11</a:t>
            </a:fld>
            <a:endParaRPr lang="sv-SE"/>
          </a:p>
        </p:txBody>
      </p:sp>
    </p:spTree>
    <p:extLst>
      <p:ext uri="{BB962C8B-B14F-4D97-AF65-F5344CB8AC3E}">
        <p14:creationId xmlns:p14="http://schemas.microsoft.com/office/powerpoint/2010/main" val="2275542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12</a:t>
            </a:fld>
            <a:endParaRPr lang="sv-SE"/>
          </a:p>
        </p:txBody>
      </p:sp>
    </p:spTree>
    <p:extLst>
      <p:ext uri="{BB962C8B-B14F-4D97-AF65-F5344CB8AC3E}">
        <p14:creationId xmlns:p14="http://schemas.microsoft.com/office/powerpoint/2010/main" val="147721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Fullmäktige är det högsta beslutande organet i kommunen och som ledamot eller ersättare är du vald direkt av medborgarna. Kommunfullmäktige fattar beslut i principiellt viktiga ärenden som tillexempel mål och riktlinjer för kommunens verksamheter, kommunens budget, den kommunala skattesatsen, taxor och avgifter, stora investeringar, stadsplanering och andra viktiga och övergripande frågor för kommunen. Alla beslut eller verksamheter som inte delegerats i reglemente tas av fullmäktige.</a:t>
            </a:r>
          </a:p>
          <a:p>
            <a:r>
              <a:rPr lang="sv-SE" sz="1200" kern="1200" dirty="0" smtClean="0">
                <a:solidFill>
                  <a:schemeClr val="tx1"/>
                </a:solidFill>
                <a:effectLst/>
                <a:latin typeface="+mn-lt"/>
                <a:ea typeface="+mn-ea"/>
                <a:cs typeface="+mn-cs"/>
              </a:rPr>
              <a:t>Kommunfullmäktige väljer ledamöterna och ersättarna i kommunstyrelsen, nämnderna, bolagsstyrelser i kommunala bolag samt de revisorer som granskar kommunens verksamhet. Det är kommunfullmäktiges valberedning som upprättar förslag till fullmäktige i valärenden.</a:t>
            </a:r>
          </a:p>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2</a:t>
            </a:fld>
            <a:endParaRPr lang="sv-SE"/>
          </a:p>
        </p:txBody>
      </p:sp>
    </p:spTree>
    <p:extLst>
      <p:ext uri="{BB962C8B-B14F-4D97-AF65-F5344CB8AC3E}">
        <p14:creationId xmlns:p14="http://schemas.microsoft.com/office/powerpoint/2010/main" val="10654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3</a:t>
            </a:fld>
            <a:endParaRPr lang="sv-SE"/>
          </a:p>
        </p:txBody>
      </p:sp>
    </p:spTree>
    <p:extLst>
      <p:ext uri="{BB962C8B-B14F-4D97-AF65-F5344CB8AC3E}">
        <p14:creationId xmlns:p14="http://schemas.microsoft.com/office/powerpoint/2010/main" val="3693805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Kommunstyrelsen ska på uppdrag av kommunfullmäktige leda och samordna förvaltningen av kommunens angelägenheter och ha uppsikt (uppsiktsplikt) över övriga nämnders och eventuella gemensamma nämnders verksamhet. Styrelsen ska även ha uppsikt över viss avtalssamverkan (som sker enligt 9 kap. i KL eller enligt annan lag eller författning).</a:t>
            </a:r>
          </a:p>
          <a:p>
            <a:r>
              <a:rPr lang="sv-SE" sz="1200" kern="1200" dirty="0" smtClean="0">
                <a:solidFill>
                  <a:schemeClr val="tx1"/>
                </a:solidFill>
                <a:effectLst/>
                <a:latin typeface="+mn-lt"/>
                <a:ea typeface="+mn-ea"/>
                <a:cs typeface="+mn-cs"/>
              </a:rPr>
              <a:t>Styrelsen ska också ha uppsikt över kommunal verksamhet som bedrivs i sådana juridiska personer som avses i KL 10 kap. 2-6 §§ och sådana kommunalförbund som kommunen är medlem i.</a:t>
            </a:r>
          </a:p>
          <a:p>
            <a:r>
              <a:rPr lang="sv-SE" sz="1200" kern="1200" dirty="0" smtClean="0">
                <a:solidFill>
                  <a:schemeClr val="tx1"/>
                </a:solidFill>
                <a:effectLst/>
                <a:latin typeface="+mn-lt"/>
                <a:ea typeface="+mn-ea"/>
                <a:cs typeface="+mn-cs"/>
              </a:rPr>
              <a:t>Kommunstyrelsens uppdrag är i grunden att:</a:t>
            </a:r>
          </a:p>
          <a:p>
            <a:pPr lvl="0"/>
            <a:r>
              <a:rPr lang="sv-SE" sz="1200" kern="1200" dirty="0" smtClean="0">
                <a:solidFill>
                  <a:schemeClr val="tx1"/>
                </a:solidFill>
                <a:effectLst/>
                <a:latin typeface="+mn-lt"/>
                <a:ea typeface="+mn-ea"/>
                <a:cs typeface="+mn-cs"/>
              </a:rPr>
              <a:t>- leda och samordna allt arbete inom kommunen</a:t>
            </a:r>
          </a:p>
          <a:p>
            <a:pPr lvl="0"/>
            <a:r>
              <a:rPr lang="sv-SE" sz="1200" kern="1200" dirty="0" smtClean="0">
                <a:solidFill>
                  <a:schemeClr val="tx1"/>
                </a:solidFill>
                <a:effectLst/>
                <a:latin typeface="+mn-lt"/>
                <a:ea typeface="+mn-ea"/>
                <a:cs typeface="+mn-cs"/>
              </a:rPr>
              <a:t>- ansvara för kommunens ekonomi.</a:t>
            </a:r>
          </a:p>
        </p:txBody>
      </p:sp>
      <p:sp>
        <p:nvSpPr>
          <p:cNvPr id="4" name="Platshållare för bildnummer 3"/>
          <p:cNvSpPr>
            <a:spLocks noGrp="1"/>
          </p:cNvSpPr>
          <p:nvPr>
            <p:ph type="sldNum" sz="quarter" idx="10"/>
          </p:nvPr>
        </p:nvSpPr>
        <p:spPr/>
        <p:txBody>
          <a:bodyPr/>
          <a:lstStyle/>
          <a:p>
            <a:fld id="{2AA118DA-F7A0-4D1B-84A0-D02FEEEB5B98}" type="slidenum">
              <a:rPr lang="sv-SE" smtClean="0"/>
              <a:t>4</a:t>
            </a:fld>
            <a:endParaRPr lang="sv-SE"/>
          </a:p>
        </p:txBody>
      </p:sp>
    </p:spTree>
    <p:extLst>
      <p:ext uri="{BB962C8B-B14F-4D97-AF65-F5344CB8AC3E}">
        <p14:creationId xmlns:p14="http://schemas.microsoft.com/office/powerpoint/2010/main" val="3962893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5</a:t>
            </a:fld>
            <a:endParaRPr lang="sv-SE"/>
          </a:p>
        </p:txBody>
      </p:sp>
    </p:spTree>
    <p:extLst>
      <p:ext uri="{BB962C8B-B14F-4D97-AF65-F5344CB8AC3E}">
        <p14:creationId xmlns:p14="http://schemas.microsoft.com/office/powerpoint/2010/main" val="706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För varje verksamhetsområde i kommunen finns en nämnd. De ansvarar för den löpande verksamheten inom kommunen, förbereder ärenden som ska beslutas av fullmäktige samt genomför de beslut som fattas i fullmäktige.</a:t>
            </a:r>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6</a:t>
            </a:fld>
            <a:endParaRPr lang="sv-SE"/>
          </a:p>
        </p:txBody>
      </p:sp>
    </p:spTree>
    <p:extLst>
      <p:ext uri="{BB962C8B-B14F-4D97-AF65-F5344CB8AC3E}">
        <p14:creationId xmlns:p14="http://schemas.microsoft.com/office/powerpoint/2010/main" val="1410084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Kommunens förvaltningar har till uppgift att verkställa de beslut som politikerna fattar men också att bistå de förtroendevalda med underlag för att fatta beslut. Förvaltningarna består av ca 4 000 anställda och ansvarar för att kommunens verksamheter fungerar. I praktiken är det alltså tjänstemän som sköter själva genomförandet av kommuners verksamheter, men de förtroendevalda har alltid det yttersta ansvaret.</a:t>
            </a:r>
          </a:p>
          <a:p>
            <a:r>
              <a:rPr lang="sv-SE" sz="1200" kern="1200" dirty="0" smtClean="0">
                <a:solidFill>
                  <a:schemeClr val="tx1"/>
                </a:solidFill>
                <a:effectLst/>
                <a:latin typeface="+mn-lt"/>
                <a:ea typeface="+mn-ea"/>
                <a:cs typeface="+mn-cs"/>
              </a:rPr>
              <a:t> </a:t>
            </a:r>
          </a:p>
          <a:p>
            <a:r>
              <a:rPr lang="sv-SE" sz="1200" i="1" kern="1200" dirty="0" smtClean="0">
                <a:solidFill>
                  <a:schemeClr val="tx1"/>
                </a:solidFill>
                <a:effectLst/>
                <a:latin typeface="+mn-lt"/>
                <a:ea typeface="+mn-ea"/>
                <a:cs typeface="+mn-cs"/>
              </a:rPr>
              <a:t>Kommunledningsförvaltningen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Av förvaltningarna presenteras endast kommunledningsförvaltningen närmare. Kommunledningsförvaltningen är den förvaltning som övergripande arbetar med kommungemensamma frågor inom ekonomi och personalområdet bland annat. Det är också här nämndadministrationen ligger för kommunstyrelsen och kommunfullmäktige.</a:t>
            </a:r>
          </a:p>
          <a:p>
            <a:r>
              <a:rPr lang="sv-SE" sz="1200" kern="1200" dirty="0" smtClean="0">
                <a:solidFill>
                  <a:schemeClr val="tx1"/>
                </a:solidFill>
                <a:effectLst/>
                <a:latin typeface="+mn-lt"/>
                <a:ea typeface="+mn-ea"/>
                <a:cs typeface="+mn-cs"/>
              </a:rPr>
              <a:t>Kommunchefen är den högsta tjänstepersonen i kommunen. Denne är chef över samtliga enhetschefer på kommunledningsförvaltningen liksom samtliga förvaltningschefer. Kommunchefen deltar vid alla sammanträden med kommunstyrelsens arbetsutskott, kommunstyrelsen och kommunfullmäktige.</a:t>
            </a:r>
          </a:p>
          <a:p>
            <a:r>
              <a:rPr lang="sv-SE" sz="1200" kern="1200" dirty="0" smtClean="0">
                <a:solidFill>
                  <a:schemeClr val="tx1"/>
                </a:solidFill>
                <a:effectLst/>
                <a:latin typeface="+mn-lt"/>
                <a:ea typeface="+mn-ea"/>
                <a:cs typeface="+mn-cs"/>
              </a:rPr>
              <a:t>Arbetsuppgifterna som utförs inom kommunledningsförvaltningen har direkt koppling till det reglemente som kommunfullmäktige antagit för delegation till kommunstyrelsen.</a:t>
            </a:r>
          </a:p>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7</a:t>
            </a:fld>
            <a:endParaRPr lang="sv-SE"/>
          </a:p>
        </p:txBody>
      </p:sp>
    </p:spTree>
    <p:extLst>
      <p:ext uri="{BB962C8B-B14F-4D97-AF65-F5344CB8AC3E}">
        <p14:creationId xmlns:p14="http://schemas.microsoft.com/office/powerpoint/2010/main" val="195184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Tjänstemän bereder och politiker beslutar. Låter enkelt, men vad är egentligen skillnaden?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Kommunens politiker är folkvalda och väljs av dig som invånare vid de allmänna valen vart 4:e år. Politikerna är därmed demokratiskt tillsatta och ska återspegla invånarnas önskemål om hur kommunen ska styras och ledas. En demokrati fungerar inte utan förtroendevalda.</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För att bereda och genomföra politikens beslut behövs offentligt anställda. Det rör sig inte bara om allmänkunniga administratörer utan också om specialiserade professioner som jurister, ekonomer, lärare, läkare, sjuksköterskor, vårdbiträden och många andra yrken. Dessa är tjänstemän och är alltså inte valda av folket utan är anställda som vem som helst. Tjänstemännens uppgift är att hjälpa politikerna att bereda och verkställa deras olika beslut.</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 korthet kan man säga att politikerna tar beslut om </a:t>
            </a:r>
            <a:r>
              <a:rPr lang="sv-SE" sz="1200" u="sng" kern="1200" dirty="0" smtClean="0">
                <a:solidFill>
                  <a:schemeClr val="tx1"/>
                </a:solidFill>
                <a:effectLst/>
                <a:latin typeface="+mn-lt"/>
                <a:ea typeface="+mn-ea"/>
                <a:cs typeface="+mn-cs"/>
              </a:rPr>
              <a:t>vad</a:t>
            </a:r>
            <a:r>
              <a:rPr lang="sv-SE" sz="1200" kern="1200" dirty="0" smtClean="0">
                <a:solidFill>
                  <a:schemeClr val="tx1"/>
                </a:solidFill>
                <a:effectLst/>
                <a:latin typeface="+mn-lt"/>
                <a:ea typeface="+mn-ea"/>
                <a:cs typeface="+mn-cs"/>
              </a:rPr>
              <a:t> som ska göras i kommunen. Tjänstemännen bestämmer sedan </a:t>
            </a:r>
            <a:r>
              <a:rPr lang="sv-SE" sz="1200" u="sng" kern="1200" dirty="0" smtClean="0">
                <a:solidFill>
                  <a:schemeClr val="tx1"/>
                </a:solidFill>
                <a:effectLst/>
                <a:latin typeface="+mn-lt"/>
                <a:ea typeface="+mn-ea"/>
                <a:cs typeface="+mn-cs"/>
              </a:rPr>
              <a:t>hur</a:t>
            </a:r>
            <a:r>
              <a:rPr lang="sv-SE" sz="1200" kern="1200" dirty="0" smtClean="0">
                <a:solidFill>
                  <a:schemeClr val="tx1"/>
                </a:solidFill>
                <a:effectLst/>
                <a:latin typeface="+mn-lt"/>
                <a:ea typeface="+mn-ea"/>
                <a:cs typeface="+mn-cs"/>
              </a:rPr>
              <a:t> man praktiskt ska göra för att uppnå de mål eller resultat som politikerna tagit beslut om.</a:t>
            </a:r>
          </a:p>
          <a:p>
            <a:endParaRPr lang="sv-SE" dirty="0" smtClean="0"/>
          </a:p>
        </p:txBody>
      </p:sp>
      <p:sp>
        <p:nvSpPr>
          <p:cNvPr id="4" name="Platshållare för bildnummer 3"/>
          <p:cNvSpPr>
            <a:spLocks noGrp="1"/>
          </p:cNvSpPr>
          <p:nvPr>
            <p:ph type="sldNum" sz="quarter" idx="10"/>
          </p:nvPr>
        </p:nvSpPr>
        <p:spPr/>
        <p:txBody>
          <a:bodyPr/>
          <a:lstStyle/>
          <a:p>
            <a:fld id="{2AA118DA-F7A0-4D1B-84A0-D02FEEEB5B98}" type="slidenum">
              <a:rPr lang="sv-SE" smtClean="0"/>
              <a:t>8</a:t>
            </a:fld>
            <a:endParaRPr lang="sv-SE"/>
          </a:p>
        </p:txBody>
      </p:sp>
    </p:spTree>
    <p:extLst>
      <p:ext uri="{BB962C8B-B14F-4D97-AF65-F5344CB8AC3E}">
        <p14:creationId xmlns:p14="http://schemas.microsoft.com/office/powerpoint/2010/main" val="3968036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2AA118DA-F7A0-4D1B-84A0-D02FEEEB5B98}" type="slidenum">
              <a:rPr lang="sv-SE" smtClean="0"/>
              <a:t>9</a:t>
            </a:fld>
            <a:endParaRPr lang="sv-SE"/>
          </a:p>
        </p:txBody>
      </p:sp>
    </p:spTree>
    <p:extLst>
      <p:ext uri="{BB962C8B-B14F-4D97-AF65-F5344CB8AC3E}">
        <p14:creationId xmlns:p14="http://schemas.microsoft.com/office/powerpoint/2010/main" val="374927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38267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42927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230561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 platshållare">
    <p:spTree>
      <p:nvGrpSpPr>
        <p:cNvPr id="1" name=""/>
        <p:cNvGrpSpPr/>
        <p:nvPr/>
      </p:nvGrpSpPr>
      <p:grpSpPr>
        <a:xfrm>
          <a:off x="0" y="0"/>
          <a:ext cx="0" cy="0"/>
          <a:chOff x="0" y="0"/>
          <a:chExt cx="0" cy="0"/>
        </a:xfrm>
      </p:grpSpPr>
      <p:pic>
        <p:nvPicPr>
          <p:cNvPr id="5" name="Bildobjekt 4" descr="pitea_kommun_farg.jpg"/>
          <p:cNvPicPr>
            <a:picLocks noChangeAspect="1"/>
          </p:cNvPicPr>
          <p:nvPr userDrawn="1"/>
        </p:nvPicPr>
        <p:blipFill>
          <a:blip r:embed="rId2" cstate="print"/>
          <a:stretch>
            <a:fillRect/>
          </a:stretch>
        </p:blipFill>
        <p:spPr>
          <a:xfrm>
            <a:off x="480000" y="360001"/>
            <a:ext cx="2400000" cy="601225"/>
          </a:xfrm>
          <a:prstGeom prst="rect">
            <a:avLst/>
          </a:prstGeom>
        </p:spPr>
      </p:pic>
      <p:sp>
        <p:nvSpPr>
          <p:cNvPr id="7" name="Platshållare för innehåll 6"/>
          <p:cNvSpPr>
            <a:spLocks noGrp="1"/>
          </p:cNvSpPr>
          <p:nvPr>
            <p:ph sz="quarter" idx="10"/>
          </p:nvPr>
        </p:nvSpPr>
        <p:spPr>
          <a:xfrm>
            <a:off x="1047716" y="2357430"/>
            <a:ext cx="10096571" cy="3286148"/>
          </a:xfr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ubrik 7"/>
          <p:cNvSpPr>
            <a:spLocks noGrp="1"/>
          </p:cNvSpPr>
          <p:nvPr>
            <p:ph type="title"/>
          </p:nvPr>
        </p:nvSpPr>
        <p:spPr>
          <a:xfrm>
            <a:off x="571462" y="1000108"/>
            <a:ext cx="11049077" cy="1143000"/>
          </a:xfrm>
        </p:spPr>
        <p:txBody>
          <a:bodyPr/>
          <a:lstStyle>
            <a:lvl1pPr>
              <a:defRPr>
                <a:latin typeface="Gill Sans MT" pitchFamily="34" charset="0"/>
              </a:defRPr>
            </a:lvl1pPr>
          </a:lstStyle>
          <a:p>
            <a:r>
              <a:rPr lang="sv-SE" smtClean="0"/>
              <a:t>Klicka här för att ändra format</a:t>
            </a:r>
            <a:endParaRPr lang="sv-SE" dirty="0"/>
          </a:p>
        </p:txBody>
      </p:sp>
      <p:pic>
        <p:nvPicPr>
          <p:cNvPr id="1028" name="Picture 4"/>
          <p:cNvPicPr>
            <a:picLocks noChangeAspect="1" noChangeArrowheads="1"/>
          </p:cNvPicPr>
          <p:nvPr userDrawn="1"/>
        </p:nvPicPr>
        <p:blipFill>
          <a:blip r:embed="rId3" cstate="print"/>
          <a:srcRect/>
          <a:stretch>
            <a:fillRect/>
          </a:stretch>
        </p:blipFill>
        <p:spPr bwMode="auto">
          <a:xfrm flipH="1">
            <a:off x="0" y="6286520"/>
            <a:ext cx="12192000" cy="428628"/>
          </a:xfrm>
          <a:prstGeom prst="rect">
            <a:avLst/>
          </a:prstGeom>
          <a:noFill/>
          <a:ln w="9525">
            <a:noFill/>
            <a:miter lim="800000"/>
            <a:headEnd/>
            <a:tailEnd/>
          </a:ln>
        </p:spPr>
      </p:pic>
      <p:sp>
        <p:nvSpPr>
          <p:cNvPr id="22" name="Platshållare för text 21"/>
          <p:cNvSpPr>
            <a:spLocks noGrp="1"/>
          </p:cNvSpPr>
          <p:nvPr>
            <p:ph type="body" sz="quarter" idx="11" hasCustomPrompt="1"/>
          </p:nvPr>
        </p:nvSpPr>
        <p:spPr>
          <a:xfrm>
            <a:off x="7715262" y="6357958"/>
            <a:ext cx="3524249" cy="285750"/>
          </a:xfrm>
        </p:spPr>
        <p:txBody>
          <a:bodyPr wrap="none">
            <a:noAutofit/>
          </a:bodyPr>
          <a:lstStyle>
            <a:lvl1pPr algn="r">
              <a:buNone/>
              <a:defRPr sz="1400">
                <a:solidFill>
                  <a:schemeClr val="bg1"/>
                </a:solidFill>
                <a:latin typeface="Gill Sans MT" pitchFamily="34" charset="0"/>
              </a:defRPr>
            </a:lvl1pPr>
          </a:lstStyle>
          <a:p>
            <a:pPr lvl="0"/>
            <a:r>
              <a:rPr lang="sv-SE" dirty="0" smtClean="0"/>
              <a:t>Ange namn på verksamheten</a:t>
            </a:r>
            <a:endParaRPr lang="sv-SE" dirty="0"/>
          </a:p>
        </p:txBody>
      </p:sp>
    </p:spTree>
    <p:extLst>
      <p:ext uri="{BB962C8B-B14F-4D97-AF65-F5344CB8AC3E}">
        <p14:creationId xmlns:p14="http://schemas.microsoft.com/office/powerpoint/2010/main" val="18762504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086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21AA6DBE-38A0-468B-9011-A49F4E09434E}" type="datetimeFigureOut">
              <a:rPr lang="sv-SE" smtClean="0"/>
              <a:t>2019-03-15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98397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1AA6DBE-38A0-468B-9011-A49F4E09434E}" type="datetimeFigureOut">
              <a:rPr lang="sv-SE" smtClean="0"/>
              <a:t>2019-03-15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9910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1AA6DBE-38A0-468B-9011-A49F4E09434E}" type="datetimeFigureOut">
              <a:rPr lang="sv-SE" smtClean="0"/>
              <a:t>2019-03-15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6421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1AA6DBE-38A0-468B-9011-A49F4E09434E}" type="datetimeFigureOut">
              <a:rPr lang="sv-SE" smtClean="0"/>
              <a:t>2019-03-15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73789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1AA6DBE-38A0-468B-9011-A49F4E09434E}" type="datetimeFigureOut">
              <a:rPr lang="sv-SE" smtClean="0"/>
              <a:t>2019-03-15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35401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1733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77038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6DBE-38A0-468B-9011-A49F4E09434E}" type="datetimeFigureOut">
              <a:rPr lang="sv-SE" smtClean="0"/>
              <a:t>2019-03-15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85250-AC35-4BFA-BDDD-D2C46DAFC464}" type="slidenum">
              <a:rPr lang="sv-SE" smtClean="0"/>
              <a:t>‹#›</a:t>
            </a:fld>
            <a:endParaRPr lang="sv-SE"/>
          </a:p>
        </p:txBody>
      </p:sp>
      <p:pic>
        <p:nvPicPr>
          <p:cNvPr id="7" name="Picture 4"/>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29556" t="56766" r="1038" b="37828"/>
          <a:stretch/>
        </p:blipFill>
        <p:spPr bwMode="auto">
          <a:xfrm flipH="1">
            <a:off x="0" y="6275012"/>
            <a:ext cx="12192000" cy="451642"/>
          </a:xfrm>
          <a:prstGeom prst="rect">
            <a:avLst/>
          </a:prstGeom>
          <a:noFill/>
          <a:ln w="9525">
            <a:noFill/>
            <a:miter lim="800000"/>
            <a:headEnd/>
            <a:tailEnd/>
          </a:ln>
        </p:spPr>
      </p:pic>
    </p:spTree>
    <p:extLst>
      <p:ext uri="{BB962C8B-B14F-4D97-AF65-F5344CB8AC3E}">
        <p14:creationId xmlns:p14="http://schemas.microsoft.com/office/powerpoint/2010/main" val="30397274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9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ubrik 1"/>
          <p:cNvSpPr txBox="1">
            <a:spLocks/>
          </p:cNvSpPr>
          <p:nvPr/>
        </p:nvSpPr>
        <p:spPr>
          <a:xfrm>
            <a:off x="2531094" y="1803688"/>
            <a:ext cx="8286808" cy="3017693"/>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70000"/>
              </a:lnSpc>
            </a:pPr>
            <a:r>
              <a:rPr lang="sv-SE" sz="19200" b="1" dirty="0" smtClean="0">
                <a:solidFill>
                  <a:schemeClr val="bg1"/>
                </a:solidFill>
                <a:latin typeface="Gill Sans MT" panose="020B0502020104020203" pitchFamily="34" charset="0"/>
              </a:rPr>
              <a:t>Kommunens organisation</a:t>
            </a:r>
          </a:p>
          <a:p>
            <a:pPr>
              <a:lnSpc>
                <a:spcPct val="170000"/>
              </a:lnSpc>
            </a:pPr>
            <a:endParaRPr lang="sv-SE" sz="12800" dirty="0" smtClean="0">
              <a:solidFill>
                <a:schemeClr val="bg1"/>
              </a:solidFill>
              <a:latin typeface="Gill Sans MT" panose="020B0502020104020203" pitchFamily="34" charset="0"/>
            </a:endParaRPr>
          </a:p>
          <a:p>
            <a:pPr>
              <a:lnSpc>
                <a:spcPct val="170000"/>
              </a:lnSpc>
            </a:pPr>
            <a:r>
              <a:rPr lang="sv-SE" sz="11200" dirty="0" smtClean="0">
                <a:solidFill>
                  <a:schemeClr val="bg1"/>
                </a:solidFill>
                <a:latin typeface="Gill Sans MT" panose="020B0502020104020203" pitchFamily="34" charset="0"/>
              </a:rPr>
              <a:t>Leif Wikman,  Avdelningschef</a:t>
            </a:r>
            <a:r>
              <a:rPr lang="sv-SE" dirty="0" smtClean="0">
                <a:solidFill>
                  <a:schemeClr val="bg1"/>
                </a:solidFill>
              </a:rPr>
              <a:t/>
            </a:r>
            <a:br>
              <a:rPr lang="sv-SE" dirty="0" smtClean="0">
                <a:solidFill>
                  <a:schemeClr val="bg1"/>
                </a:solidFill>
              </a:rPr>
            </a:br>
            <a:r>
              <a:rPr lang="sv-SE" sz="2000" dirty="0" smtClean="0">
                <a:solidFill>
                  <a:schemeClr val="bg1"/>
                </a:solidFill>
              </a:rPr>
              <a:t/>
            </a:r>
            <a:br>
              <a:rPr lang="sv-SE" sz="2000" dirty="0" smtClean="0">
                <a:solidFill>
                  <a:schemeClr val="bg1"/>
                </a:solidFill>
              </a:rPr>
            </a:br>
            <a:endParaRPr lang="sv-SE" sz="2200" dirty="0">
              <a:solidFill>
                <a:schemeClr val="bg1"/>
              </a:solidFill>
            </a:endParaRPr>
          </a:p>
        </p:txBody>
      </p:sp>
    </p:spTree>
    <p:extLst>
      <p:ext uri="{BB962C8B-B14F-4D97-AF65-F5344CB8AC3E}">
        <p14:creationId xmlns:p14="http://schemas.microsoft.com/office/powerpoint/2010/main" val="3823423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Nämndsorganisationen</a:t>
            </a: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8485"/>
            <a:ext cx="12192000" cy="7216485"/>
          </a:xfrm>
          <a:prstGeom prst="rect">
            <a:avLst/>
          </a:prstGeom>
        </p:spPr>
      </p:pic>
      <p:sp>
        <p:nvSpPr>
          <p:cNvPr id="4" name="Rubrik 1"/>
          <p:cNvSpPr txBox="1">
            <a:spLocks/>
          </p:cNvSpPr>
          <p:nvPr/>
        </p:nvSpPr>
        <p:spPr>
          <a:xfrm>
            <a:off x="838200" y="0"/>
            <a:ext cx="8039100" cy="1325563"/>
          </a:xfrm>
          <a:prstGeom prst="rect">
            <a:avLst/>
          </a:prstGeom>
          <a:solidFill>
            <a:schemeClr val="bg1"/>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v-SE" dirty="0" smtClean="0">
                <a:latin typeface="Gill Sans MT" panose="020B0502020104020203" pitchFamily="34" charset="0"/>
              </a:rPr>
              <a:t>Piteå kommuns organisation 2019</a:t>
            </a:r>
            <a:endParaRPr lang="sv-SE" sz="4000" b="1" dirty="0">
              <a:latin typeface="Gill Sans MT" panose="020B0502020104020203" pitchFamily="34" charset="0"/>
            </a:endParaRPr>
          </a:p>
        </p:txBody>
      </p:sp>
    </p:spTree>
    <p:extLst>
      <p:ext uri="{BB962C8B-B14F-4D97-AF65-F5344CB8AC3E}">
        <p14:creationId xmlns:p14="http://schemas.microsoft.com/office/powerpoint/2010/main" val="428042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Nämndsorganisationen</a:t>
            </a: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8485"/>
            <a:ext cx="12192000" cy="7216485"/>
          </a:xfrm>
          <a:prstGeom prst="rect">
            <a:avLst/>
          </a:prstGeom>
        </p:spPr>
      </p:pic>
      <p:sp>
        <p:nvSpPr>
          <p:cNvPr id="4" name="Rubrik 1"/>
          <p:cNvSpPr txBox="1">
            <a:spLocks/>
          </p:cNvSpPr>
          <p:nvPr/>
        </p:nvSpPr>
        <p:spPr>
          <a:xfrm>
            <a:off x="838200" y="0"/>
            <a:ext cx="8039100" cy="1325563"/>
          </a:xfrm>
          <a:prstGeom prst="rect">
            <a:avLst/>
          </a:prstGeom>
          <a:solidFill>
            <a:schemeClr val="bg1"/>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v-SE" dirty="0" smtClean="0">
                <a:latin typeface="Gill Sans MT" panose="020B0502020104020203" pitchFamily="34" charset="0"/>
              </a:rPr>
              <a:t>Piteå kommunkoncern 2019</a:t>
            </a:r>
            <a:endParaRPr lang="sv-SE" sz="4000" b="1" dirty="0">
              <a:latin typeface="Gill Sans MT" panose="020B0502020104020203" pitchFamily="34" charset="0"/>
            </a:endParaRPr>
          </a:p>
        </p:txBody>
      </p:sp>
      <p:sp>
        <p:nvSpPr>
          <p:cNvPr id="3" name="Rektangel 2"/>
          <p:cNvSpPr/>
          <p:nvPr/>
        </p:nvSpPr>
        <p:spPr>
          <a:xfrm>
            <a:off x="2619376" y="2404773"/>
            <a:ext cx="1314450" cy="224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p:cNvSpPr txBox="1"/>
          <p:nvPr/>
        </p:nvSpPr>
        <p:spPr>
          <a:xfrm>
            <a:off x="2952751" y="2370270"/>
            <a:ext cx="876300" cy="307777"/>
          </a:xfrm>
          <a:prstGeom prst="rect">
            <a:avLst/>
          </a:prstGeom>
          <a:noFill/>
        </p:spPr>
        <p:txBody>
          <a:bodyPr wrap="square" rtlCol="0">
            <a:spAutoFit/>
          </a:bodyPr>
          <a:lstStyle/>
          <a:p>
            <a:r>
              <a:rPr lang="sv-SE" sz="1400" b="1" dirty="0" smtClean="0">
                <a:solidFill>
                  <a:schemeClr val="bg1"/>
                </a:solidFill>
              </a:rPr>
              <a:t>PIKAB</a:t>
            </a:r>
            <a:endParaRPr lang="sv-SE" b="1" dirty="0">
              <a:solidFill>
                <a:schemeClr val="bg1"/>
              </a:solidFill>
            </a:endParaRPr>
          </a:p>
        </p:txBody>
      </p:sp>
      <p:cxnSp>
        <p:nvCxnSpPr>
          <p:cNvPr id="8" name="Rak koppling 7"/>
          <p:cNvCxnSpPr/>
          <p:nvPr/>
        </p:nvCxnSpPr>
        <p:spPr>
          <a:xfrm flipH="1">
            <a:off x="619125" y="2505075"/>
            <a:ext cx="2000251" cy="9525"/>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Rak koppling 8"/>
          <p:cNvCxnSpPr/>
          <p:nvPr/>
        </p:nvCxnSpPr>
        <p:spPr>
          <a:xfrm flipV="1">
            <a:off x="619125" y="2510293"/>
            <a:ext cx="1" cy="2414132"/>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5" name="Grupp 14"/>
          <p:cNvGrpSpPr/>
          <p:nvPr/>
        </p:nvGrpSpPr>
        <p:grpSpPr>
          <a:xfrm>
            <a:off x="900112" y="5125179"/>
            <a:ext cx="1304925" cy="700087"/>
            <a:chOff x="909637" y="4481513"/>
            <a:chExt cx="1304925" cy="700087"/>
          </a:xfrm>
        </p:grpSpPr>
        <p:sp>
          <p:nvSpPr>
            <p:cNvPr id="11" name="Rektangel 10"/>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14" name="textruta 13"/>
            <p:cNvSpPr txBox="1"/>
            <p:nvPr/>
          </p:nvSpPr>
          <p:spPr>
            <a:xfrm>
              <a:off x="1095376" y="4532445"/>
              <a:ext cx="990600" cy="276999"/>
            </a:xfrm>
            <a:prstGeom prst="rect">
              <a:avLst/>
            </a:prstGeom>
            <a:noFill/>
          </p:spPr>
          <p:txBody>
            <a:bodyPr wrap="square" rtlCol="0">
              <a:spAutoFit/>
            </a:bodyPr>
            <a:lstStyle/>
            <a:p>
              <a:r>
                <a:rPr lang="sv-SE" sz="1200" b="1" dirty="0" smtClean="0">
                  <a:solidFill>
                    <a:schemeClr val="bg1"/>
                  </a:solidFill>
                </a:rPr>
                <a:t>AB </a:t>
              </a:r>
              <a:r>
                <a:rPr lang="sv-SE" sz="1200" b="1" dirty="0" err="1" smtClean="0">
                  <a:solidFill>
                    <a:schemeClr val="bg1"/>
                  </a:solidFill>
                </a:rPr>
                <a:t>PiteBo</a:t>
              </a:r>
              <a:endParaRPr lang="sv-SE" sz="1600" b="1" dirty="0">
                <a:solidFill>
                  <a:schemeClr val="bg1"/>
                </a:solidFill>
              </a:endParaRPr>
            </a:p>
          </p:txBody>
        </p:sp>
      </p:grpSp>
      <p:cxnSp>
        <p:nvCxnSpPr>
          <p:cNvPr id="17" name="Rak koppling 16"/>
          <p:cNvCxnSpPr/>
          <p:nvPr/>
        </p:nvCxnSpPr>
        <p:spPr>
          <a:xfrm flipH="1" flipV="1">
            <a:off x="678657" y="4900616"/>
            <a:ext cx="8589168" cy="238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1" name="Grupp 20"/>
          <p:cNvGrpSpPr/>
          <p:nvPr/>
        </p:nvGrpSpPr>
        <p:grpSpPr>
          <a:xfrm>
            <a:off x="2271712" y="5125179"/>
            <a:ext cx="1343025" cy="700087"/>
            <a:chOff x="909637" y="4481513"/>
            <a:chExt cx="1390650" cy="700087"/>
          </a:xfrm>
        </p:grpSpPr>
        <p:sp>
          <p:nvSpPr>
            <p:cNvPr id="22" name="Rektangel 21"/>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22"/>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24" name="textruta 23"/>
            <p:cNvSpPr txBox="1"/>
            <p:nvPr/>
          </p:nvSpPr>
          <p:spPr>
            <a:xfrm>
              <a:off x="995362" y="4532445"/>
              <a:ext cx="1304925" cy="276999"/>
            </a:xfrm>
            <a:prstGeom prst="rect">
              <a:avLst/>
            </a:prstGeom>
            <a:noFill/>
          </p:spPr>
          <p:txBody>
            <a:bodyPr wrap="square" rtlCol="0">
              <a:spAutoFit/>
            </a:bodyPr>
            <a:lstStyle/>
            <a:p>
              <a:r>
                <a:rPr lang="sv-SE" sz="1200" b="1" dirty="0" smtClean="0">
                  <a:solidFill>
                    <a:schemeClr val="bg1"/>
                  </a:solidFill>
                </a:rPr>
                <a:t>AB </a:t>
              </a:r>
              <a:r>
                <a:rPr lang="sv-SE" sz="1200" b="1" dirty="0" err="1" smtClean="0">
                  <a:solidFill>
                    <a:schemeClr val="bg1"/>
                  </a:solidFill>
                </a:rPr>
                <a:t>PiteEnergi</a:t>
              </a:r>
              <a:endParaRPr lang="sv-SE" sz="1600" b="1" dirty="0">
                <a:solidFill>
                  <a:schemeClr val="bg1"/>
                </a:solidFill>
              </a:endParaRPr>
            </a:p>
          </p:txBody>
        </p:sp>
      </p:grpSp>
      <p:grpSp>
        <p:nvGrpSpPr>
          <p:cNvPr id="25" name="Grupp 24"/>
          <p:cNvGrpSpPr/>
          <p:nvPr/>
        </p:nvGrpSpPr>
        <p:grpSpPr>
          <a:xfrm>
            <a:off x="3614737" y="5125179"/>
            <a:ext cx="1279286" cy="700087"/>
            <a:chOff x="909637" y="4481513"/>
            <a:chExt cx="1390650" cy="700087"/>
          </a:xfrm>
        </p:grpSpPr>
        <p:sp>
          <p:nvSpPr>
            <p:cNvPr id="26" name="Rektangel 25"/>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Rektangel 26"/>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28" name="textruta 27"/>
            <p:cNvSpPr txBox="1"/>
            <p:nvPr/>
          </p:nvSpPr>
          <p:spPr>
            <a:xfrm>
              <a:off x="995362" y="4532445"/>
              <a:ext cx="1304925" cy="276999"/>
            </a:xfrm>
            <a:prstGeom prst="rect">
              <a:avLst/>
            </a:prstGeom>
            <a:noFill/>
          </p:spPr>
          <p:txBody>
            <a:bodyPr wrap="square" rtlCol="0">
              <a:spAutoFit/>
            </a:bodyPr>
            <a:lstStyle/>
            <a:p>
              <a:r>
                <a:rPr lang="sv-SE" sz="1200" b="1" dirty="0" smtClean="0">
                  <a:solidFill>
                    <a:schemeClr val="bg1"/>
                  </a:solidFill>
                </a:rPr>
                <a:t>Piteå Hamn AB</a:t>
              </a:r>
              <a:endParaRPr lang="sv-SE" sz="1600" b="1" dirty="0">
                <a:solidFill>
                  <a:schemeClr val="bg1"/>
                </a:solidFill>
              </a:endParaRPr>
            </a:p>
          </p:txBody>
        </p:sp>
      </p:grpSp>
      <p:grpSp>
        <p:nvGrpSpPr>
          <p:cNvPr id="29" name="Grupp 28"/>
          <p:cNvGrpSpPr/>
          <p:nvPr/>
        </p:nvGrpSpPr>
        <p:grpSpPr>
          <a:xfrm>
            <a:off x="4891087" y="5109436"/>
            <a:ext cx="1279286" cy="715830"/>
            <a:chOff x="909637" y="4465770"/>
            <a:chExt cx="1390650" cy="715830"/>
          </a:xfrm>
        </p:grpSpPr>
        <p:sp>
          <p:nvSpPr>
            <p:cNvPr id="30" name="Rektangel 29"/>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32" name="textruta 31"/>
            <p:cNvSpPr txBox="1"/>
            <p:nvPr/>
          </p:nvSpPr>
          <p:spPr>
            <a:xfrm>
              <a:off x="995362" y="4465770"/>
              <a:ext cx="1304925" cy="461665"/>
            </a:xfrm>
            <a:prstGeom prst="rect">
              <a:avLst/>
            </a:prstGeom>
            <a:noFill/>
          </p:spPr>
          <p:txBody>
            <a:bodyPr wrap="square" rtlCol="0">
              <a:spAutoFit/>
            </a:bodyPr>
            <a:lstStyle/>
            <a:p>
              <a:pPr algn="ctr"/>
              <a:r>
                <a:rPr lang="sv-SE" sz="1200" b="1" dirty="0" smtClean="0">
                  <a:solidFill>
                    <a:schemeClr val="bg1"/>
                  </a:solidFill>
                </a:rPr>
                <a:t>Piteå Närings-fastigheter AB</a:t>
              </a:r>
              <a:endParaRPr lang="sv-SE" sz="1600" b="1" dirty="0">
                <a:solidFill>
                  <a:schemeClr val="bg1"/>
                </a:solidFill>
              </a:endParaRPr>
            </a:p>
          </p:txBody>
        </p:sp>
      </p:grpSp>
      <p:grpSp>
        <p:nvGrpSpPr>
          <p:cNvPr id="33" name="Grupp 32"/>
          <p:cNvGrpSpPr/>
          <p:nvPr/>
        </p:nvGrpSpPr>
        <p:grpSpPr>
          <a:xfrm>
            <a:off x="6136760" y="5109436"/>
            <a:ext cx="1319487" cy="715830"/>
            <a:chOff x="865936" y="4465770"/>
            <a:chExt cx="1434351" cy="715830"/>
          </a:xfrm>
        </p:grpSpPr>
        <p:sp>
          <p:nvSpPr>
            <p:cNvPr id="34" name="Rektangel 33"/>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Rektangel 34"/>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36" name="textruta 35"/>
            <p:cNvSpPr txBox="1"/>
            <p:nvPr/>
          </p:nvSpPr>
          <p:spPr>
            <a:xfrm>
              <a:off x="865936" y="4465770"/>
              <a:ext cx="1434351" cy="461665"/>
            </a:xfrm>
            <a:prstGeom prst="rect">
              <a:avLst/>
            </a:prstGeom>
            <a:noFill/>
          </p:spPr>
          <p:txBody>
            <a:bodyPr wrap="square" rtlCol="0">
              <a:spAutoFit/>
            </a:bodyPr>
            <a:lstStyle/>
            <a:p>
              <a:pPr algn="ctr"/>
              <a:r>
                <a:rPr lang="sv-SE" sz="1200" b="1" dirty="0" smtClean="0">
                  <a:solidFill>
                    <a:schemeClr val="bg1"/>
                  </a:solidFill>
                </a:rPr>
                <a:t>Piteå Renhållning och Vatten AB</a:t>
              </a:r>
              <a:endParaRPr lang="sv-SE" sz="1600" b="1" dirty="0">
                <a:solidFill>
                  <a:schemeClr val="bg1"/>
                </a:solidFill>
              </a:endParaRPr>
            </a:p>
          </p:txBody>
        </p:sp>
      </p:grpSp>
      <p:grpSp>
        <p:nvGrpSpPr>
          <p:cNvPr id="37" name="Grupp 36"/>
          <p:cNvGrpSpPr/>
          <p:nvPr/>
        </p:nvGrpSpPr>
        <p:grpSpPr>
          <a:xfrm>
            <a:off x="7441685" y="5109436"/>
            <a:ext cx="1319487" cy="715830"/>
            <a:chOff x="865936" y="4465770"/>
            <a:chExt cx="1434351" cy="715830"/>
          </a:xfrm>
        </p:grpSpPr>
        <p:sp>
          <p:nvSpPr>
            <p:cNvPr id="38" name="Rektangel 37"/>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100%</a:t>
              </a:r>
              <a:endParaRPr lang="sv-SE" sz="1200" dirty="0">
                <a:solidFill>
                  <a:schemeClr val="tx1"/>
                </a:solidFill>
              </a:endParaRPr>
            </a:p>
          </p:txBody>
        </p:sp>
        <p:sp>
          <p:nvSpPr>
            <p:cNvPr id="40" name="textruta 39"/>
            <p:cNvSpPr txBox="1"/>
            <p:nvPr/>
          </p:nvSpPr>
          <p:spPr>
            <a:xfrm>
              <a:off x="865936" y="4465770"/>
              <a:ext cx="1434351" cy="461665"/>
            </a:xfrm>
            <a:prstGeom prst="rect">
              <a:avLst/>
            </a:prstGeom>
            <a:noFill/>
          </p:spPr>
          <p:txBody>
            <a:bodyPr wrap="square" rtlCol="0">
              <a:spAutoFit/>
            </a:bodyPr>
            <a:lstStyle/>
            <a:p>
              <a:pPr algn="ctr"/>
              <a:r>
                <a:rPr lang="sv-SE" sz="1200" b="1" dirty="0" smtClean="0">
                  <a:solidFill>
                    <a:schemeClr val="bg1"/>
                  </a:solidFill>
                </a:rPr>
                <a:t>Piteå Science Park AB</a:t>
              </a:r>
              <a:endParaRPr lang="sv-SE" sz="1600" b="1" dirty="0">
                <a:solidFill>
                  <a:schemeClr val="bg1"/>
                </a:solidFill>
              </a:endParaRPr>
            </a:p>
          </p:txBody>
        </p:sp>
      </p:grpSp>
      <p:cxnSp>
        <p:nvCxnSpPr>
          <p:cNvPr id="47" name="Rak koppling 46"/>
          <p:cNvCxnSpPr/>
          <p:nvPr/>
        </p:nvCxnSpPr>
        <p:spPr>
          <a:xfrm flipV="1">
            <a:off x="3271838" y="1503363"/>
            <a:ext cx="1462087" cy="877887"/>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49" name="Rektangel 48"/>
          <p:cNvSpPr/>
          <p:nvPr/>
        </p:nvSpPr>
        <p:spPr>
          <a:xfrm>
            <a:off x="9686925" y="5615716"/>
            <a:ext cx="1743075" cy="7374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1" name="Grupp 40"/>
          <p:cNvGrpSpPr/>
          <p:nvPr/>
        </p:nvGrpSpPr>
        <p:grpSpPr>
          <a:xfrm>
            <a:off x="8727560" y="5099911"/>
            <a:ext cx="1319487" cy="715830"/>
            <a:chOff x="865936" y="4465770"/>
            <a:chExt cx="1434351" cy="715830"/>
          </a:xfrm>
        </p:grpSpPr>
        <p:sp>
          <p:nvSpPr>
            <p:cNvPr id="42" name="Rektangel 41"/>
            <p:cNvSpPr/>
            <p:nvPr/>
          </p:nvSpPr>
          <p:spPr>
            <a:xfrm>
              <a:off x="909637" y="4481513"/>
              <a:ext cx="1304925" cy="40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p:cNvSpPr/>
            <p:nvPr/>
          </p:nvSpPr>
          <p:spPr>
            <a:xfrm>
              <a:off x="909637" y="4891088"/>
              <a:ext cx="1304925" cy="290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smtClean="0">
                  <a:solidFill>
                    <a:schemeClr val="tx1"/>
                  </a:solidFill>
                </a:rPr>
                <a:t>33,33%</a:t>
              </a:r>
              <a:endParaRPr lang="sv-SE" sz="1200" dirty="0">
                <a:solidFill>
                  <a:schemeClr val="tx1"/>
                </a:solidFill>
              </a:endParaRPr>
            </a:p>
          </p:txBody>
        </p:sp>
        <p:sp>
          <p:nvSpPr>
            <p:cNvPr id="44" name="textruta 43"/>
            <p:cNvSpPr txBox="1"/>
            <p:nvPr/>
          </p:nvSpPr>
          <p:spPr>
            <a:xfrm>
              <a:off x="865936" y="4465770"/>
              <a:ext cx="1434351" cy="276999"/>
            </a:xfrm>
            <a:prstGeom prst="rect">
              <a:avLst/>
            </a:prstGeom>
            <a:noFill/>
          </p:spPr>
          <p:txBody>
            <a:bodyPr wrap="square" rtlCol="0">
              <a:spAutoFit/>
            </a:bodyPr>
            <a:lstStyle/>
            <a:p>
              <a:pPr algn="ctr"/>
              <a:r>
                <a:rPr lang="sv-SE" sz="1200" b="1" dirty="0" smtClean="0">
                  <a:solidFill>
                    <a:schemeClr val="bg1"/>
                  </a:solidFill>
                </a:rPr>
                <a:t>Nolia AB</a:t>
              </a:r>
              <a:endParaRPr lang="sv-SE" sz="1600" b="1" dirty="0">
                <a:solidFill>
                  <a:schemeClr val="bg1"/>
                </a:solidFill>
              </a:endParaRPr>
            </a:p>
          </p:txBody>
        </p:sp>
      </p:grpSp>
      <p:cxnSp>
        <p:nvCxnSpPr>
          <p:cNvPr id="52" name="Rak koppling 51"/>
          <p:cNvCxnSpPr/>
          <p:nvPr/>
        </p:nvCxnSpPr>
        <p:spPr>
          <a:xfrm flipV="1">
            <a:off x="1514475" y="4900616"/>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Rak koppling 53"/>
          <p:cNvCxnSpPr/>
          <p:nvPr/>
        </p:nvCxnSpPr>
        <p:spPr>
          <a:xfrm flipV="1">
            <a:off x="2838450" y="4919666"/>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Rak koppling 54"/>
          <p:cNvCxnSpPr/>
          <p:nvPr/>
        </p:nvCxnSpPr>
        <p:spPr>
          <a:xfrm flipV="1">
            <a:off x="4143375" y="4910141"/>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Rak koppling 55"/>
          <p:cNvCxnSpPr/>
          <p:nvPr/>
        </p:nvCxnSpPr>
        <p:spPr>
          <a:xfrm flipV="1">
            <a:off x="5448300" y="4910141"/>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Rak koppling 56"/>
          <p:cNvCxnSpPr/>
          <p:nvPr/>
        </p:nvCxnSpPr>
        <p:spPr>
          <a:xfrm flipV="1">
            <a:off x="6724650" y="4919666"/>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Rak koppling 57"/>
          <p:cNvCxnSpPr/>
          <p:nvPr/>
        </p:nvCxnSpPr>
        <p:spPr>
          <a:xfrm flipV="1">
            <a:off x="8058150" y="4929191"/>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Rak koppling 58"/>
          <p:cNvCxnSpPr/>
          <p:nvPr/>
        </p:nvCxnSpPr>
        <p:spPr>
          <a:xfrm flipV="1">
            <a:off x="9258300" y="4919666"/>
            <a:ext cx="0" cy="176209"/>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582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p:cNvSpPr txBox="1">
            <a:spLocks/>
          </p:cNvSpPr>
          <p:nvPr/>
        </p:nvSpPr>
        <p:spPr>
          <a:xfrm>
            <a:off x="1114390" y="-80163"/>
            <a:ext cx="8712968"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800" b="1" kern="1200">
                <a:solidFill>
                  <a:schemeClr val="tx1"/>
                </a:solidFill>
                <a:latin typeface="Gill Sans M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v-SE" sz="4400" b="0" i="0" u="none" strike="noStrike" kern="1200" cap="none" spc="0" normalizeH="0" baseline="0" noProof="0" dirty="0" smtClean="0">
                <a:ln>
                  <a:noFill/>
                </a:ln>
                <a:solidFill>
                  <a:sysClr val="windowText" lastClr="000000"/>
                </a:solidFill>
                <a:effectLst/>
                <a:uLnTx/>
                <a:uFillTx/>
                <a:latin typeface="Gill Sans MT" pitchFamily="34" charset="0"/>
                <a:ea typeface="+mj-ea"/>
                <a:cs typeface="+mj-cs"/>
              </a:rPr>
              <a:t>Ärendeprocessen generellt</a:t>
            </a:r>
            <a:endParaRPr kumimoji="0" lang="sv-SE" sz="4400" b="0" i="0" u="none" strike="noStrike" kern="1200" cap="none" spc="0" normalizeH="0" baseline="0" noProof="0" dirty="0">
              <a:ln>
                <a:noFill/>
              </a:ln>
              <a:solidFill>
                <a:sysClr val="windowText" lastClr="000000"/>
              </a:solidFill>
              <a:effectLst/>
              <a:uLnTx/>
              <a:uFillTx/>
              <a:latin typeface="Gill Sans MT" pitchFamily="34" charset="0"/>
              <a:ea typeface="+mj-ea"/>
              <a:cs typeface="+mj-cs"/>
            </a:endParaRPr>
          </a:p>
        </p:txBody>
      </p:sp>
      <p:sp>
        <p:nvSpPr>
          <p:cNvPr id="4" name="Frihandsfigur 3"/>
          <p:cNvSpPr/>
          <p:nvPr/>
        </p:nvSpPr>
        <p:spPr>
          <a:xfrm>
            <a:off x="1213920" y="1001590"/>
            <a:ext cx="2767928"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503209" tIns="18669" rIns="465871" bIns="18669"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endParaRPr kumimoji="0" lang="sv-SE" sz="14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5" name="Frihandsfigur 4"/>
          <p:cNvSpPr/>
          <p:nvPr/>
        </p:nvSpPr>
        <p:spPr>
          <a:xfrm>
            <a:off x="3475057" y="1210825"/>
            <a:ext cx="2651373"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503209" tIns="18669" rIns="465871" bIns="18669"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sv-SE" sz="2000" b="1" i="0" u="none" strike="noStrike" kern="0" cap="none" spc="0" normalizeH="0" baseline="0" noProof="0" dirty="0" smtClean="0">
                <a:ln>
                  <a:noFill/>
                </a:ln>
                <a:solidFill>
                  <a:prstClr val="black"/>
                </a:solidFill>
                <a:effectLst/>
                <a:uLnTx/>
                <a:uFillTx/>
                <a:latin typeface="Calibri"/>
                <a:ea typeface="+mn-ea"/>
                <a:cs typeface="+mn-cs"/>
              </a:rPr>
              <a:t>Ärende </a:t>
            </a:r>
            <a:r>
              <a:rPr kumimoji="0" lang="sv-SE" sz="1800" b="1" i="0" u="none" strike="noStrike" kern="0" cap="none" spc="0" normalizeH="0" baseline="0" noProof="0" dirty="0" smtClean="0">
                <a:ln>
                  <a:noFill/>
                </a:ln>
                <a:solidFill>
                  <a:prstClr val="black"/>
                </a:solidFill>
                <a:effectLst/>
                <a:uLnTx/>
                <a:uFillTx/>
                <a:latin typeface="Calibri"/>
                <a:ea typeface="+mn-ea"/>
                <a:cs typeface="+mn-cs"/>
              </a:rPr>
              <a:t>inkommer (intern el externt</a:t>
            </a:r>
            <a:r>
              <a:rPr kumimoji="0" lang="sv-SE" sz="1800" b="0" i="0" u="none" strike="noStrike" kern="0" cap="none" spc="0" normalizeH="0" baseline="0" noProof="0" dirty="0" smtClean="0">
                <a:ln>
                  <a:noFill/>
                </a:ln>
                <a:solidFill>
                  <a:prstClr val="black"/>
                </a:solidFill>
                <a:effectLst/>
                <a:uLnTx/>
                <a:uFillTx/>
                <a:latin typeface="Calibri"/>
                <a:ea typeface="+mn-ea"/>
                <a:cs typeface="+mn-cs"/>
              </a:rPr>
              <a:t>)</a:t>
            </a:r>
            <a:endParaRPr kumimoji="0" lang="sv-SE" sz="20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6" name="Frihandsfigur 5"/>
          <p:cNvSpPr/>
          <p:nvPr/>
        </p:nvSpPr>
        <p:spPr>
          <a:xfrm>
            <a:off x="5865848" y="1210825"/>
            <a:ext cx="2651373"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495208" tIns="16002" rIns="463204" bIns="1600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sv-SE" sz="1800" b="1" i="0" u="none" strike="noStrike" kern="0" cap="none" spc="0" normalizeH="0" baseline="0" noProof="0" dirty="0" smtClean="0">
                <a:ln>
                  <a:noFill/>
                </a:ln>
                <a:solidFill>
                  <a:prstClr val="black"/>
                </a:solidFill>
                <a:effectLst/>
                <a:uLnTx/>
                <a:uFillTx/>
                <a:latin typeface="Calibri"/>
                <a:ea typeface="+mn-ea"/>
                <a:cs typeface="+mn-cs"/>
              </a:rPr>
              <a:t>Tjänsteberedning</a:t>
            </a:r>
          </a:p>
        </p:txBody>
      </p:sp>
      <p:sp>
        <p:nvSpPr>
          <p:cNvPr id="7" name="Frihandsfigur 6"/>
          <p:cNvSpPr/>
          <p:nvPr/>
        </p:nvSpPr>
        <p:spPr>
          <a:xfrm>
            <a:off x="8252084" y="1210825"/>
            <a:ext cx="2651373"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495208" tIns="16002" rIns="463204" bIns="1600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sv-SE" sz="1800" b="1" i="0" u="none" strike="noStrike" kern="0" cap="none" spc="0" normalizeH="0" baseline="0" noProof="0" dirty="0" smtClean="0">
                <a:ln>
                  <a:noFill/>
                </a:ln>
                <a:solidFill>
                  <a:prstClr val="black"/>
                </a:solidFill>
                <a:effectLst/>
                <a:uLnTx/>
                <a:uFillTx/>
                <a:latin typeface="Calibri"/>
                <a:ea typeface="+mn-ea"/>
                <a:cs typeface="+mn-cs"/>
              </a:rPr>
              <a:t>Politisk beredning</a:t>
            </a:r>
          </a:p>
        </p:txBody>
      </p:sp>
      <p:sp>
        <p:nvSpPr>
          <p:cNvPr id="8" name="Frihandsfigur 7"/>
          <p:cNvSpPr/>
          <p:nvPr/>
        </p:nvSpPr>
        <p:spPr>
          <a:xfrm>
            <a:off x="1413235" y="4369046"/>
            <a:ext cx="2824766"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495208" tIns="16002" rIns="463204" bIns="1600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sv-SE" sz="1800" b="1" i="0" u="none" strike="noStrike" kern="0" cap="none" spc="0" normalizeH="0" baseline="0" noProof="0" dirty="0" smtClean="0">
                <a:ln>
                  <a:noFill/>
                </a:ln>
                <a:solidFill>
                  <a:prstClr val="black"/>
                </a:solidFill>
                <a:effectLst/>
                <a:uLnTx/>
                <a:uFillTx/>
                <a:latin typeface="Calibri"/>
                <a:ea typeface="+mn-ea"/>
                <a:cs typeface="+mn-cs"/>
              </a:rPr>
              <a:t>Kommunstyrelsens </a:t>
            </a:r>
            <a:r>
              <a:rPr kumimoji="0" lang="sv-SE" sz="1800" b="1" i="0" u="none" strike="noStrike" kern="0" cap="none" spc="0" normalizeH="0" baseline="0" noProof="0" dirty="0" err="1" smtClean="0">
                <a:ln>
                  <a:noFill/>
                </a:ln>
                <a:solidFill>
                  <a:prstClr val="black"/>
                </a:solidFill>
                <a:effectLst/>
                <a:uLnTx/>
                <a:uFillTx/>
                <a:latin typeface="Calibri"/>
                <a:ea typeface="+mn-ea"/>
                <a:cs typeface="+mn-cs"/>
              </a:rPr>
              <a:t>apu</a:t>
            </a:r>
            <a:endParaRPr kumimoji="0" lang="sv-SE" sz="1800" b="1" i="0" u="none" strike="noStrike" kern="0" cap="none" spc="0" normalizeH="0" baseline="0" noProof="0" dirty="0" smtClean="0">
              <a:ln>
                <a:noFill/>
              </a:ln>
              <a:solidFill>
                <a:prstClr val="black"/>
              </a:solidFill>
              <a:effectLst/>
              <a:uLnTx/>
              <a:uFillTx/>
              <a:latin typeface="Calibri"/>
              <a:ea typeface="+mn-ea"/>
              <a:cs typeface="+mn-cs"/>
            </a:endParaRPr>
          </a:p>
        </p:txBody>
      </p:sp>
      <p:graphicFrame>
        <p:nvGraphicFramePr>
          <p:cNvPr id="9" name="Diagram 8"/>
          <p:cNvGraphicFramePr/>
          <p:nvPr>
            <p:extLst/>
          </p:nvPr>
        </p:nvGraphicFramePr>
        <p:xfrm>
          <a:off x="3725695" y="4343487"/>
          <a:ext cx="5037672" cy="11609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Rak koppling 9"/>
          <p:cNvCxnSpPr/>
          <p:nvPr/>
        </p:nvCxnSpPr>
        <p:spPr>
          <a:xfrm>
            <a:off x="11057900" y="1716898"/>
            <a:ext cx="170769" cy="0"/>
          </a:xfrm>
          <a:prstGeom prst="line">
            <a:avLst/>
          </a:prstGeom>
          <a:noFill/>
          <a:ln w="9525" cap="flat" cmpd="sng" algn="ctr">
            <a:solidFill>
              <a:srgbClr val="4F81BD">
                <a:shade val="95000"/>
                <a:satMod val="105000"/>
              </a:srgbClr>
            </a:solidFill>
            <a:prstDash val="solid"/>
          </a:ln>
          <a:effectLst/>
        </p:spPr>
      </p:cxnSp>
      <p:cxnSp>
        <p:nvCxnSpPr>
          <p:cNvPr id="11" name="Rak koppling 10"/>
          <p:cNvCxnSpPr/>
          <p:nvPr/>
        </p:nvCxnSpPr>
        <p:spPr>
          <a:xfrm>
            <a:off x="11239511" y="1708971"/>
            <a:ext cx="0" cy="2277293"/>
          </a:xfrm>
          <a:prstGeom prst="line">
            <a:avLst/>
          </a:prstGeom>
          <a:noFill/>
          <a:ln w="9525" cap="flat" cmpd="sng" algn="ctr">
            <a:solidFill>
              <a:srgbClr val="4F81BD">
                <a:shade val="95000"/>
                <a:satMod val="105000"/>
              </a:srgbClr>
            </a:solidFill>
            <a:prstDash val="solid"/>
          </a:ln>
          <a:effectLst/>
        </p:spPr>
      </p:cxnSp>
      <p:cxnSp>
        <p:nvCxnSpPr>
          <p:cNvPr id="12" name="Rak koppling 11"/>
          <p:cNvCxnSpPr/>
          <p:nvPr/>
        </p:nvCxnSpPr>
        <p:spPr>
          <a:xfrm flipH="1">
            <a:off x="1078783" y="3986264"/>
            <a:ext cx="10160728" cy="0"/>
          </a:xfrm>
          <a:prstGeom prst="line">
            <a:avLst/>
          </a:prstGeom>
          <a:noFill/>
          <a:ln w="9525" cap="flat" cmpd="sng" algn="ctr">
            <a:solidFill>
              <a:srgbClr val="4F81BD">
                <a:shade val="95000"/>
                <a:satMod val="105000"/>
              </a:srgbClr>
            </a:solidFill>
            <a:prstDash val="solid"/>
          </a:ln>
          <a:effectLst/>
        </p:spPr>
      </p:cxnSp>
      <p:cxnSp>
        <p:nvCxnSpPr>
          <p:cNvPr id="13" name="Rak koppling 12"/>
          <p:cNvCxnSpPr/>
          <p:nvPr/>
        </p:nvCxnSpPr>
        <p:spPr>
          <a:xfrm>
            <a:off x="1078783" y="3986264"/>
            <a:ext cx="0" cy="937709"/>
          </a:xfrm>
          <a:prstGeom prst="line">
            <a:avLst/>
          </a:prstGeom>
          <a:noFill/>
          <a:ln w="9525" cap="flat" cmpd="sng" algn="ctr">
            <a:solidFill>
              <a:srgbClr val="4F81BD">
                <a:shade val="95000"/>
                <a:satMod val="105000"/>
              </a:srgbClr>
            </a:solidFill>
            <a:prstDash val="solid"/>
          </a:ln>
          <a:effectLst/>
        </p:spPr>
      </p:cxnSp>
      <p:cxnSp>
        <p:nvCxnSpPr>
          <p:cNvPr id="14" name="Rak pilkoppling 13"/>
          <p:cNvCxnSpPr/>
          <p:nvPr/>
        </p:nvCxnSpPr>
        <p:spPr>
          <a:xfrm>
            <a:off x="1078783" y="4923973"/>
            <a:ext cx="597690" cy="0"/>
          </a:xfrm>
          <a:prstGeom prst="straightConnector1">
            <a:avLst/>
          </a:prstGeom>
          <a:noFill/>
          <a:ln w="9525" cap="flat" cmpd="sng" algn="ctr">
            <a:solidFill>
              <a:srgbClr val="4F81BD">
                <a:shade val="95000"/>
                <a:satMod val="105000"/>
              </a:srgbClr>
            </a:solidFill>
            <a:prstDash val="solid"/>
            <a:tailEnd type="triangle"/>
          </a:ln>
          <a:effectLst/>
        </p:spPr>
      </p:cxnSp>
      <p:grpSp>
        <p:nvGrpSpPr>
          <p:cNvPr id="15" name="Grupp 14"/>
          <p:cNvGrpSpPr/>
          <p:nvPr/>
        </p:nvGrpSpPr>
        <p:grpSpPr>
          <a:xfrm>
            <a:off x="5680047" y="1750816"/>
            <a:ext cx="597690" cy="1384237"/>
            <a:chOff x="4059944" y="1770552"/>
            <a:chExt cx="504056" cy="1116124"/>
          </a:xfrm>
        </p:grpSpPr>
        <p:grpSp>
          <p:nvGrpSpPr>
            <p:cNvPr id="42" name="Grupp 41"/>
            <p:cNvGrpSpPr/>
            <p:nvPr/>
          </p:nvGrpSpPr>
          <p:grpSpPr>
            <a:xfrm>
              <a:off x="4059944" y="1770552"/>
              <a:ext cx="504056" cy="1116124"/>
              <a:chOff x="1979712" y="1736812"/>
              <a:chExt cx="504056" cy="1116124"/>
            </a:xfrm>
          </p:grpSpPr>
          <p:sp>
            <p:nvSpPr>
              <p:cNvPr id="44" name="Romb 43"/>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45" name="Rak koppling 44"/>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43" name="textruta 42"/>
            <p:cNvSpPr txBox="1"/>
            <p:nvPr/>
          </p:nvSpPr>
          <p:spPr>
            <a:xfrm>
              <a:off x="4105087" y="2511929"/>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TG2</a:t>
              </a:r>
            </a:p>
          </p:txBody>
        </p:sp>
      </p:grpSp>
      <p:grpSp>
        <p:nvGrpSpPr>
          <p:cNvPr id="16" name="Grupp 15"/>
          <p:cNvGrpSpPr/>
          <p:nvPr/>
        </p:nvGrpSpPr>
        <p:grpSpPr>
          <a:xfrm>
            <a:off x="8059964" y="1755042"/>
            <a:ext cx="597690" cy="1384237"/>
            <a:chOff x="6067024" y="1773960"/>
            <a:chExt cx="504056" cy="1116124"/>
          </a:xfrm>
        </p:grpSpPr>
        <p:grpSp>
          <p:nvGrpSpPr>
            <p:cNvPr id="38" name="Grupp 37"/>
            <p:cNvGrpSpPr/>
            <p:nvPr/>
          </p:nvGrpSpPr>
          <p:grpSpPr>
            <a:xfrm>
              <a:off x="6067024" y="1773960"/>
              <a:ext cx="504056" cy="1116124"/>
              <a:chOff x="1979712" y="1736812"/>
              <a:chExt cx="504056" cy="1116124"/>
            </a:xfrm>
          </p:grpSpPr>
          <p:sp>
            <p:nvSpPr>
              <p:cNvPr id="40" name="Romb 39"/>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41" name="Rak koppling 40"/>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39" name="textruta 38"/>
            <p:cNvSpPr txBox="1"/>
            <p:nvPr/>
          </p:nvSpPr>
          <p:spPr>
            <a:xfrm>
              <a:off x="6111600" y="2522217"/>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TG3</a:t>
              </a:r>
            </a:p>
          </p:txBody>
        </p:sp>
      </p:grpSp>
      <p:grpSp>
        <p:nvGrpSpPr>
          <p:cNvPr id="17" name="Grupp 16"/>
          <p:cNvGrpSpPr/>
          <p:nvPr/>
        </p:nvGrpSpPr>
        <p:grpSpPr>
          <a:xfrm>
            <a:off x="10439881" y="1755042"/>
            <a:ext cx="597690" cy="1384237"/>
            <a:chOff x="8074104" y="1773960"/>
            <a:chExt cx="504056" cy="1116124"/>
          </a:xfrm>
        </p:grpSpPr>
        <p:grpSp>
          <p:nvGrpSpPr>
            <p:cNvPr id="34" name="Grupp 33"/>
            <p:cNvGrpSpPr/>
            <p:nvPr/>
          </p:nvGrpSpPr>
          <p:grpSpPr>
            <a:xfrm>
              <a:off x="8074104" y="1773960"/>
              <a:ext cx="504056" cy="1116124"/>
              <a:chOff x="1979712" y="1736812"/>
              <a:chExt cx="504056" cy="1116124"/>
            </a:xfrm>
          </p:grpSpPr>
          <p:sp>
            <p:nvSpPr>
              <p:cNvPr id="36" name="Romb 35"/>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37" name="Rak koppling 36"/>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35" name="textruta 34"/>
            <p:cNvSpPr txBox="1"/>
            <p:nvPr/>
          </p:nvSpPr>
          <p:spPr>
            <a:xfrm>
              <a:off x="8123791" y="2530616"/>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TG4</a:t>
              </a:r>
            </a:p>
          </p:txBody>
        </p:sp>
      </p:grpSp>
      <p:grpSp>
        <p:nvGrpSpPr>
          <p:cNvPr id="18" name="Grupp 17"/>
          <p:cNvGrpSpPr/>
          <p:nvPr/>
        </p:nvGrpSpPr>
        <p:grpSpPr>
          <a:xfrm>
            <a:off x="3640311" y="4945945"/>
            <a:ext cx="597690" cy="1384237"/>
            <a:chOff x="2339752" y="4346816"/>
            <a:chExt cx="504056" cy="1116124"/>
          </a:xfrm>
        </p:grpSpPr>
        <p:grpSp>
          <p:nvGrpSpPr>
            <p:cNvPr id="30" name="Grupp 29"/>
            <p:cNvGrpSpPr/>
            <p:nvPr/>
          </p:nvGrpSpPr>
          <p:grpSpPr>
            <a:xfrm>
              <a:off x="2339752" y="4346816"/>
              <a:ext cx="504056" cy="1116124"/>
              <a:chOff x="1979712" y="1736812"/>
              <a:chExt cx="504056" cy="1116124"/>
            </a:xfrm>
          </p:grpSpPr>
          <p:sp>
            <p:nvSpPr>
              <p:cNvPr id="32" name="Romb 31"/>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33" name="Rak koppling 32"/>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31" name="textruta 30"/>
            <p:cNvSpPr txBox="1"/>
            <p:nvPr/>
          </p:nvSpPr>
          <p:spPr>
            <a:xfrm>
              <a:off x="2387760" y="5104044"/>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TG5</a:t>
              </a:r>
            </a:p>
          </p:txBody>
        </p:sp>
      </p:grpSp>
      <p:grpSp>
        <p:nvGrpSpPr>
          <p:cNvPr id="19" name="Grupp 18"/>
          <p:cNvGrpSpPr/>
          <p:nvPr/>
        </p:nvGrpSpPr>
        <p:grpSpPr>
          <a:xfrm>
            <a:off x="5939626" y="4901476"/>
            <a:ext cx="597690" cy="1384237"/>
            <a:chOff x="4278857" y="4310960"/>
            <a:chExt cx="504056" cy="1116124"/>
          </a:xfrm>
        </p:grpSpPr>
        <p:grpSp>
          <p:nvGrpSpPr>
            <p:cNvPr id="26" name="Grupp 25"/>
            <p:cNvGrpSpPr/>
            <p:nvPr/>
          </p:nvGrpSpPr>
          <p:grpSpPr>
            <a:xfrm>
              <a:off x="4278857" y="4310960"/>
              <a:ext cx="504056" cy="1116124"/>
              <a:chOff x="1979712" y="1736812"/>
              <a:chExt cx="504056" cy="1116124"/>
            </a:xfrm>
          </p:grpSpPr>
          <p:sp>
            <p:nvSpPr>
              <p:cNvPr id="28" name="Romb 27"/>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29" name="Rak koppling 28"/>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27" name="textruta 26"/>
            <p:cNvSpPr txBox="1"/>
            <p:nvPr/>
          </p:nvSpPr>
          <p:spPr>
            <a:xfrm>
              <a:off x="4310256" y="5057752"/>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TG6</a:t>
              </a:r>
            </a:p>
          </p:txBody>
        </p:sp>
      </p:grpSp>
      <p:sp>
        <p:nvSpPr>
          <p:cNvPr id="20" name="Frihandsfigur 19"/>
          <p:cNvSpPr/>
          <p:nvPr/>
        </p:nvSpPr>
        <p:spPr>
          <a:xfrm>
            <a:off x="1051771" y="1217790"/>
            <a:ext cx="2767928" cy="1109256"/>
          </a:xfrm>
          <a:custGeom>
            <a:avLst/>
            <a:gdLst>
              <a:gd name="connsiteX0" fmla="*/ 0 w 2236010"/>
              <a:gd name="connsiteY0" fmla="*/ 0 h 894404"/>
              <a:gd name="connsiteX1" fmla="*/ 1788808 w 2236010"/>
              <a:gd name="connsiteY1" fmla="*/ 0 h 894404"/>
              <a:gd name="connsiteX2" fmla="*/ 2236010 w 2236010"/>
              <a:gd name="connsiteY2" fmla="*/ 447202 h 894404"/>
              <a:gd name="connsiteX3" fmla="*/ 1788808 w 2236010"/>
              <a:gd name="connsiteY3" fmla="*/ 894404 h 894404"/>
              <a:gd name="connsiteX4" fmla="*/ 0 w 2236010"/>
              <a:gd name="connsiteY4" fmla="*/ 894404 h 894404"/>
              <a:gd name="connsiteX5" fmla="*/ 447202 w 2236010"/>
              <a:gd name="connsiteY5" fmla="*/ 447202 h 894404"/>
              <a:gd name="connsiteX6" fmla="*/ 0 w 2236010"/>
              <a:gd name="connsiteY6" fmla="*/ 0 h 89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36010" h="894404">
                <a:moveTo>
                  <a:pt x="0" y="0"/>
                </a:moveTo>
                <a:lnTo>
                  <a:pt x="1788808" y="0"/>
                </a:lnTo>
                <a:lnTo>
                  <a:pt x="2236010" y="447202"/>
                </a:lnTo>
                <a:lnTo>
                  <a:pt x="1788808" y="894404"/>
                </a:lnTo>
                <a:lnTo>
                  <a:pt x="0" y="894404"/>
                </a:lnTo>
                <a:lnTo>
                  <a:pt x="447202" y="447202"/>
                </a:lnTo>
                <a:lnTo>
                  <a:pt x="0" y="0"/>
                </a:lnTo>
                <a:close/>
              </a:path>
            </a:pathLst>
          </a:custGeom>
          <a:solidFill>
            <a:srgbClr val="EEECE1">
              <a:lumMod val="90000"/>
            </a:srgbClr>
          </a:solidFill>
          <a:ln w="25400" cap="flat" cmpd="sng" algn="ctr">
            <a:solidFill>
              <a:sysClr val="window" lastClr="FFFFFF">
                <a:hueOff val="0"/>
                <a:satOff val="0"/>
                <a:lumOff val="0"/>
                <a:alphaOff val="0"/>
              </a:sysClr>
            </a:solidFill>
            <a:prstDash val="solid"/>
          </a:ln>
          <a:effectLst/>
        </p:spPr>
        <p:txBody>
          <a:bodyPr spcFirstLastPara="0" vert="horz" wrap="square" lIns="503209" tIns="18669" rIns="465871" bIns="18669"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sv-SE" sz="1800" b="1" i="0" u="none" strike="noStrike" kern="0" cap="none" spc="0" normalizeH="0" baseline="0" noProof="0" dirty="0" smtClean="0">
                <a:ln>
                  <a:noFill/>
                </a:ln>
                <a:solidFill>
                  <a:prstClr val="black"/>
                </a:solidFill>
                <a:effectLst/>
                <a:uLnTx/>
                <a:uFillTx/>
                <a:latin typeface="Calibri"/>
                <a:ea typeface="+mn-ea"/>
                <a:cs typeface="+mn-cs"/>
              </a:rPr>
              <a:t>Nämndprocessen</a:t>
            </a:r>
            <a:endParaRPr kumimoji="0" lang="sv-SE" sz="1400" b="1" i="0" u="none" strike="noStrike" kern="0" cap="none" spc="0" normalizeH="0" baseline="0" noProof="0" dirty="0" smtClean="0">
              <a:ln>
                <a:noFill/>
              </a:ln>
              <a:solidFill>
                <a:prstClr val="black"/>
              </a:solidFill>
              <a:effectLst/>
              <a:uLnTx/>
              <a:uFillTx/>
              <a:latin typeface="Calibri"/>
              <a:ea typeface="+mn-ea"/>
              <a:cs typeface="+mn-cs"/>
            </a:endParaRPr>
          </a:p>
        </p:txBody>
      </p:sp>
      <p:grpSp>
        <p:nvGrpSpPr>
          <p:cNvPr id="21" name="Grupp 20"/>
          <p:cNvGrpSpPr/>
          <p:nvPr/>
        </p:nvGrpSpPr>
        <p:grpSpPr>
          <a:xfrm>
            <a:off x="3373315" y="1757781"/>
            <a:ext cx="597690" cy="1384237"/>
            <a:chOff x="2114584" y="1776168"/>
            <a:chExt cx="504056" cy="1116124"/>
          </a:xfrm>
        </p:grpSpPr>
        <p:grpSp>
          <p:nvGrpSpPr>
            <p:cNvPr id="22" name="Grupp 21"/>
            <p:cNvGrpSpPr/>
            <p:nvPr/>
          </p:nvGrpSpPr>
          <p:grpSpPr>
            <a:xfrm>
              <a:off x="2114584" y="1776168"/>
              <a:ext cx="504056" cy="1116124"/>
              <a:chOff x="1979712" y="1736812"/>
              <a:chExt cx="504056" cy="1116124"/>
            </a:xfrm>
          </p:grpSpPr>
          <p:sp>
            <p:nvSpPr>
              <p:cNvPr id="24" name="Romb 23"/>
              <p:cNvSpPr/>
              <p:nvPr/>
            </p:nvSpPr>
            <p:spPr>
              <a:xfrm>
                <a:off x="1979712" y="2420888"/>
                <a:ext cx="504056" cy="432048"/>
              </a:xfrm>
              <a:prstGeom prst="diamond">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25" name="Rak koppling 24"/>
              <p:cNvCxnSpPr/>
              <p:nvPr/>
            </p:nvCxnSpPr>
            <p:spPr>
              <a:xfrm>
                <a:off x="2231740" y="1736812"/>
                <a:ext cx="0" cy="684076"/>
              </a:xfrm>
              <a:prstGeom prst="line">
                <a:avLst/>
              </a:prstGeom>
              <a:noFill/>
              <a:ln w="9525" cap="flat" cmpd="sng" algn="ctr">
                <a:solidFill>
                  <a:srgbClr val="4F81BD">
                    <a:shade val="95000"/>
                    <a:satMod val="105000"/>
                  </a:srgbClr>
                </a:solidFill>
                <a:prstDash val="solid"/>
              </a:ln>
              <a:effectLst/>
            </p:spPr>
          </p:cxnSp>
        </p:grpSp>
        <p:sp>
          <p:nvSpPr>
            <p:cNvPr id="23" name="textruta 22"/>
            <p:cNvSpPr txBox="1"/>
            <p:nvPr/>
          </p:nvSpPr>
          <p:spPr>
            <a:xfrm>
              <a:off x="2150583" y="2530442"/>
              <a:ext cx="43191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prstClr val="white"/>
                  </a:solidFill>
                  <a:effectLst/>
                  <a:uLnTx/>
                  <a:uFillTx/>
                </a:rPr>
                <a:t>TG1</a:t>
              </a:r>
            </a:p>
          </p:txBody>
        </p:sp>
      </p:grpSp>
      <p:cxnSp>
        <p:nvCxnSpPr>
          <p:cNvPr id="47" name="Rak koppling 46"/>
          <p:cNvCxnSpPr/>
          <p:nvPr/>
        </p:nvCxnSpPr>
        <p:spPr>
          <a:xfrm>
            <a:off x="817418" y="5652448"/>
            <a:ext cx="9238770" cy="25652"/>
          </a:xfrm>
          <a:prstGeom prst="line">
            <a:avLst/>
          </a:prstGeom>
          <a:noFill/>
          <a:ln w="9525" cap="flat" cmpd="sng" algn="ctr">
            <a:solidFill>
              <a:srgbClr val="4F81BD">
                <a:shade val="95000"/>
                <a:satMod val="105000"/>
              </a:srgbClr>
            </a:solidFill>
            <a:prstDash val="solid"/>
          </a:ln>
          <a:effectLst/>
        </p:spPr>
      </p:cxnSp>
      <p:cxnSp>
        <p:nvCxnSpPr>
          <p:cNvPr id="49" name="Rak pilkoppling 48"/>
          <p:cNvCxnSpPr/>
          <p:nvPr/>
        </p:nvCxnSpPr>
        <p:spPr>
          <a:xfrm>
            <a:off x="8872865" y="4923674"/>
            <a:ext cx="2366646" cy="0"/>
          </a:xfrm>
          <a:prstGeom prst="straightConnector1">
            <a:avLst/>
          </a:prstGeom>
          <a:noFill/>
          <a:ln w="9525" cap="flat" cmpd="sng" algn="ctr">
            <a:solidFill>
              <a:srgbClr val="4F81BD">
                <a:shade val="95000"/>
                <a:satMod val="105000"/>
              </a:srgbClr>
            </a:solidFill>
            <a:prstDash val="solid"/>
            <a:tailEnd type="triangle"/>
          </a:ln>
          <a:effectLst/>
        </p:spPr>
      </p:cxnSp>
      <p:cxnSp>
        <p:nvCxnSpPr>
          <p:cNvPr id="53" name="Rak koppling 52"/>
          <p:cNvCxnSpPr/>
          <p:nvPr/>
        </p:nvCxnSpPr>
        <p:spPr>
          <a:xfrm>
            <a:off x="10056188" y="4901476"/>
            <a:ext cx="349" cy="778682"/>
          </a:xfrm>
          <a:prstGeom prst="line">
            <a:avLst/>
          </a:prstGeom>
          <a:noFill/>
          <a:ln w="9525" cap="flat" cmpd="sng" algn="ctr">
            <a:solidFill>
              <a:srgbClr val="4F81BD">
                <a:shade val="95000"/>
                <a:satMod val="105000"/>
              </a:srgbClr>
            </a:solidFill>
            <a:prstDash val="solid"/>
          </a:ln>
          <a:effectLst/>
        </p:spPr>
      </p:cxnSp>
      <p:cxnSp>
        <p:nvCxnSpPr>
          <p:cNvPr id="56" name="Rak koppling 55"/>
          <p:cNvCxnSpPr/>
          <p:nvPr/>
        </p:nvCxnSpPr>
        <p:spPr>
          <a:xfrm flipH="1">
            <a:off x="815542" y="1730753"/>
            <a:ext cx="3" cy="3941373"/>
          </a:xfrm>
          <a:prstGeom prst="line">
            <a:avLst/>
          </a:prstGeom>
          <a:noFill/>
          <a:ln w="9525" cap="flat" cmpd="sng" algn="ctr">
            <a:solidFill>
              <a:srgbClr val="4F81BD">
                <a:shade val="95000"/>
                <a:satMod val="105000"/>
              </a:srgbClr>
            </a:solidFill>
            <a:prstDash val="solid"/>
          </a:ln>
          <a:effectLst/>
        </p:spPr>
      </p:cxnSp>
      <p:cxnSp>
        <p:nvCxnSpPr>
          <p:cNvPr id="58" name="Rak pilkoppling 57"/>
          <p:cNvCxnSpPr/>
          <p:nvPr/>
        </p:nvCxnSpPr>
        <p:spPr>
          <a:xfrm>
            <a:off x="815545" y="1751288"/>
            <a:ext cx="597690" cy="0"/>
          </a:xfrm>
          <a:prstGeom prst="straightConnector1">
            <a:avLst/>
          </a:prstGeom>
          <a:noFill/>
          <a:ln w="9525" cap="flat" cmpd="sng" algn="ctr">
            <a:solidFill>
              <a:srgbClr val="4F81BD">
                <a:shade val="95000"/>
                <a:satMod val="105000"/>
              </a:srgbClr>
            </a:solidFill>
            <a:prstDash val="solid"/>
            <a:tailEnd type="triangle"/>
          </a:ln>
          <a:effectLst/>
        </p:spPr>
      </p:cxnSp>
    </p:spTree>
    <p:extLst>
      <p:ext uri="{BB962C8B-B14F-4D97-AF65-F5344CB8AC3E}">
        <p14:creationId xmlns:p14="http://schemas.microsoft.com/office/powerpoint/2010/main" val="2663515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6781"/>
            <a:ext cx="10515600" cy="1325563"/>
          </a:xfrm>
        </p:spPr>
        <p:txBody>
          <a:bodyPr/>
          <a:lstStyle/>
          <a:p>
            <a:r>
              <a:rPr lang="sv-SE" dirty="0" smtClean="0"/>
              <a:t>Kommunfullmäktige</a:t>
            </a:r>
            <a:endParaRPr lang="sv-SE" dirty="0"/>
          </a:p>
        </p:txBody>
      </p:sp>
      <p:sp>
        <p:nvSpPr>
          <p:cNvPr id="3" name="Platshållare för innehåll 2"/>
          <p:cNvSpPr>
            <a:spLocks noGrp="1"/>
          </p:cNvSpPr>
          <p:nvPr>
            <p:ph sz="half" idx="1"/>
          </p:nvPr>
        </p:nvSpPr>
        <p:spPr>
          <a:xfrm>
            <a:off x="838200" y="1825625"/>
            <a:ext cx="9829800" cy="4351338"/>
          </a:xfrm>
        </p:spPr>
        <p:txBody>
          <a:bodyPr>
            <a:normAutofit/>
          </a:bodyPr>
          <a:lstStyle/>
          <a:p>
            <a:pPr>
              <a:buFont typeface="Wingdings" panose="05000000000000000000" pitchFamily="2" charset="2"/>
              <a:buChar char="§"/>
            </a:pPr>
            <a:r>
              <a:rPr lang="sv-SE" dirty="0" smtClean="0">
                <a:latin typeface="Gill Sans MT" panose="020B0502020104020203" pitchFamily="34" charset="0"/>
              </a:rPr>
              <a:t>Det högsta beslutande organet i kommunen</a:t>
            </a:r>
          </a:p>
          <a:p>
            <a:pPr>
              <a:buFont typeface="Wingdings" panose="05000000000000000000" pitchFamily="2" charset="2"/>
              <a:buChar char="§"/>
            </a:pPr>
            <a:r>
              <a:rPr lang="sv-SE" dirty="0" smtClean="0">
                <a:latin typeface="Gill Sans MT" panose="020B0502020104020203" pitchFamily="34" charset="0"/>
              </a:rPr>
              <a:t>Vilka nämnder som ska finnas</a:t>
            </a:r>
          </a:p>
          <a:p>
            <a:pPr>
              <a:buFont typeface="Wingdings" panose="05000000000000000000" pitchFamily="2" charset="2"/>
              <a:buChar char="§"/>
            </a:pPr>
            <a:r>
              <a:rPr lang="sv-SE" dirty="0" smtClean="0">
                <a:latin typeface="Gill Sans MT" panose="020B0502020104020203" pitchFamily="34" charset="0"/>
              </a:rPr>
              <a:t>Väljer ledamöter och ersättare till kommunstyrelse och nämnder</a:t>
            </a:r>
          </a:p>
          <a:p>
            <a:pPr>
              <a:buFont typeface="Wingdings" panose="05000000000000000000" pitchFamily="2" charset="2"/>
              <a:buChar char="§"/>
            </a:pPr>
            <a:r>
              <a:rPr lang="sv-SE" dirty="0" smtClean="0">
                <a:latin typeface="Gill Sans MT" panose="020B0502020104020203" pitchFamily="34" charset="0"/>
              </a:rPr>
              <a:t>”Ta beslut om frågor av principiell beskaffenhet eller annars av större vikt för kommunen” – 9 områden</a:t>
            </a:r>
          </a:p>
          <a:p>
            <a:pPr>
              <a:buFont typeface="Wingdings" panose="05000000000000000000" pitchFamily="2" charset="2"/>
              <a:buChar char="§"/>
            </a:pPr>
            <a:r>
              <a:rPr lang="sv-SE" dirty="0" smtClean="0">
                <a:latin typeface="Gill Sans MT" panose="020B0502020104020203" pitchFamily="34" charset="0"/>
              </a:rPr>
              <a:t>Beslutanderätt kan delegeras till kommunstyrelse eller nämnder i andra fall kvarstår beslutanderätten i kommunfullmäktige</a:t>
            </a:r>
            <a:endParaRPr lang="sv-SE" dirty="0">
              <a:latin typeface="Gill Sans MT" panose="020B0502020104020203" pitchFamily="34" charset="0"/>
            </a:endParaRPr>
          </a:p>
        </p:txBody>
      </p:sp>
    </p:spTree>
    <p:extLst>
      <p:ext uri="{BB962C8B-B14F-4D97-AF65-F5344CB8AC3E}">
        <p14:creationId xmlns:p14="http://schemas.microsoft.com/office/powerpoint/2010/main" val="997758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0838"/>
            <a:ext cx="11070771" cy="1325563"/>
          </a:xfrm>
        </p:spPr>
        <p:txBody>
          <a:bodyPr>
            <a:normAutofit/>
          </a:bodyPr>
          <a:lstStyle/>
          <a:p>
            <a:r>
              <a:rPr lang="sv-SE" dirty="0" smtClean="0">
                <a:latin typeface="Gill Sans MT" panose="020B0502020104020203" pitchFamily="34" charset="0"/>
              </a:rPr>
              <a:t>Kommunfullmäktige</a:t>
            </a:r>
            <a:endParaRPr lang="sv-SE" sz="3100" dirty="0">
              <a:latin typeface="Gill Sans MT" panose="020B0502020104020203" pitchFamily="34" charset="0"/>
            </a:endParaRPr>
          </a:p>
        </p:txBody>
      </p:sp>
      <p:sp>
        <p:nvSpPr>
          <p:cNvPr id="3" name="Platshållare för innehåll 2"/>
          <p:cNvSpPr>
            <a:spLocks noGrp="1"/>
          </p:cNvSpPr>
          <p:nvPr>
            <p:ph sz="half" idx="1"/>
          </p:nvPr>
        </p:nvSpPr>
        <p:spPr>
          <a:xfrm>
            <a:off x="487681" y="1202172"/>
            <a:ext cx="9362902" cy="4351338"/>
          </a:xfrm>
        </p:spPr>
        <p:txBody>
          <a:bodyPr>
            <a:noAutofit/>
          </a:bodyPr>
          <a:lstStyle/>
          <a:p>
            <a:pPr marL="514350" indent="-514350">
              <a:buFont typeface="+mj-lt"/>
              <a:buAutoNum type="arabicPeriod"/>
            </a:pPr>
            <a:r>
              <a:rPr lang="sv-SE" dirty="0">
                <a:latin typeface="Gill Sans MT" panose="020B0502020104020203" pitchFamily="34" charset="0"/>
              </a:rPr>
              <a:t>Mål och riktlinjer för </a:t>
            </a:r>
            <a:r>
              <a:rPr lang="sv-SE" dirty="0" smtClean="0">
                <a:latin typeface="Gill Sans MT" panose="020B0502020104020203" pitchFamily="34" charset="0"/>
              </a:rPr>
              <a:t>verksamheten</a:t>
            </a:r>
          </a:p>
          <a:p>
            <a:pPr marL="514350" indent="-514350">
              <a:buFont typeface="+mj-lt"/>
              <a:buAutoNum type="arabicPeriod"/>
            </a:pPr>
            <a:r>
              <a:rPr lang="sv-SE" dirty="0" smtClean="0">
                <a:latin typeface="Gill Sans MT" panose="020B0502020104020203" pitchFamily="34" charset="0"/>
              </a:rPr>
              <a:t>Budget, skatt och andra viktiga ekonomiska frågor</a:t>
            </a:r>
          </a:p>
          <a:p>
            <a:pPr marL="514350" indent="-514350">
              <a:buFont typeface="+mj-lt"/>
              <a:buAutoNum type="arabicPeriod"/>
            </a:pPr>
            <a:r>
              <a:rPr lang="sv-SE" dirty="0" smtClean="0">
                <a:latin typeface="Gill Sans MT" panose="020B0502020104020203" pitchFamily="34" charset="0"/>
              </a:rPr>
              <a:t>Nämndernas organisation och verksamhetsformer</a:t>
            </a:r>
            <a:endParaRPr lang="sv-SE" dirty="0">
              <a:latin typeface="Gill Sans MT" panose="020B0502020104020203" pitchFamily="34" charset="0"/>
            </a:endParaRPr>
          </a:p>
          <a:p>
            <a:pPr marL="514350" indent="-514350">
              <a:buFont typeface="+mj-lt"/>
              <a:buAutoNum type="arabicPeriod"/>
            </a:pPr>
            <a:r>
              <a:rPr lang="sv-SE" dirty="0" smtClean="0">
                <a:latin typeface="Gill Sans MT" panose="020B0502020104020203" pitchFamily="34" charset="0"/>
              </a:rPr>
              <a:t>Val av ledamöter och ersättare i kommunstyrelse, nämnder och beredningar</a:t>
            </a:r>
          </a:p>
          <a:p>
            <a:pPr marL="514350" indent="-514350">
              <a:buFont typeface="+mj-lt"/>
              <a:buAutoNum type="arabicPeriod"/>
            </a:pPr>
            <a:r>
              <a:rPr lang="sv-SE" dirty="0" smtClean="0">
                <a:latin typeface="Gill Sans MT" panose="020B0502020104020203" pitchFamily="34" charset="0"/>
              </a:rPr>
              <a:t>Val av revisorer</a:t>
            </a:r>
          </a:p>
          <a:p>
            <a:pPr marL="514350" indent="-514350">
              <a:buFont typeface="+mj-lt"/>
              <a:buAutoNum type="arabicPeriod"/>
            </a:pPr>
            <a:r>
              <a:rPr lang="sv-SE" dirty="0" smtClean="0">
                <a:latin typeface="Gill Sans MT" panose="020B0502020104020203" pitchFamily="34" charset="0"/>
              </a:rPr>
              <a:t>Grunderna för ekonomiska förmåner till förtroendevalda</a:t>
            </a:r>
          </a:p>
          <a:p>
            <a:pPr marL="514350" indent="-514350">
              <a:buFont typeface="+mj-lt"/>
              <a:buAutoNum type="arabicPeriod"/>
            </a:pPr>
            <a:r>
              <a:rPr lang="sv-SE" dirty="0" smtClean="0">
                <a:latin typeface="Gill Sans MT" panose="020B0502020104020203" pitchFamily="34" charset="0"/>
              </a:rPr>
              <a:t>Årsredovisning och ansvarsfrihet</a:t>
            </a:r>
          </a:p>
          <a:p>
            <a:pPr marL="514350" indent="-514350">
              <a:buFont typeface="+mj-lt"/>
              <a:buAutoNum type="arabicPeriod"/>
            </a:pPr>
            <a:r>
              <a:rPr lang="sv-SE" dirty="0" smtClean="0">
                <a:latin typeface="Gill Sans MT" panose="020B0502020104020203" pitchFamily="34" charset="0"/>
              </a:rPr>
              <a:t>Folkomröstning i kommunen</a:t>
            </a:r>
          </a:p>
          <a:p>
            <a:pPr marL="514350" indent="-514350">
              <a:buFont typeface="+mj-lt"/>
              <a:buAutoNum type="arabicPeriod"/>
            </a:pPr>
            <a:r>
              <a:rPr lang="sv-SE" dirty="0" smtClean="0">
                <a:latin typeface="Gill Sans MT" panose="020B0502020104020203" pitchFamily="34" charset="0"/>
              </a:rPr>
              <a:t>Extra val till kommunfullmäktige</a:t>
            </a:r>
          </a:p>
        </p:txBody>
      </p:sp>
      <p:sp>
        <p:nvSpPr>
          <p:cNvPr id="4" name="Höger klammerparentes 3"/>
          <p:cNvSpPr/>
          <p:nvPr/>
        </p:nvSpPr>
        <p:spPr>
          <a:xfrm>
            <a:off x="9670473" y="1202172"/>
            <a:ext cx="180109" cy="41318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 name="textruta 4"/>
          <p:cNvSpPr txBox="1"/>
          <p:nvPr/>
        </p:nvSpPr>
        <p:spPr>
          <a:xfrm>
            <a:off x="9920380" y="2112482"/>
            <a:ext cx="1988590" cy="1938992"/>
          </a:xfrm>
          <a:prstGeom prst="rect">
            <a:avLst/>
          </a:prstGeom>
          <a:noFill/>
        </p:spPr>
        <p:txBody>
          <a:bodyPr wrap="square" rtlCol="0">
            <a:spAutoFit/>
          </a:bodyPr>
          <a:lstStyle/>
          <a:p>
            <a:r>
              <a:rPr lang="sv-SE" sz="2000" dirty="0" smtClean="0">
                <a:latin typeface="Gill Sans MT" panose="020B0502020104020203" pitchFamily="34" charset="0"/>
              </a:rPr>
              <a:t>”Frågor </a:t>
            </a:r>
            <a:r>
              <a:rPr lang="sv-SE" sz="2000" dirty="0">
                <a:latin typeface="Gill Sans MT" panose="020B0502020104020203" pitchFamily="34" charset="0"/>
              </a:rPr>
              <a:t>av principiell beskaffenhet eller annars av större vikt för </a:t>
            </a:r>
            <a:r>
              <a:rPr lang="sv-SE" sz="2000" dirty="0" smtClean="0">
                <a:latin typeface="Gill Sans MT" panose="020B0502020104020203" pitchFamily="34" charset="0"/>
              </a:rPr>
              <a:t>kommunen”</a:t>
            </a:r>
            <a:endParaRPr lang="sv-SE" sz="2000" dirty="0">
              <a:latin typeface="Gill Sans MT" panose="020B0502020104020203" pitchFamily="34" charset="0"/>
            </a:endParaRPr>
          </a:p>
        </p:txBody>
      </p:sp>
      <p:sp>
        <p:nvSpPr>
          <p:cNvPr id="6" name="textruta 5"/>
          <p:cNvSpPr txBox="1"/>
          <p:nvPr/>
        </p:nvSpPr>
        <p:spPr>
          <a:xfrm>
            <a:off x="6264724" y="5903643"/>
            <a:ext cx="5850319" cy="369332"/>
          </a:xfrm>
          <a:prstGeom prst="rect">
            <a:avLst/>
          </a:prstGeom>
          <a:noFill/>
        </p:spPr>
        <p:txBody>
          <a:bodyPr wrap="none" rtlCol="0">
            <a:spAutoFit/>
          </a:bodyPr>
          <a:lstStyle/>
          <a:p>
            <a:r>
              <a:rPr lang="sv-SE" i="1" dirty="0" smtClean="0"/>
              <a:t>Ur Kommunallag 2017: 725, 5 kap Fullmäktiges uppgifter, 1§ </a:t>
            </a:r>
            <a:endParaRPr lang="sv-SE" i="1" dirty="0"/>
          </a:p>
        </p:txBody>
      </p:sp>
    </p:spTree>
    <p:extLst>
      <p:ext uri="{BB962C8B-B14F-4D97-AF65-F5344CB8AC3E}">
        <p14:creationId xmlns:p14="http://schemas.microsoft.com/office/powerpoint/2010/main" val="3168917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6782"/>
            <a:ext cx="11070771" cy="1325563"/>
          </a:xfrm>
        </p:spPr>
        <p:txBody>
          <a:bodyPr>
            <a:normAutofit/>
          </a:bodyPr>
          <a:lstStyle/>
          <a:p>
            <a:r>
              <a:rPr lang="sv-SE" dirty="0" smtClean="0">
                <a:latin typeface="Gill Sans MT" panose="020B0502020104020203" pitchFamily="34" charset="0"/>
              </a:rPr>
              <a:t>Kommunstyrelsen</a:t>
            </a:r>
            <a:endParaRPr lang="sv-SE" sz="3100" b="1" dirty="0">
              <a:latin typeface="Gill Sans MT" panose="020B0502020104020203" pitchFamily="34" charset="0"/>
            </a:endParaRPr>
          </a:p>
        </p:txBody>
      </p:sp>
      <p:sp>
        <p:nvSpPr>
          <p:cNvPr id="3" name="Platshållare för innehåll 2"/>
          <p:cNvSpPr>
            <a:spLocks noGrp="1"/>
          </p:cNvSpPr>
          <p:nvPr>
            <p:ph sz="half" idx="1"/>
          </p:nvPr>
        </p:nvSpPr>
        <p:spPr>
          <a:xfrm>
            <a:off x="838199" y="1237795"/>
            <a:ext cx="10711543" cy="4039055"/>
          </a:xfrm>
        </p:spPr>
        <p:txBody>
          <a:bodyPr>
            <a:normAutofit/>
          </a:bodyPr>
          <a:lstStyle/>
          <a:p>
            <a:pPr marL="0" indent="0">
              <a:buNone/>
            </a:pPr>
            <a:r>
              <a:rPr lang="sv-SE" dirty="0" smtClean="0">
                <a:latin typeface="Gill Sans MT" panose="020B0502020104020203" pitchFamily="34" charset="0"/>
              </a:rPr>
              <a:t>Kommunstyrelsen är kommunens ledande politiska förvaltningsorgan. Helhetsansvar för att verksamheten bedrivs enligt fullmäktiges mål och styrande dokument samt de föreskrifter som finns i lag eller förordning.</a:t>
            </a:r>
            <a:br>
              <a:rPr lang="sv-SE" dirty="0" smtClean="0">
                <a:latin typeface="Gill Sans MT" panose="020B0502020104020203" pitchFamily="34" charset="0"/>
              </a:rPr>
            </a:br>
            <a:endParaRPr lang="sv-SE" dirty="0" smtClean="0">
              <a:latin typeface="Gill Sans MT" panose="020B0502020104020203" pitchFamily="34" charset="0"/>
            </a:endParaRPr>
          </a:p>
          <a:p>
            <a:pPr>
              <a:buFont typeface="Wingdings" panose="05000000000000000000" pitchFamily="2" charset="2"/>
              <a:buChar char="§"/>
            </a:pPr>
            <a:r>
              <a:rPr lang="sv-SE" dirty="0" smtClean="0">
                <a:latin typeface="Gill Sans MT" panose="020B0502020104020203" pitchFamily="34" charset="0"/>
              </a:rPr>
              <a:t>Ledningsfunktion</a:t>
            </a:r>
          </a:p>
          <a:p>
            <a:pPr>
              <a:buFont typeface="Wingdings" panose="05000000000000000000" pitchFamily="2" charset="2"/>
              <a:buChar char="§"/>
            </a:pPr>
            <a:r>
              <a:rPr lang="sv-SE" dirty="0" smtClean="0">
                <a:latin typeface="Gill Sans MT" panose="020B0502020104020203" pitchFamily="34" charset="0"/>
              </a:rPr>
              <a:t>Styrfunktion</a:t>
            </a:r>
          </a:p>
          <a:p>
            <a:pPr>
              <a:buFont typeface="Wingdings" panose="05000000000000000000" pitchFamily="2" charset="2"/>
              <a:buChar char="§"/>
            </a:pPr>
            <a:r>
              <a:rPr lang="sv-SE" dirty="0" smtClean="0">
                <a:latin typeface="Gill Sans MT" panose="020B0502020104020203" pitchFamily="34" charset="0"/>
              </a:rPr>
              <a:t>Uppföljningsfunktion</a:t>
            </a:r>
          </a:p>
          <a:p>
            <a:pPr>
              <a:buFont typeface="Wingdings" panose="05000000000000000000" pitchFamily="2" charset="2"/>
              <a:buChar char="§"/>
            </a:pPr>
            <a:r>
              <a:rPr lang="sv-SE" dirty="0" smtClean="0">
                <a:latin typeface="Gill Sans MT" panose="020B0502020104020203" pitchFamily="34" charset="0"/>
              </a:rPr>
              <a:t>Särskilda uppgifter</a:t>
            </a:r>
          </a:p>
        </p:txBody>
      </p:sp>
    </p:spTree>
    <p:extLst>
      <p:ext uri="{BB962C8B-B14F-4D97-AF65-F5344CB8AC3E}">
        <p14:creationId xmlns:p14="http://schemas.microsoft.com/office/powerpoint/2010/main" val="215153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8311" y="875453"/>
            <a:ext cx="3504368" cy="4850783"/>
          </a:xfrm>
          <a:prstGeom prst="rect">
            <a:avLst/>
          </a:prstGeom>
          <a:ln>
            <a:solidFill>
              <a:schemeClr val="accent6"/>
            </a:solidFill>
          </a:ln>
          <a:effectLst>
            <a:glow rad="63500">
              <a:srgbClr val="92D050">
                <a:alpha val="40000"/>
              </a:srgbClr>
            </a:glow>
            <a:outerShdw blurRad="50800" dist="38100" dir="2700000" algn="tl" rotWithShape="0">
              <a:schemeClr val="tx1">
                <a:alpha val="40000"/>
              </a:schemeClr>
            </a:outerShdw>
          </a:effectLst>
          <a:scene3d>
            <a:camera prst="perspectiveHeroicExtremeLeftFacing"/>
            <a:lightRig rig="threePt" dir="t"/>
          </a:scene3d>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5829" y="738047"/>
            <a:ext cx="3312250" cy="4711335"/>
          </a:xfrm>
          <a:prstGeom prst="rect">
            <a:avLst/>
          </a:prstGeom>
          <a:ln>
            <a:solidFill>
              <a:schemeClr val="accent6"/>
            </a:solidFill>
          </a:ln>
          <a:effectLst>
            <a:glow rad="63500">
              <a:srgbClr val="92D050">
                <a:alpha val="40000"/>
              </a:srgbClr>
            </a:glow>
            <a:outerShdw blurRad="50800" dist="38100" dir="2700000" algn="tl" rotWithShape="0">
              <a:schemeClr val="tx1">
                <a:alpha val="40000"/>
              </a:schemeClr>
            </a:outerShdw>
          </a:effectLst>
          <a:scene3d>
            <a:camera prst="perspectiveHeroicExtremeLeftFacing"/>
            <a:lightRig rig="threePt" dir="t"/>
          </a:scene3d>
        </p:spPr>
      </p:pic>
      <p:sp>
        <p:nvSpPr>
          <p:cNvPr id="2" name="Rubrik 1"/>
          <p:cNvSpPr>
            <a:spLocks noGrp="1"/>
          </p:cNvSpPr>
          <p:nvPr>
            <p:ph type="title"/>
          </p:nvPr>
        </p:nvSpPr>
        <p:spPr>
          <a:xfrm>
            <a:off x="2146443" y="-1432"/>
            <a:ext cx="8134982" cy="1325563"/>
          </a:xfrm>
        </p:spPr>
        <p:txBody>
          <a:bodyPr>
            <a:normAutofit/>
          </a:bodyPr>
          <a:lstStyle/>
          <a:p>
            <a:r>
              <a:rPr lang="sv-SE" dirty="0" smtClean="0">
                <a:latin typeface="Gill Sans MT" panose="020B0502020104020203" pitchFamily="34" charset="0"/>
              </a:rPr>
              <a:t>Din karta och kompass i vardagen</a:t>
            </a:r>
            <a:endParaRPr lang="sv-SE" sz="4000" b="1" dirty="0">
              <a:latin typeface="Gill Sans MT" panose="020B0502020104020203" pitchFamily="34" charset="0"/>
            </a:endParaRPr>
          </a:p>
        </p:txBody>
      </p:sp>
      <p:sp>
        <p:nvSpPr>
          <p:cNvPr id="9" name="Rektangel 8"/>
          <p:cNvSpPr/>
          <p:nvPr/>
        </p:nvSpPr>
        <p:spPr>
          <a:xfrm>
            <a:off x="174270" y="4151193"/>
            <a:ext cx="6314549" cy="1138773"/>
          </a:xfrm>
          <a:prstGeom prst="rect">
            <a:avLst/>
          </a:prstGeom>
        </p:spPr>
        <p:txBody>
          <a:bodyPr wrap="none">
            <a:spAutoFit/>
          </a:bodyPr>
          <a:lstStyle/>
          <a:p>
            <a:r>
              <a:rPr lang="sv-SE" sz="2800" dirty="0" smtClean="0">
                <a:latin typeface="Gill Sans MT" panose="020B0502020104020203" pitchFamily="34" charset="0"/>
              </a:rPr>
              <a:t>Delegationsbestämmelser</a:t>
            </a:r>
          </a:p>
          <a:p>
            <a:pPr marL="177800" indent="-177800">
              <a:buFont typeface="Wingdings" panose="05000000000000000000" pitchFamily="2" charset="2"/>
              <a:buChar char="§"/>
            </a:pPr>
            <a:r>
              <a:rPr lang="sv-SE" sz="2000" dirty="0" smtClean="0">
                <a:latin typeface="Gill Sans"/>
              </a:rPr>
              <a:t>Överför </a:t>
            </a:r>
            <a:r>
              <a:rPr lang="sv-SE" sz="2000" dirty="0">
                <a:latin typeface="Gill Sans"/>
              </a:rPr>
              <a:t>självständig beslutanderätt till </a:t>
            </a:r>
            <a:r>
              <a:rPr lang="sv-SE" sz="2000" dirty="0" smtClean="0">
                <a:latin typeface="Gill Sans"/>
              </a:rPr>
              <a:t>delegaten </a:t>
            </a:r>
            <a:br>
              <a:rPr lang="sv-SE" sz="2000" dirty="0" smtClean="0">
                <a:latin typeface="Gill Sans"/>
              </a:rPr>
            </a:br>
            <a:r>
              <a:rPr lang="sv-SE" sz="2000" dirty="0" smtClean="0">
                <a:latin typeface="Gill Sans"/>
              </a:rPr>
              <a:t>att på </a:t>
            </a:r>
            <a:r>
              <a:rPr lang="sv-SE" sz="2000" i="1" dirty="0">
                <a:latin typeface="Gill Sans"/>
              </a:rPr>
              <a:t>nämndens vägnar </a:t>
            </a:r>
            <a:r>
              <a:rPr lang="sv-SE" sz="2000" dirty="0">
                <a:latin typeface="Gill Sans"/>
              </a:rPr>
              <a:t>fatta beslut i vissa ärenden.</a:t>
            </a:r>
          </a:p>
        </p:txBody>
      </p:sp>
      <p:sp>
        <p:nvSpPr>
          <p:cNvPr id="10" name="Rektangel 9"/>
          <p:cNvSpPr/>
          <p:nvPr/>
        </p:nvSpPr>
        <p:spPr>
          <a:xfrm>
            <a:off x="174270" y="1325563"/>
            <a:ext cx="6135013" cy="2062103"/>
          </a:xfrm>
          <a:prstGeom prst="rect">
            <a:avLst/>
          </a:prstGeom>
        </p:spPr>
        <p:txBody>
          <a:bodyPr wrap="square">
            <a:spAutoFit/>
          </a:bodyPr>
          <a:lstStyle/>
          <a:p>
            <a:r>
              <a:rPr lang="sv-SE" sz="2800" dirty="0" smtClean="0">
                <a:latin typeface="Gill Sans MT" panose="020B0502020104020203" pitchFamily="34" charset="0"/>
              </a:rPr>
              <a:t>Reglemente</a:t>
            </a:r>
          </a:p>
          <a:p>
            <a:pPr marL="177800" indent="-177800">
              <a:buFont typeface="Wingdings" panose="05000000000000000000" pitchFamily="2" charset="2"/>
              <a:buChar char="§"/>
            </a:pPr>
            <a:r>
              <a:rPr lang="sv-SE" sz="2000" dirty="0" smtClean="0">
                <a:latin typeface="Gill Sans"/>
              </a:rPr>
              <a:t>Reglerar gemensamma bestämmelser över alla nämnders uppdrag.</a:t>
            </a:r>
          </a:p>
          <a:p>
            <a:pPr marL="177800" indent="-177800">
              <a:buFont typeface="Wingdings" panose="05000000000000000000" pitchFamily="2" charset="2"/>
              <a:buChar char="§"/>
            </a:pPr>
            <a:r>
              <a:rPr lang="sv-SE" sz="2000" dirty="0" smtClean="0">
                <a:latin typeface="Gill Sans"/>
              </a:rPr>
              <a:t>Reglerar verksamhetsområden man ska fullgöra.</a:t>
            </a:r>
          </a:p>
          <a:p>
            <a:pPr marL="177800" indent="-177800">
              <a:buFont typeface="Wingdings" panose="05000000000000000000" pitchFamily="2" charset="2"/>
              <a:buChar char="§"/>
            </a:pPr>
            <a:r>
              <a:rPr lang="sv-SE" sz="2000" dirty="0" smtClean="0">
                <a:latin typeface="Gill Sans"/>
              </a:rPr>
              <a:t>Reglerar specifika ärenden på delegation från kommunfullmäktige.</a:t>
            </a:r>
            <a:endParaRPr lang="sv-SE" sz="2000" dirty="0">
              <a:latin typeface="Gill Sans"/>
            </a:endParaRPr>
          </a:p>
        </p:txBody>
      </p:sp>
    </p:spTree>
    <p:extLst>
      <p:ext uri="{BB962C8B-B14F-4D97-AF65-F5344CB8AC3E}">
        <p14:creationId xmlns:p14="http://schemas.microsoft.com/office/powerpoint/2010/main" val="216389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6782"/>
            <a:ext cx="11070771" cy="1325563"/>
          </a:xfrm>
        </p:spPr>
        <p:txBody>
          <a:bodyPr>
            <a:normAutofit/>
          </a:bodyPr>
          <a:lstStyle/>
          <a:p>
            <a:r>
              <a:rPr lang="sv-SE" dirty="0" smtClean="0">
                <a:latin typeface="Gill Sans MT" panose="020B0502020104020203" pitchFamily="34" charset="0"/>
              </a:rPr>
              <a:t>Nämnderna</a:t>
            </a:r>
            <a:endParaRPr lang="sv-SE" sz="4000" b="1" dirty="0">
              <a:latin typeface="Gill Sans MT" panose="020B0502020104020203" pitchFamily="34" charset="0"/>
            </a:endParaRPr>
          </a:p>
        </p:txBody>
      </p:sp>
      <p:sp>
        <p:nvSpPr>
          <p:cNvPr id="3" name="Platshållare för innehåll 2"/>
          <p:cNvSpPr>
            <a:spLocks noGrp="1"/>
          </p:cNvSpPr>
          <p:nvPr>
            <p:ph sz="half" idx="1"/>
          </p:nvPr>
        </p:nvSpPr>
        <p:spPr>
          <a:xfrm>
            <a:off x="826007" y="1007999"/>
            <a:ext cx="10711543" cy="4351338"/>
          </a:xfrm>
        </p:spPr>
        <p:txBody>
          <a:bodyPr>
            <a:noAutofit/>
          </a:bodyPr>
          <a:lstStyle/>
          <a:p>
            <a:pPr marL="0" indent="0">
              <a:buNone/>
            </a:pPr>
            <a:r>
              <a:rPr lang="sv-SE" dirty="0" smtClean="0">
                <a:latin typeface="Gill Sans MT" panose="020B0502020104020203" pitchFamily="34" charset="0"/>
              </a:rPr>
              <a:t>Nämnden ska fullgöra kommunens uppgifter inom det </a:t>
            </a:r>
            <a:r>
              <a:rPr lang="sv-SE" dirty="0" err="1" smtClean="0">
                <a:latin typeface="Gill Sans MT" panose="020B0502020104020203" pitchFamily="34" charset="0"/>
              </a:rPr>
              <a:t>verksamhets-område</a:t>
            </a:r>
            <a:r>
              <a:rPr lang="sv-SE" dirty="0" smtClean="0">
                <a:latin typeface="Gill Sans MT" panose="020B0502020104020203" pitchFamily="34" charset="0"/>
              </a:rPr>
              <a:t> som nämnden fått i uppdrag av kommunfullmäktige via reglementet. Nämnden ska också besluta i ärenden som kommunfullmäktige delegerat.</a:t>
            </a:r>
          </a:p>
          <a:p>
            <a:r>
              <a:rPr lang="sv-SE" dirty="0" smtClean="0">
                <a:latin typeface="Gill Sans MT" panose="020B0502020104020203" pitchFamily="34" charset="0"/>
              </a:rPr>
              <a:t>Uppdrag från kommunfullmäktige eller från kommunstyrelsen</a:t>
            </a:r>
          </a:p>
          <a:p>
            <a:r>
              <a:rPr lang="sv-SE" dirty="0" smtClean="0">
                <a:latin typeface="Gill Sans MT" panose="020B0502020104020203" pitchFamily="34" charset="0"/>
              </a:rPr>
              <a:t>Ansvara för uppdrag enligt givna förutsättningar</a:t>
            </a:r>
          </a:p>
          <a:p>
            <a:r>
              <a:rPr lang="sv-SE" dirty="0" smtClean="0">
                <a:latin typeface="Gill Sans MT" panose="020B0502020104020203" pitchFamily="34" charset="0"/>
              </a:rPr>
              <a:t>Bedriva verksamheten (uppdraget) i enlighet med:</a:t>
            </a:r>
          </a:p>
          <a:p>
            <a:pPr lvl="1">
              <a:buFont typeface="Courier New" panose="02070309020205020404" pitchFamily="49" charset="0"/>
              <a:buChar char="o"/>
            </a:pPr>
            <a:r>
              <a:rPr lang="sv-SE" sz="2000" dirty="0" smtClean="0">
                <a:latin typeface="Gill Sans MT" panose="020B0502020104020203" pitchFamily="34" charset="0"/>
              </a:rPr>
              <a:t>fullmäktiges mål och riktlinjer</a:t>
            </a:r>
          </a:p>
          <a:p>
            <a:pPr lvl="1">
              <a:buFont typeface="Courier New" panose="02070309020205020404" pitchFamily="49" charset="0"/>
              <a:buChar char="o"/>
            </a:pPr>
            <a:r>
              <a:rPr lang="sv-SE" sz="2000" dirty="0" smtClean="0">
                <a:latin typeface="Gill Sans MT" panose="020B0502020104020203" pitchFamily="34" charset="0"/>
              </a:rPr>
              <a:t>De bestämmelser som regleras i lag och annan författning </a:t>
            </a:r>
          </a:p>
          <a:p>
            <a:pPr lvl="1">
              <a:buFont typeface="Courier New" panose="02070309020205020404" pitchFamily="49" charset="0"/>
              <a:buChar char="o"/>
            </a:pPr>
            <a:r>
              <a:rPr lang="sv-SE" sz="2000" dirty="0" smtClean="0">
                <a:latin typeface="Gill Sans MT" panose="020B0502020104020203" pitchFamily="34" charset="0"/>
              </a:rPr>
              <a:t>Säkerställa en tillräcklig intern kontroll</a:t>
            </a:r>
          </a:p>
          <a:p>
            <a:pPr lvl="1">
              <a:buFont typeface="Courier New" panose="02070309020205020404" pitchFamily="49" charset="0"/>
              <a:buChar char="o"/>
            </a:pPr>
            <a:r>
              <a:rPr lang="sv-SE" sz="2000" dirty="0" smtClean="0">
                <a:latin typeface="Gill Sans MT" panose="020B0502020104020203" pitchFamily="34" charset="0"/>
              </a:rPr>
              <a:t>Att verksamheten bedrivs på ett i övrigt tillfredsställande sätt</a:t>
            </a:r>
            <a:endParaRPr lang="sv-SE" sz="2000" dirty="0">
              <a:latin typeface="Gill Sans MT" panose="020B0502020104020203" pitchFamily="34" charset="0"/>
            </a:endParaRPr>
          </a:p>
          <a:p>
            <a:pPr lvl="1">
              <a:buFont typeface="Courier New" panose="02070309020205020404" pitchFamily="49" charset="0"/>
              <a:buChar char="o"/>
            </a:pPr>
            <a:r>
              <a:rPr lang="sv-SE" sz="2000" dirty="0" smtClean="0">
                <a:latin typeface="Gill Sans MT" panose="020B0502020104020203" pitchFamily="34" charset="0"/>
              </a:rPr>
              <a:t>God ekonomisk hushållning</a:t>
            </a:r>
          </a:p>
        </p:txBody>
      </p:sp>
    </p:spTree>
    <p:extLst>
      <p:ext uri="{BB962C8B-B14F-4D97-AF65-F5344CB8AC3E}">
        <p14:creationId xmlns:p14="http://schemas.microsoft.com/office/powerpoint/2010/main" val="120335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6782"/>
            <a:ext cx="11070771" cy="1325563"/>
          </a:xfrm>
        </p:spPr>
        <p:txBody>
          <a:bodyPr>
            <a:normAutofit/>
          </a:bodyPr>
          <a:lstStyle/>
          <a:p>
            <a:r>
              <a:rPr lang="sv-SE" dirty="0" smtClean="0">
                <a:latin typeface="Gill Sans MT" panose="020B0502020104020203" pitchFamily="34" charset="0"/>
              </a:rPr>
              <a:t>Förvaltning</a:t>
            </a:r>
            <a:endParaRPr lang="sv-SE" sz="4000" b="1" dirty="0">
              <a:latin typeface="Gill Sans MT" panose="020B0502020104020203" pitchFamily="34" charset="0"/>
            </a:endParaRPr>
          </a:p>
        </p:txBody>
      </p:sp>
      <p:sp>
        <p:nvSpPr>
          <p:cNvPr id="5" name="Platshållare för innehåll 2"/>
          <p:cNvSpPr>
            <a:spLocks noGrp="1"/>
          </p:cNvSpPr>
          <p:nvPr>
            <p:ph sz="half" idx="1"/>
          </p:nvPr>
        </p:nvSpPr>
        <p:spPr>
          <a:xfrm>
            <a:off x="794956" y="1070292"/>
            <a:ext cx="10334625" cy="4351338"/>
          </a:xfrm>
        </p:spPr>
        <p:txBody>
          <a:bodyPr>
            <a:noAutofit/>
          </a:bodyPr>
          <a:lstStyle/>
          <a:p>
            <a:pPr marL="0" indent="0">
              <a:buNone/>
            </a:pPr>
            <a:r>
              <a:rPr lang="sv-SE" dirty="0" smtClean="0">
                <a:latin typeface="Gill Sans MT" panose="020B0502020104020203" pitchFamily="34" charset="0"/>
              </a:rPr>
              <a:t>Förvaltningen </a:t>
            </a:r>
            <a:r>
              <a:rPr lang="sv-SE" u="sng" dirty="0">
                <a:latin typeface="Gill Sans MT" panose="020B0502020104020203" pitchFamily="34" charset="0"/>
              </a:rPr>
              <a:t>ska </a:t>
            </a:r>
            <a:r>
              <a:rPr lang="sv-SE" u="sng" dirty="0" smtClean="0">
                <a:latin typeface="Gill Sans MT" panose="020B0502020104020203" pitchFamily="34" charset="0"/>
              </a:rPr>
              <a:t>utföra </a:t>
            </a:r>
            <a:r>
              <a:rPr lang="sv-SE" dirty="0" smtClean="0">
                <a:latin typeface="Gill Sans MT" panose="020B0502020104020203" pitchFamily="34" charset="0"/>
              </a:rPr>
              <a:t>det ansvar som nämnden eller kommunstyrelsen har </a:t>
            </a:r>
            <a:r>
              <a:rPr lang="sv-SE" dirty="0">
                <a:latin typeface="Gill Sans MT" panose="020B0502020104020203" pitchFamily="34" charset="0"/>
              </a:rPr>
              <a:t>inom det verksamhetsområde som nämnden fått i uppdrag av kommunfullmäktige</a:t>
            </a:r>
            <a:r>
              <a:rPr lang="sv-SE" dirty="0" smtClean="0">
                <a:latin typeface="Gill Sans MT" panose="020B0502020104020203" pitchFamily="34" charset="0"/>
              </a:rPr>
              <a:t>.</a:t>
            </a:r>
          </a:p>
          <a:p>
            <a:pPr>
              <a:buFont typeface="Wingdings" panose="05000000000000000000" pitchFamily="2" charset="2"/>
              <a:buChar char="§"/>
            </a:pPr>
            <a:r>
              <a:rPr lang="sv-SE" dirty="0" smtClean="0">
                <a:latin typeface="Gill Sans MT" panose="020B0502020104020203" pitchFamily="34" charset="0"/>
              </a:rPr>
              <a:t>Uppdrag från nämnden eller kommunstyrelsen</a:t>
            </a:r>
          </a:p>
          <a:p>
            <a:pPr>
              <a:buFont typeface="Wingdings" panose="05000000000000000000" pitchFamily="2" charset="2"/>
              <a:buChar char="§"/>
            </a:pPr>
            <a:r>
              <a:rPr lang="sv-SE" dirty="0" smtClean="0">
                <a:latin typeface="Gill Sans MT" panose="020B0502020104020203" pitchFamily="34" charset="0"/>
              </a:rPr>
              <a:t>Utförs i tjänsteorganisationen</a:t>
            </a:r>
          </a:p>
          <a:p>
            <a:pPr>
              <a:buFont typeface="Wingdings" panose="05000000000000000000" pitchFamily="2" charset="2"/>
              <a:buChar char="§"/>
            </a:pPr>
            <a:r>
              <a:rPr lang="sv-SE" dirty="0" smtClean="0">
                <a:latin typeface="Gill Sans MT" panose="020B0502020104020203" pitchFamily="34" charset="0"/>
              </a:rPr>
              <a:t>Genomföra uppdrag enligt givna förutsättningar</a:t>
            </a:r>
          </a:p>
          <a:p>
            <a:pPr>
              <a:buFont typeface="Wingdings" panose="05000000000000000000" pitchFamily="2" charset="2"/>
              <a:buChar char="§"/>
            </a:pPr>
            <a:r>
              <a:rPr lang="sv-SE" dirty="0" smtClean="0">
                <a:latin typeface="Gill Sans MT" panose="020B0502020104020203" pitchFamily="34" charset="0"/>
              </a:rPr>
              <a:t>Bedriva verksamheten (uppdraget) i enlighet med:</a:t>
            </a:r>
          </a:p>
          <a:p>
            <a:pPr lvl="1">
              <a:buFont typeface="Courier New" panose="02070309020205020404" pitchFamily="49" charset="0"/>
              <a:buChar char="o"/>
            </a:pPr>
            <a:r>
              <a:rPr lang="sv-SE" sz="2000" dirty="0" smtClean="0">
                <a:latin typeface="Gill Sans MT" panose="020B0502020104020203" pitchFamily="34" charset="0"/>
              </a:rPr>
              <a:t>Nämndens och kommunfullmäktiges mål och riktlinjer</a:t>
            </a:r>
          </a:p>
          <a:p>
            <a:pPr lvl="1">
              <a:buFont typeface="Courier New" panose="02070309020205020404" pitchFamily="49" charset="0"/>
              <a:buChar char="o"/>
            </a:pPr>
            <a:r>
              <a:rPr lang="sv-SE" sz="2000" dirty="0" smtClean="0">
                <a:latin typeface="Gill Sans MT" panose="020B0502020104020203" pitchFamily="34" charset="0"/>
              </a:rPr>
              <a:t>De bestämmelser som regleras i lag och annan författning </a:t>
            </a:r>
          </a:p>
          <a:p>
            <a:pPr lvl="1">
              <a:buFont typeface="Courier New" panose="02070309020205020404" pitchFamily="49" charset="0"/>
              <a:buChar char="o"/>
            </a:pPr>
            <a:r>
              <a:rPr lang="sv-SE" sz="2000" dirty="0" smtClean="0">
                <a:latin typeface="Gill Sans MT" panose="020B0502020104020203" pitchFamily="34" charset="0"/>
              </a:rPr>
              <a:t>Kravet på den interna kontrollen</a:t>
            </a:r>
          </a:p>
          <a:p>
            <a:pPr lvl="1">
              <a:buFont typeface="Courier New" panose="02070309020205020404" pitchFamily="49" charset="0"/>
              <a:buChar char="o"/>
            </a:pPr>
            <a:r>
              <a:rPr lang="sv-SE" sz="2000" dirty="0" smtClean="0">
                <a:latin typeface="Gill Sans MT" panose="020B0502020104020203" pitchFamily="34" charset="0"/>
              </a:rPr>
              <a:t>Att verksamheten bedrivs på ett i övrigt tillfredsställande sätt</a:t>
            </a:r>
          </a:p>
        </p:txBody>
      </p:sp>
    </p:spTree>
    <p:extLst>
      <p:ext uri="{BB962C8B-B14F-4D97-AF65-F5344CB8AC3E}">
        <p14:creationId xmlns:p14="http://schemas.microsoft.com/office/powerpoint/2010/main" val="56002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6782"/>
            <a:ext cx="11070771" cy="1325563"/>
          </a:xfrm>
        </p:spPr>
        <p:txBody>
          <a:bodyPr>
            <a:normAutofit/>
          </a:bodyPr>
          <a:lstStyle/>
          <a:p>
            <a:r>
              <a:rPr lang="sv-SE" dirty="0" smtClean="0">
                <a:latin typeface="Gill Sans MT" panose="020B0502020104020203" pitchFamily="34" charset="0"/>
              </a:rPr>
              <a:t>Vem ansvarar för vad?</a:t>
            </a:r>
            <a:endParaRPr lang="sv-SE" dirty="0">
              <a:latin typeface="Gill Sans MT" panose="020B0502020104020203" pitchFamily="34" charset="0"/>
            </a:endParaRPr>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3802" y="1495424"/>
            <a:ext cx="7603085" cy="4467225"/>
          </a:xfrm>
          <a:prstGeom prst="rect">
            <a:avLst/>
          </a:prstGeom>
        </p:spPr>
      </p:pic>
      <p:sp>
        <p:nvSpPr>
          <p:cNvPr id="5" name="Rektangel 4"/>
          <p:cNvSpPr/>
          <p:nvPr/>
        </p:nvSpPr>
        <p:spPr>
          <a:xfrm>
            <a:off x="3815143" y="5644896"/>
            <a:ext cx="5571744" cy="47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smtClean="0">
                <a:solidFill>
                  <a:schemeClr val="tx1"/>
                </a:solidFill>
                <a:latin typeface="Gill Sans MT" panose="020B0502020104020203" pitchFamily="34" charset="0"/>
              </a:rPr>
              <a:t>Vilket uppdrag/ansvar har jag som tjänsteperson?</a:t>
            </a:r>
            <a:endParaRPr lang="sv-SE" sz="2000" dirty="0">
              <a:solidFill>
                <a:schemeClr val="tx1"/>
              </a:solidFill>
              <a:latin typeface="Gill Sans MT" panose="020B0502020104020203" pitchFamily="34" charset="0"/>
            </a:endParaRPr>
          </a:p>
        </p:txBody>
      </p:sp>
      <p:sp>
        <p:nvSpPr>
          <p:cNvPr id="7" name="Rektangel 6"/>
          <p:cNvSpPr/>
          <p:nvPr/>
        </p:nvSpPr>
        <p:spPr>
          <a:xfrm>
            <a:off x="2272855" y="1342345"/>
            <a:ext cx="5571744" cy="47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smtClean="0">
                <a:solidFill>
                  <a:schemeClr val="tx1"/>
                </a:solidFill>
                <a:latin typeface="Gill Sans MT" panose="020B0502020104020203" pitchFamily="34" charset="0"/>
              </a:rPr>
              <a:t>Vilket uppdrag/ansvar har jag som politiker?</a:t>
            </a:r>
            <a:endParaRPr lang="sv-SE" sz="2000"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4125474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txBox="1">
            <a:spLocks/>
          </p:cNvSpPr>
          <p:nvPr/>
        </p:nvSpPr>
        <p:spPr>
          <a:xfrm>
            <a:off x="1835730" y="16782"/>
            <a:ext cx="8594559" cy="1325563"/>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v-SE" dirty="0" smtClean="0">
                <a:latin typeface="Gill Sans MT" panose="020B0502020104020203" pitchFamily="34" charset="0"/>
              </a:rPr>
              <a:t>Ansvar, mandat och kommunikation</a:t>
            </a:r>
            <a:endParaRPr lang="sv-SE" sz="4000" b="1" dirty="0">
              <a:latin typeface="Gill Sans MT" panose="020B0502020104020203" pitchFamily="34" charset="0"/>
            </a:endParaRPr>
          </a:p>
        </p:txBody>
      </p:sp>
      <p:sp>
        <p:nvSpPr>
          <p:cNvPr id="2" name="Rektangel 1"/>
          <p:cNvSpPr/>
          <p:nvPr/>
        </p:nvSpPr>
        <p:spPr>
          <a:xfrm>
            <a:off x="3825754" y="1706329"/>
            <a:ext cx="2145633" cy="1761802"/>
          </a:xfrm>
          <a:prstGeom prst="rect">
            <a:avLst/>
          </a:prstGeom>
          <a:solidFill>
            <a:srgbClr val="A6A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t>Politiker</a:t>
            </a:r>
            <a:endParaRPr lang="sv-SE" b="1" dirty="0" smtClean="0"/>
          </a:p>
          <a:p>
            <a:pPr algn="ctr"/>
            <a:r>
              <a:rPr lang="sv-SE" dirty="0" smtClean="0"/>
              <a:t>Vad ska göras?</a:t>
            </a:r>
          </a:p>
          <a:p>
            <a:pPr algn="ctr"/>
            <a:r>
              <a:rPr lang="sv-SE" dirty="0" smtClean="0"/>
              <a:t>När ska det genomföras?</a:t>
            </a:r>
            <a:endParaRPr lang="sv-SE" dirty="0"/>
          </a:p>
        </p:txBody>
      </p:sp>
      <p:sp>
        <p:nvSpPr>
          <p:cNvPr id="12" name="Rektangel 11"/>
          <p:cNvSpPr/>
          <p:nvPr/>
        </p:nvSpPr>
        <p:spPr>
          <a:xfrm>
            <a:off x="6187379" y="1706329"/>
            <a:ext cx="2145633" cy="176180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solidFill>
                  <a:schemeClr val="tx1"/>
                </a:solidFill>
              </a:rPr>
              <a:t>Ledare</a:t>
            </a:r>
            <a:endParaRPr lang="sv-SE" b="1" dirty="0" smtClean="0">
              <a:solidFill>
                <a:schemeClr val="tx1"/>
              </a:solidFill>
            </a:endParaRPr>
          </a:p>
          <a:p>
            <a:pPr algn="ctr"/>
            <a:r>
              <a:rPr lang="sv-SE" dirty="0" smtClean="0">
                <a:solidFill>
                  <a:schemeClr val="tx1"/>
                </a:solidFill>
              </a:rPr>
              <a:t>Hur ska det genomföras?</a:t>
            </a:r>
          </a:p>
          <a:p>
            <a:pPr algn="ctr"/>
            <a:r>
              <a:rPr lang="sv-SE" dirty="0" smtClean="0">
                <a:solidFill>
                  <a:schemeClr val="tx1"/>
                </a:solidFill>
              </a:rPr>
              <a:t>Vem ska göra det?</a:t>
            </a:r>
            <a:endParaRPr lang="sv-SE" dirty="0"/>
          </a:p>
        </p:txBody>
      </p:sp>
      <p:sp>
        <p:nvSpPr>
          <p:cNvPr id="16" name="Rektangel 15"/>
          <p:cNvSpPr/>
          <p:nvPr/>
        </p:nvSpPr>
        <p:spPr>
          <a:xfrm>
            <a:off x="3825755" y="3690927"/>
            <a:ext cx="2145633" cy="176180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solidFill>
                  <a:schemeClr val="tx1"/>
                </a:solidFill>
              </a:rPr>
              <a:t>Medborgare</a:t>
            </a:r>
            <a:endParaRPr lang="sv-SE" b="1" dirty="0">
              <a:solidFill>
                <a:schemeClr val="tx1"/>
              </a:solidFill>
            </a:endParaRPr>
          </a:p>
        </p:txBody>
      </p:sp>
      <p:sp>
        <p:nvSpPr>
          <p:cNvPr id="17" name="Rektangel 16"/>
          <p:cNvSpPr/>
          <p:nvPr/>
        </p:nvSpPr>
        <p:spPr>
          <a:xfrm>
            <a:off x="6187378" y="3690927"/>
            <a:ext cx="2145633" cy="176180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t>Medarbetare</a:t>
            </a:r>
            <a:endParaRPr lang="sv-SE" b="1" dirty="0"/>
          </a:p>
        </p:txBody>
      </p:sp>
      <p:cxnSp>
        <p:nvCxnSpPr>
          <p:cNvPr id="20" name="Rak pilkoppling 19"/>
          <p:cNvCxnSpPr/>
          <p:nvPr/>
        </p:nvCxnSpPr>
        <p:spPr>
          <a:xfrm>
            <a:off x="8601075" y="1706329"/>
            <a:ext cx="9526" cy="3746400"/>
          </a:xfrm>
          <a:prstGeom prst="straightConnector1">
            <a:avLst/>
          </a:prstGeom>
          <a:ln w="4445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Rak pilkoppling 21"/>
          <p:cNvCxnSpPr/>
          <p:nvPr/>
        </p:nvCxnSpPr>
        <p:spPr>
          <a:xfrm>
            <a:off x="3552825" y="1687279"/>
            <a:ext cx="9526" cy="3746400"/>
          </a:xfrm>
          <a:prstGeom prst="straightConnector1">
            <a:avLst/>
          </a:prstGeom>
          <a:ln w="4445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Rak pilkoppling 22"/>
          <p:cNvCxnSpPr/>
          <p:nvPr/>
        </p:nvCxnSpPr>
        <p:spPr>
          <a:xfrm flipH="1">
            <a:off x="3811899" y="1485220"/>
            <a:ext cx="4507258" cy="0"/>
          </a:xfrm>
          <a:prstGeom prst="straightConnector1">
            <a:avLst/>
          </a:prstGeom>
          <a:ln w="4445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Rak pilkoppling 26"/>
          <p:cNvCxnSpPr/>
          <p:nvPr/>
        </p:nvCxnSpPr>
        <p:spPr>
          <a:xfrm flipH="1">
            <a:off x="3836144" y="5780995"/>
            <a:ext cx="4507258" cy="0"/>
          </a:xfrm>
          <a:prstGeom prst="straightConnector1">
            <a:avLst/>
          </a:prstGeom>
          <a:ln w="4445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ruta 27"/>
          <p:cNvSpPr txBox="1"/>
          <p:nvPr/>
        </p:nvSpPr>
        <p:spPr>
          <a:xfrm>
            <a:off x="1176516" y="3237313"/>
            <a:ext cx="2241896" cy="646331"/>
          </a:xfrm>
          <a:prstGeom prst="rect">
            <a:avLst/>
          </a:prstGeom>
          <a:noFill/>
        </p:spPr>
        <p:txBody>
          <a:bodyPr wrap="none" rtlCol="0">
            <a:spAutoFit/>
          </a:bodyPr>
          <a:lstStyle/>
          <a:p>
            <a:r>
              <a:rPr lang="sv-SE" dirty="0" smtClean="0"/>
              <a:t>Kommunicerar med </a:t>
            </a:r>
          </a:p>
          <a:p>
            <a:r>
              <a:rPr lang="sv-SE" dirty="0" smtClean="0"/>
              <a:t>medborgare kring vad</a:t>
            </a:r>
            <a:endParaRPr lang="sv-SE" dirty="0"/>
          </a:p>
        </p:txBody>
      </p:sp>
      <p:sp>
        <p:nvSpPr>
          <p:cNvPr id="29" name="textruta 28"/>
          <p:cNvSpPr txBox="1"/>
          <p:nvPr/>
        </p:nvSpPr>
        <p:spPr>
          <a:xfrm>
            <a:off x="8712795" y="3256363"/>
            <a:ext cx="3088474" cy="646331"/>
          </a:xfrm>
          <a:prstGeom prst="rect">
            <a:avLst/>
          </a:prstGeom>
          <a:noFill/>
        </p:spPr>
        <p:txBody>
          <a:bodyPr wrap="none" rtlCol="0">
            <a:spAutoFit/>
          </a:bodyPr>
          <a:lstStyle/>
          <a:p>
            <a:r>
              <a:rPr lang="sv-SE" dirty="0" smtClean="0"/>
              <a:t>Kommunicerar med </a:t>
            </a:r>
          </a:p>
          <a:p>
            <a:r>
              <a:rPr lang="sv-SE" dirty="0" smtClean="0"/>
              <a:t>medarbetare kring vad och hur</a:t>
            </a:r>
            <a:endParaRPr lang="sv-SE" dirty="0"/>
          </a:p>
        </p:txBody>
      </p:sp>
      <p:sp>
        <p:nvSpPr>
          <p:cNvPr id="30" name="textruta 29"/>
          <p:cNvSpPr txBox="1"/>
          <p:nvPr/>
        </p:nvSpPr>
        <p:spPr>
          <a:xfrm>
            <a:off x="4234315" y="1106313"/>
            <a:ext cx="3433056" cy="369332"/>
          </a:xfrm>
          <a:prstGeom prst="rect">
            <a:avLst/>
          </a:prstGeom>
          <a:noFill/>
        </p:spPr>
        <p:txBody>
          <a:bodyPr wrap="none" rtlCol="0">
            <a:spAutoFit/>
          </a:bodyPr>
          <a:lstStyle/>
          <a:p>
            <a:r>
              <a:rPr lang="sv-SE" dirty="0" smtClean="0"/>
              <a:t>Kommunicerar med ledare om vad</a:t>
            </a:r>
          </a:p>
        </p:txBody>
      </p:sp>
      <p:sp>
        <p:nvSpPr>
          <p:cNvPr id="31" name="textruta 30"/>
          <p:cNvSpPr txBox="1"/>
          <p:nvPr/>
        </p:nvSpPr>
        <p:spPr>
          <a:xfrm>
            <a:off x="4049874" y="5791743"/>
            <a:ext cx="4310667" cy="369332"/>
          </a:xfrm>
          <a:prstGeom prst="rect">
            <a:avLst/>
          </a:prstGeom>
          <a:noFill/>
        </p:spPr>
        <p:txBody>
          <a:bodyPr wrap="none" rtlCol="0">
            <a:spAutoFit/>
          </a:bodyPr>
          <a:lstStyle/>
          <a:p>
            <a:r>
              <a:rPr lang="sv-SE" dirty="0" smtClean="0"/>
              <a:t>Kommunicerar med  medborgare kring hur</a:t>
            </a:r>
          </a:p>
        </p:txBody>
      </p:sp>
      <p:sp>
        <p:nvSpPr>
          <p:cNvPr id="3" name="textruta 2"/>
          <p:cNvSpPr txBox="1"/>
          <p:nvPr/>
        </p:nvSpPr>
        <p:spPr>
          <a:xfrm>
            <a:off x="3219825" y="1300554"/>
            <a:ext cx="587277" cy="400110"/>
          </a:xfrm>
          <a:prstGeom prst="rect">
            <a:avLst/>
          </a:prstGeom>
          <a:noFill/>
        </p:spPr>
        <p:txBody>
          <a:bodyPr wrap="none" rtlCol="0">
            <a:spAutoFit/>
          </a:bodyPr>
          <a:lstStyle/>
          <a:p>
            <a:r>
              <a:rPr lang="sv-SE" sz="2000" b="1" dirty="0" smtClean="0"/>
              <a:t>Vad</a:t>
            </a:r>
            <a:endParaRPr lang="sv-SE" b="1" dirty="0"/>
          </a:p>
        </p:txBody>
      </p:sp>
      <p:sp>
        <p:nvSpPr>
          <p:cNvPr id="18" name="textruta 17"/>
          <p:cNvSpPr txBox="1"/>
          <p:nvPr/>
        </p:nvSpPr>
        <p:spPr>
          <a:xfrm>
            <a:off x="8304447" y="1300549"/>
            <a:ext cx="575799" cy="400110"/>
          </a:xfrm>
          <a:prstGeom prst="rect">
            <a:avLst/>
          </a:prstGeom>
          <a:noFill/>
        </p:spPr>
        <p:txBody>
          <a:bodyPr wrap="none" rtlCol="0">
            <a:spAutoFit/>
          </a:bodyPr>
          <a:lstStyle/>
          <a:p>
            <a:r>
              <a:rPr lang="sv-SE" sz="2000" b="1" dirty="0" smtClean="0"/>
              <a:t>Hur</a:t>
            </a:r>
            <a:endParaRPr lang="sv-SE" b="1" dirty="0"/>
          </a:p>
        </p:txBody>
      </p:sp>
    </p:spTree>
    <p:extLst>
      <p:ext uri="{BB962C8B-B14F-4D97-AF65-F5344CB8AC3E}">
        <p14:creationId xmlns:p14="http://schemas.microsoft.com/office/powerpoint/2010/main" val="666765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2621</TotalTime>
  <Words>1049</Words>
  <Application>Microsoft Office PowerPoint</Application>
  <PresentationFormat>Bredbild</PresentationFormat>
  <Paragraphs>151</Paragraphs>
  <Slides>12</Slides>
  <Notes>12</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12</vt:i4>
      </vt:variant>
    </vt:vector>
  </HeadingPairs>
  <TitlesOfParts>
    <vt:vector size="21" baseType="lpstr">
      <vt:lpstr>Arial</vt:lpstr>
      <vt:lpstr>Calibri</vt:lpstr>
      <vt:lpstr>Calibri Light</vt:lpstr>
      <vt:lpstr>Courier New</vt:lpstr>
      <vt:lpstr>Gill Sans</vt:lpstr>
      <vt:lpstr>Gill Sans MT</vt:lpstr>
      <vt:lpstr>Times New Roman</vt:lpstr>
      <vt:lpstr>Wingdings</vt:lpstr>
      <vt:lpstr>1_Office-tema</vt:lpstr>
      <vt:lpstr>PowerPoint-presentation</vt:lpstr>
      <vt:lpstr>Kommunfullmäktige</vt:lpstr>
      <vt:lpstr>Kommunfullmäktige</vt:lpstr>
      <vt:lpstr>Kommunstyrelsen</vt:lpstr>
      <vt:lpstr>Din karta och kompass i vardagen</vt:lpstr>
      <vt:lpstr>Nämnderna</vt:lpstr>
      <vt:lpstr>Förvaltning</vt:lpstr>
      <vt:lpstr>Vem ansvarar för vad?</vt:lpstr>
      <vt:lpstr>PowerPoint-presentation</vt:lpstr>
      <vt:lpstr>Nämndsorganisationen</vt:lpstr>
      <vt:lpstr>Nämndsorganisationen</vt:lpstr>
      <vt:lpstr>PowerPoint-presentation</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Kendy Larsson</dc:creator>
  <cp:lastModifiedBy>Leif Wikman</cp:lastModifiedBy>
  <cp:revision>220</cp:revision>
  <cp:lastPrinted>2019-01-28T15:07:23Z</cp:lastPrinted>
  <dcterms:created xsi:type="dcterms:W3CDTF">2018-01-26T13:11:40Z</dcterms:created>
  <dcterms:modified xsi:type="dcterms:W3CDTF">2019-03-15T07:19:35Z</dcterms:modified>
</cp:coreProperties>
</file>