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3"/>
  </p:notesMasterIdLst>
  <p:handoutMasterIdLst>
    <p:handoutMasterId r:id="rId14"/>
  </p:handoutMasterIdLst>
  <p:sldIdLst>
    <p:sldId id="701" r:id="rId2"/>
    <p:sldId id="702" r:id="rId3"/>
    <p:sldId id="703" r:id="rId4"/>
    <p:sldId id="704" r:id="rId5"/>
    <p:sldId id="705" r:id="rId6"/>
    <p:sldId id="706" r:id="rId7"/>
    <p:sldId id="707" r:id="rId8"/>
    <p:sldId id="708" r:id="rId9"/>
    <p:sldId id="709" r:id="rId10"/>
    <p:sldId id="710" r:id="rId11"/>
    <p:sldId id="711" r:id="rId12"/>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B5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6" autoAdjust="0"/>
    <p:restoredTop sz="82558" autoAdjust="0"/>
  </p:normalViewPr>
  <p:slideViewPr>
    <p:cSldViewPr snapToGrid="0">
      <p:cViewPr varScale="1">
        <p:scale>
          <a:sx n="95" d="100"/>
          <a:sy n="95" d="100"/>
        </p:scale>
        <p:origin x="822" y="84"/>
      </p:cViewPr>
      <p:guideLst/>
    </p:cSldViewPr>
  </p:slideViewPr>
  <p:notesTextViewPr>
    <p:cViewPr>
      <p:scale>
        <a:sx n="100" d="100"/>
        <a:sy n="100" d="100"/>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custT="1"/>
      <dgm:spPr>
        <a:solidFill>
          <a:srgbClr val="A6AB5C"/>
        </a:solidFill>
      </dgm:spPr>
      <dgm:t>
        <a:bodyPr/>
        <a:lstStyle/>
        <a:p>
          <a:r>
            <a:rPr lang="sv-SE" sz="2800" dirty="0" smtClean="0">
              <a:latin typeface="Gill Sans MT" panose="020B0502020104020203" pitchFamily="34" charset="0"/>
            </a:rPr>
            <a:t>Ärende startas</a:t>
          </a:r>
          <a:endParaRPr lang="sv-SE" sz="2800"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lstStyle/>
        <a:p>
          <a:r>
            <a:rPr lang="sv-SE" sz="2800" dirty="0" smtClean="0">
              <a:latin typeface="Gill Sans MT" panose="020B0502020104020203" pitchFamily="34" charset="0"/>
            </a:rPr>
            <a:t>Beslut</a:t>
          </a:r>
          <a:endParaRPr lang="sv-SE" sz="28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custT="1"/>
      <dgm:spPr>
        <a:solidFill>
          <a:srgbClr val="A6AB5C"/>
        </a:solidFill>
      </dgm:spPr>
      <dgm:t>
        <a:bodyPr/>
        <a:lstStyle/>
        <a:p>
          <a:r>
            <a:rPr lang="sv-SE" sz="2800" dirty="0" smtClean="0">
              <a:latin typeface="Gill Sans MT" panose="020B0502020104020203" pitchFamily="34" charset="0"/>
            </a:rPr>
            <a:t>Handläggning</a:t>
          </a:r>
          <a:endParaRPr lang="sv-SE" sz="2800"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800" dirty="0" smtClean="0">
              <a:latin typeface="Gill Sans MT" panose="020B0502020104020203" pitchFamily="34" charset="0"/>
            </a:rPr>
            <a:t>Beredning</a:t>
          </a:r>
          <a:endParaRPr lang="sv-SE" sz="28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custLinFactNeighborY="8830"/>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custScaleX="145541" custLinFactNeighborX="18249" custLinFactNeighborY="-1217">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custT="1"/>
      <dgm:spPr>
        <a:solidFill>
          <a:srgbClr val="A6AB5C"/>
        </a:solidFill>
      </dgm:spPr>
      <dgm:t>
        <a:bodyPr anchor="t"/>
        <a:lstStyle/>
        <a:p>
          <a:r>
            <a:rPr lang="sv-SE" sz="2800" dirty="0" smtClean="0">
              <a:latin typeface="Gill Sans MT" panose="020B0502020104020203" pitchFamily="34" charset="0"/>
            </a:rPr>
            <a:t>Ärende startas</a:t>
          </a:r>
          <a:endParaRPr lang="sv-SE" sz="2800"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lstStyle/>
        <a:p>
          <a:r>
            <a:rPr lang="sv-SE" sz="2000" dirty="0" smtClean="0">
              <a:latin typeface="Gill Sans MT" panose="020B0502020104020203" pitchFamily="34" charset="0"/>
            </a:rPr>
            <a:t>Beslut</a:t>
          </a:r>
          <a:endParaRPr lang="sv-SE" sz="20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custT="1"/>
      <dgm:spPr>
        <a:solidFill>
          <a:srgbClr val="A6AB5C"/>
        </a:solidFill>
      </dgm:spPr>
      <dgm:t>
        <a:bodyPr/>
        <a:lstStyle/>
        <a:p>
          <a:r>
            <a:rPr lang="sv-SE" sz="2000" dirty="0" smtClean="0">
              <a:latin typeface="Gill Sans MT" panose="020B0502020104020203" pitchFamily="34" charset="0"/>
            </a:rPr>
            <a:t>Handläggning</a:t>
          </a:r>
          <a:endParaRPr lang="sv-SE" sz="2000"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000" dirty="0" smtClean="0">
              <a:latin typeface="Gill Sans MT" panose="020B0502020104020203" pitchFamily="34" charset="0"/>
            </a:rPr>
            <a:t>Beredning</a:t>
          </a:r>
          <a:endParaRPr lang="sv-SE" sz="20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custScaleX="205878" custScaleY="257019" custLinFactNeighborX="-527" custLinFactNeighborY="-5446">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custT="1"/>
      <dgm:spPr>
        <a:solidFill>
          <a:srgbClr val="A6AB5C"/>
        </a:solidFill>
      </dgm:spPr>
      <dgm:t>
        <a:bodyPr/>
        <a:lstStyle/>
        <a:p>
          <a:r>
            <a:rPr lang="sv-SE" sz="2000" dirty="0" smtClean="0">
              <a:latin typeface="Gill Sans MT" panose="020B0502020104020203" pitchFamily="34" charset="0"/>
            </a:rPr>
            <a:t>Ärende startas</a:t>
          </a:r>
          <a:endParaRPr lang="sv-SE" sz="2000"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lstStyle/>
        <a:p>
          <a:r>
            <a:rPr lang="sv-SE" sz="2000" dirty="0" smtClean="0">
              <a:latin typeface="Gill Sans MT" panose="020B0502020104020203" pitchFamily="34" charset="0"/>
            </a:rPr>
            <a:t>Beslut</a:t>
          </a:r>
          <a:endParaRPr lang="sv-SE" sz="20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custT="1"/>
      <dgm:spPr>
        <a:solidFill>
          <a:srgbClr val="A6AB5C"/>
        </a:solidFill>
      </dgm:spPr>
      <dgm:t>
        <a:bodyPr anchor="t"/>
        <a:lstStyle/>
        <a:p>
          <a:r>
            <a:rPr lang="sv-SE" sz="2800" dirty="0" smtClean="0">
              <a:latin typeface="Gill Sans MT" panose="020B0502020104020203" pitchFamily="34" charset="0"/>
            </a:rPr>
            <a:t>Handläggning</a:t>
          </a:r>
          <a:endParaRPr lang="sv-SE" sz="2800"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000" dirty="0" smtClean="0">
              <a:latin typeface="Gill Sans MT" panose="020B0502020104020203" pitchFamily="34" charset="0"/>
            </a:rPr>
            <a:t>Beredning</a:t>
          </a:r>
          <a:endParaRPr lang="sv-SE" sz="20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custLinFactNeighborX="-29" custLinFactNeighborY="-6473">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custScaleX="239558" custScaleY="278643" custLinFactNeighborX="-29" custLinFactNeighborY="-6473">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custLinFactNeighborX="-29" custLinFactNeighborY="-6473">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custLinFactNeighborX="835" custLinFactNeighborY="-468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sv-SE"/>
        </a:p>
      </dgm:t>
    </dgm:pt>
    <dgm:pt modelId="{3F98B3A6-CD32-4255-A224-01C2AC42F870}">
      <dgm:prSet phldrT="[Text]"/>
      <dgm:spPr>
        <a:solidFill>
          <a:srgbClr val="A6AB5C"/>
        </a:solidFill>
      </dgm:spPr>
      <dgm:t>
        <a:bodyPr/>
        <a:lstStyle/>
        <a:p>
          <a:r>
            <a:rPr lang="sv-SE" dirty="0" smtClean="0">
              <a:latin typeface="Gill Sans MT" panose="020B0502020104020203" pitchFamily="34" charset="0"/>
            </a:rPr>
            <a:t>Ärende startas</a:t>
          </a:r>
          <a:endParaRPr lang="sv-SE"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dirty="0"/>
        </a:p>
      </dgm:t>
    </dgm:pt>
    <dgm:pt modelId="{C5983285-6F06-45BE-A8CF-BAFD4416BBB4}">
      <dgm:prSet phldrT="[Text]" custT="1"/>
      <dgm:spPr>
        <a:solidFill>
          <a:srgbClr val="A6AB5C"/>
        </a:solidFill>
      </dgm:spPr>
      <dgm:t>
        <a:bodyPr/>
        <a:lstStyle/>
        <a:p>
          <a:r>
            <a:rPr lang="sv-SE" sz="2000" dirty="0" smtClean="0">
              <a:latin typeface="Gill Sans MT" panose="020B0502020104020203" pitchFamily="34" charset="0"/>
            </a:rPr>
            <a:t>Beslut</a:t>
          </a:r>
          <a:endParaRPr lang="sv-SE" sz="20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dgm:spPr>
        <a:solidFill>
          <a:srgbClr val="A6AB5C"/>
        </a:solidFill>
      </dgm:spPr>
      <dgm:t>
        <a:bodyPr/>
        <a:lstStyle/>
        <a:p>
          <a:r>
            <a:rPr lang="sv-SE" dirty="0" smtClean="0">
              <a:latin typeface="Gill Sans MT" panose="020B0502020104020203" pitchFamily="34" charset="0"/>
            </a:rPr>
            <a:t>Handläggning</a:t>
          </a:r>
          <a:endParaRPr lang="sv-SE"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nchor="t"/>
        <a:lstStyle/>
        <a:p>
          <a:r>
            <a:rPr lang="sv-SE" sz="2800" dirty="0" smtClean="0">
              <a:latin typeface="Gill Sans MT" panose="020B0502020104020203" pitchFamily="34" charset="0"/>
            </a:rPr>
            <a:t>Beredning</a:t>
          </a:r>
          <a:endParaRPr lang="sv-SE" sz="28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t>
        <a:bodyPr/>
        <a:lstStyle/>
        <a:p>
          <a:endParaRPr lang="sv-SE"/>
        </a:p>
      </dgm:t>
    </dgm:pt>
    <dgm:pt modelId="{FBD6120B-08F3-4AE2-AC16-ADE8C05C95C1}" type="pres">
      <dgm:prSet presAssocID="{3F98B3A6-CD32-4255-A224-01C2AC42F870}" presName="node" presStyleLbl="node1" presStyleIdx="0" presStyleCnt="4">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custScaleX="205948" custScaleY="222981">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custT="1"/>
      <dgm:spPr>
        <a:solidFill>
          <a:srgbClr val="A6AB5C"/>
        </a:solidFill>
      </dgm:spPr>
      <dgm:t>
        <a:bodyPr/>
        <a:lstStyle/>
        <a:p>
          <a:r>
            <a:rPr lang="sv-SE" sz="2000" dirty="0" smtClean="0">
              <a:latin typeface="Gill Sans MT" panose="020B0502020104020203" pitchFamily="34" charset="0"/>
            </a:rPr>
            <a:t>Ärende startas</a:t>
          </a:r>
          <a:endParaRPr lang="sv-SE" sz="2000"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nchor="t"/>
        <a:lstStyle/>
        <a:p>
          <a:r>
            <a:rPr lang="sv-SE" sz="2800" dirty="0" smtClean="0">
              <a:latin typeface="Gill Sans MT" panose="020B0502020104020203" pitchFamily="34" charset="0"/>
            </a:rPr>
            <a:t>Beslut</a:t>
          </a:r>
          <a:endParaRPr lang="sv-SE" sz="28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custT="1"/>
      <dgm:spPr>
        <a:solidFill>
          <a:srgbClr val="A6AB5C"/>
        </a:solidFill>
      </dgm:spPr>
      <dgm:t>
        <a:bodyPr/>
        <a:lstStyle/>
        <a:p>
          <a:r>
            <a:rPr lang="sv-SE" sz="2000" dirty="0" smtClean="0">
              <a:latin typeface="Gill Sans MT" panose="020B0502020104020203" pitchFamily="34" charset="0"/>
            </a:rPr>
            <a:t>Handläggning</a:t>
          </a:r>
          <a:endParaRPr lang="sv-SE" sz="2000"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000" dirty="0" smtClean="0">
              <a:latin typeface="Gill Sans MT" panose="020B0502020104020203" pitchFamily="34" charset="0"/>
            </a:rPr>
            <a:t>Beredning</a:t>
          </a:r>
          <a:endParaRPr lang="sv-SE" sz="20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custScaleX="228778" custScaleY="231108">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dgm:spPr>
        <a:solidFill>
          <a:srgbClr val="A6AB5C"/>
        </a:solidFill>
      </dgm:spPr>
      <dgm:t>
        <a:bodyPr/>
        <a:lstStyle/>
        <a:p>
          <a:r>
            <a:rPr lang="sv-SE" dirty="0" smtClean="0">
              <a:latin typeface="Gill Sans MT" panose="020B0502020104020203" pitchFamily="34" charset="0"/>
            </a:rPr>
            <a:t>Ärende inkommer</a:t>
          </a:r>
          <a:endParaRPr lang="sv-SE"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lstStyle/>
        <a:p>
          <a:r>
            <a:rPr lang="sv-SE" sz="2400" dirty="0" smtClean="0">
              <a:latin typeface="Gill Sans MT" panose="020B0502020104020203" pitchFamily="34" charset="0"/>
            </a:rPr>
            <a:t>Beslut</a:t>
          </a:r>
          <a:endParaRPr lang="sv-SE" sz="24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dgm:spPr>
        <a:solidFill>
          <a:srgbClr val="A6AB5C"/>
        </a:solidFill>
      </dgm:spPr>
      <dgm:t>
        <a:bodyPr/>
        <a:lstStyle/>
        <a:p>
          <a:r>
            <a:rPr lang="sv-SE" dirty="0" smtClean="0">
              <a:latin typeface="Gill Sans MT" panose="020B0502020104020203" pitchFamily="34" charset="0"/>
            </a:rPr>
            <a:t>Handläggning</a:t>
          </a:r>
          <a:endParaRPr lang="sv-SE"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400" dirty="0" smtClean="0">
              <a:latin typeface="Gill Sans MT" panose="020B0502020104020203" pitchFamily="34" charset="0"/>
            </a:rPr>
            <a:t>Beredning</a:t>
          </a:r>
          <a:endParaRPr lang="sv-SE" sz="24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custLinFactNeighborY="8830"/>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custLinFactNeighborX="18249" custLinFactNeighborY="-1217">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7036" y="1618599"/>
          <a:ext cx="1856899" cy="1114139"/>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Ärende startas</a:t>
          </a:r>
          <a:endParaRPr lang="sv-SE" sz="2800" kern="1200" dirty="0">
            <a:latin typeface="Gill Sans MT" panose="020B0502020104020203" pitchFamily="34" charset="0"/>
          </a:endParaRPr>
        </a:p>
      </dsp:txBody>
      <dsp:txXfrm>
        <a:off x="39668" y="1651231"/>
        <a:ext cx="1791635" cy="1048875"/>
      </dsp:txXfrm>
    </dsp:sp>
    <dsp:sp modelId="{E6E2C6DD-471B-4413-B07D-7708DB171EEE}">
      <dsp:nvSpPr>
        <dsp:cNvPr id="0" name=""/>
        <dsp:cNvSpPr/>
      </dsp:nvSpPr>
      <dsp:spPr>
        <a:xfrm rot="21585240">
          <a:off x="2083510" y="1980148"/>
          <a:ext cx="465506" cy="460511"/>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sv-SE" sz="1900" kern="1200"/>
        </a:p>
      </dsp:txBody>
      <dsp:txXfrm>
        <a:off x="2083511" y="2072547"/>
        <a:ext cx="327353" cy="276307"/>
      </dsp:txXfrm>
    </dsp:sp>
    <dsp:sp modelId="{B97FB60E-55CD-4B0D-9DA8-076E579CF1A3}">
      <dsp:nvSpPr>
        <dsp:cNvPr id="0" name=""/>
        <dsp:cNvSpPr/>
      </dsp:nvSpPr>
      <dsp:spPr>
        <a:xfrm>
          <a:off x="2742241" y="1605040"/>
          <a:ext cx="2702549" cy="1114139"/>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Handläggning</a:t>
          </a:r>
          <a:endParaRPr lang="sv-SE" sz="2800" kern="1200" dirty="0">
            <a:latin typeface="Gill Sans MT" panose="020B0502020104020203" pitchFamily="34" charset="0"/>
          </a:endParaRPr>
        </a:p>
      </dsp:txBody>
      <dsp:txXfrm>
        <a:off x="2774873" y="1637672"/>
        <a:ext cx="2637285" cy="1048875"/>
      </dsp:txXfrm>
    </dsp:sp>
    <dsp:sp modelId="{13185379-5F4F-4F7E-91BF-4EDE9D2C3328}">
      <dsp:nvSpPr>
        <dsp:cNvPr id="0" name=""/>
        <dsp:cNvSpPr/>
      </dsp:nvSpPr>
      <dsp:spPr>
        <a:xfrm rot="16146">
          <a:off x="5596593" y="1939669"/>
          <a:ext cx="321826" cy="460511"/>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sv-SE" sz="1900" kern="1200"/>
        </a:p>
      </dsp:txBody>
      <dsp:txXfrm>
        <a:off x="5596594" y="2031544"/>
        <a:ext cx="225278" cy="276307"/>
      </dsp:txXfrm>
    </dsp:sp>
    <dsp:sp modelId="{A13E9DC5-6206-4E90-A471-CB0EBF24AA5F}">
      <dsp:nvSpPr>
        <dsp:cNvPr id="0" name=""/>
        <dsp:cNvSpPr/>
      </dsp:nvSpPr>
      <dsp:spPr>
        <a:xfrm>
          <a:off x="6052005" y="1618599"/>
          <a:ext cx="1856899" cy="1114139"/>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Beredning</a:t>
          </a:r>
          <a:endParaRPr lang="sv-SE" sz="2800" kern="1200" dirty="0">
            <a:latin typeface="Gill Sans MT" panose="020B0502020104020203" pitchFamily="34" charset="0"/>
          </a:endParaRPr>
        </a:p>
      </dsp:txBody>
      <dsp:txXfrm>
        <a:off x="6084637" y="1651231"/>
        <a:ext cx="1791635" cy="1048875"/>
      </dsp:txXfrm>
    </dsp:sp>
    <dsp:sp modelId="{0CAEDC7C-0F7E-42E1-AC6C-5571199F84BA}">
      <dsp:nvSpPr>
        <dsp:cNvPr id="0" name=""/>
        <dsp:cNvSpPr/>
      </dsp:nvSpPr>
      <dsp:spPr>
        <a:xfrm>
          <a:off x="8094594" y="1945413"/>
          <a:ext cx="393662" cy="460511"/>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sv-SE" sz="1900" kern="1200"/>
        </a:p>
      </dsp:txBody>
      <dsp:txXfrm>
        <a:off x="8094594" y="2037515"/>
        <a:ext cx="275563" cy="276307"/>
      </dsp:txXfrm>
    </dsp:sp>
    <dsp:sp modelId="{890E1518-CF92-4B46-8682-13F49391A27D}">
      <dsp:nvSpPr>
        <dsp:cNvPr id="0" name=""/>
        <dsp:cNvSpPr/>
      </dsp:nvSpPr>
      <dsp:spPr>
        <a:xfrm>
          <a:off x="8651664" y="1618599"/>
          <a:ext cx="1856899" cy="1114139"/>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Beslut</a:t>
          </a:r>
          <a:endParaRPr lang="sv-SE" sz="2800" kern="1200" dirty="0">
            <a:latin typeface="Gill Sans MT" panose="020B0502020104020203" pitchFamily="34" charset="0"/>
          </a:endParaRPr>
        </a:p>
      </dsp:txBody>
      <dsp:txXfrm>
        <a:off x="8684296" y="1651231"/>
        <a:ext cx="1791635" cy="1048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0" y="826197"/>
          <a:ext cx="3456700" cy="2589216"/>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Ärende startas</a:t>
          </a:r>
          <a:endParaRPr lang="sv-SE" sz="2800" kern="1200" dirty="0">
            <a:latin typeface="Gill Sans MT" panose="020B0502020104020203" pitchFamily="34" charset="0"/>
          </a:endParaRPr>
        </a:p>
      </dsp:txBody>
      <dsp:txXfrm>
        <a:off x="75836" y="902033"/>
        <a:ext cx="3305028" cy="2437544"/>
      </dsp:txXfrm>
    </dsp:sp>
    <dsp:sp modelId="{E6E2C6DD-471B-4413-B07D-7708DB171EEE}">
      <dsp:nvSpPr>
        <dsp:cNvPr id="0" name=""/>
        <dsp:cNvSpPr/>
      </dsp:nvSpPr>
      <dsp:spPr>
        <a:xfrm rot="58152">
          <a:off x="3625461" y="1947730"/>
          <a:ext cx="357876" cy="416393"/>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3625469" y="2030101"/>
        <a:ext cx="250513" cy="249835"/>
      </dsp:txXfrm>
    </dsp:sp>
    <dsp:sp modelId="{B97FB60E-55CD-4B0D-9DA8-076E579CF1A3}">
      <dsp:nvSpPr>
        <dsp:cNvPr id="0" name=""/>
        <dsp:cNvSpPr/>
      </dsp:nvSpPr>
      <dsp:spPr>
        <a:xfrm>
          <a:off x="4131842" y="1671967"/>
          <a:ext cx="167900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Handläggning</a:t>
          </a:r>
          <a:endParaRPr lang="sv-SE" sz="2000" kern="1200" dirty="0">
            <a:latin typeface="Gill Sans MT" panose="020B0502020104020203" pitchFamily="34" charset="0"/>
          </a:endParaRPr>
        </a:p>
      </dsp:txBody>
      <dsp:txXfrm>
        <a:off x="4161348" y="1701473"/>
        <a:ext cx="1619992" cy="948390"/>
      </dsp:txXfrm>
    </dsp:sp>
    <dsp:sp modelId="{13185379-5F4F-4F7E-91BF-4EDE9D2C3328}">
      <dsp:nvSpPr>
        <dsp:cNvPr id="0" name=""/>
        <dsp:cNvSpPr/>
      </dsp:nvSpPr>
      <dsp:spPr>
        <a:xfrm>
          <a:off x="5978747" y="1967472"/>
          <a:ext cx="355948" cy="416393"/>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5978747" y="2050751"/>
        <a:ext cx="249164" cy="249835"/>
      </dsp:txXfrm>
    </dsp:sp>
    <dsp:sp modelId="{A13E9DC5-6206-4E90-A471-CB0EBF24AA5F}">
      <dsp:nvSpPr>
        <dsp:cNvPr id="0" name=""/>
        <dsp:cNvSpPr/>
      </dsp:nvSpPr>
      <dsp:spPr>
        <a:xfrm>
          <a:off x="6482449" y="1671967"/>
          <a:ext cx="167900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Beredning</a:t>
          </a:r>
          <a:endParaRPr lang="sv-SE" sz="2000" kern="1200" dirty="0">
            <a:latin typeface="Gill Sans MT" panose="020B0502020104020203" pitchFamily="34" charset="0"/>
          </a:endParaRPr>
        </a:p>
      </dsp:txBody>
      <dsp:txXfrm>
        <a:off x="6511955" y="1701473"/>
        <a:ext cx="1619992" cy="948390"/>
      </dsp:txXfrm>
    </dsp:sp>
    <dsp:sp modelId="{0CAEDC7C-0F7E-42E1-AC6C-5571199F84BA}">
      <dsp:nvSpPr>
        <dsp:cNvPr id="0" name=""/>
        <dsp:cNvSpPr/>
      </dsp:nvSpPr>
      <dsp:spPr>
        <a:xfrm>
          <a:off x="8329354" y="1967472"/>
          <a:ext cx="355948" cy="416393"/>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8329354" y="2050751"/>
        <a:ext cx="249164" cy="249835"/>
      </dsp:txXfrm>
    </dsp:sp>
    <dsp:sp modelId="{890E1518-CF92-4B46-8682-13F49391A27D}">
      <dsp:nvSpPr>
        <dsp:cNvPr id="0" name=""/>
        <dsp:cNvSpPr/>
      </dsp:nvSpPr>
      <dsp:spPr>
        <a:xfrm>
          <a:off x="8833055" y="1671967"/>
          <a:ext cx="167900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Beslut</a:t>
          </a:r>
          <a:endParaRPr lang="sv-SE" sz="2000" kern="1200" dirty="0">
            <a:latin typeface="Gill Sans MT" panose="020B0502020104020203" pitchFamily="34" charset="0"/>
          </a:endParaRPr>
        </a:p>
      </dsp:txBody>
      <dsp:txXfrm>
        <a:off x="8862561" y="1701473"/>
        <a:ext cx="1619992" cy="9483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5135" y="1635464"/>
          <a:ext cx="1592727" cy="956570"/>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Ärende startas</a:t>
          </a:r>
          <a:endParaRPr lang="sv-SE" sz="2000" kern="1200" dirty="0">
            <a:latin typeface="Gill Sans MT" panose="020B0502020104020203" pitchFamily="34" charset="0"/>
          </a:endParaRPr>
        </a:p>
      </dsp:txBody>
      <dsp:txXfrm>
        <a:off x="33152" y="1663481"/>
        <a:ext cx="1536693" cy="900536"/>
      </dsp:txXfrm>
    </dsp:sp>
    <dsp:sp modelId="{E6E2C6DD-471B-4413-B07D-7708DB171EEE}">
      <dsp:nvSpPr>
        <dsp:cNvPr id="0" name=""/>
        <dsp:cNvSpPr/>
      </dsp:nvSpPr>
      <dsp:spPr>
        <a:xfrm>
          <a:off x="1757135" y="1916252"/>
          <a:ext cx="337658" cy="39499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dsp:txBody>
      <dsp:txXfrm>
        <a:off x="1757135" y="1995251"/>
        <a:ext cx="236361" cy="236998"/>
      </dsp:txXfrm>
    </dsp:sp>
    <dsp:sp modelId="{B97FB60E-55CD-4B0D-9DA8-076E579CF1A3}">
      <dsp:nvSpPr>
        <dsp:cNvPr id="0" name=""/>
        <dsp:cNvSpPr/>
      </dsp:nvSpPr>
      <dsp:spPr>
        <a:xfrm>
          <a:off x="2234953" y="781041"/>
          <a:ext cx="3815505" cy="2665416"/>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Handläggning</a:t>
          </a:r>
          <a:endParaRPr lang="sv-SE" sz="2800" kern="1200" dirty="0">
            <a:latin typeface="Gill Sans MT" panose="020B0502020104020203" pitchFamily="34" charset="0"/>
          </a:endParaRPr>
        </a:p>
      </dsp:txBody>
      <dsp:txXfrm>
        <a:off x="2313020" y="859108"/>
        <a:ext cx="3659371" cy="2509282"/>
      </dsp:txXfrm>
    </dsp:sp>
    <dsp:sp modelId="{13185379-5F4F-4F7E-91BF-4EDE9D2C3328}">
      <dsp:nvSpPr>
        <dsp:cNvPr id="0" name=""/>
        <dsp:cNvSpPr/>
      </dsp:nvSpPr>
      <dsp:spPr>
        <a:xfrm>
          <a:off x="6209731" y="1916252"/>
          <a:ext cx="337658" cy="39499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dsp:txBody>
      <dsp:txXfrm>
        <a:off x="6209731" y="1995251"/>
        <a:ext cx="236361" cy="236998"/>
      </dsp:txXfrm>
    </dsp:sp>
    <dsp:sp modelId="{A13E9DC5-6206-4E90-A471-CB0EBF24AA5F}">
      <dsp:nvSpPr>
        <dsp:cNvPr id="0" name=""/>
        <dsp:cNvSpPr/>
      </dsp:nvSpPr>
      <dsp:spPr>
        <a:xfrm>
          <a:off x="6687549" y="1635464"/>
          <a:ext cx="1592727" cy="956570"/>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Beredning</a:t>
          </a:r>
          <a:endParaRPr lang="sv-SE" sz="2000" kern="1200" dirty="0">
            <a:latin typeface="Gill Sans MT" panose="020B0502020104020203" pitchFamily="34" charset="0"/>
          </a:endParaRPr>
        </a:p>
      </dsp:txBody>
      <dsp:txXfrm>
        <a:off x="6715566" y="1663481"/>
        <a:ext cx="1536693" cy="900536"/>
      </dsp:txXfrm>
    </dsp:sp>
    <dsp:sp modelId="{0CAEDC7C-0F7E-42E1-AC6C-5571199F84BA}">
      <dsp:nvSpPr>
        <dsp:cNvPr id="0" name=""/>
        <dsp:cNvSpPr/>
      </dsp:nvSpPr>
      <dsp:spPr>
        <a:xfrm rot="26318">
          <a:off x="8440920" y="1924882"/>
          <a:ext cx="340585" cy="39499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dsp:txBody>
      <dsp:txXfrm>
        <a:off x="8440921" y="2003490"/>
        <a:ext cx="238410" cy="236998"/>
      </dsp:txXfrm>
    </dsp:sp>
    <dsp:sp modelId="{890E1518-CF92-4B46-8682-13F49391A27D}">
      <dsp:nvSpPr>
        <dsp:cNvPr id="0" name=""/>
        <dsp:cNvSpPr/>
      </dsp:nvSpPr>
      <dsp:spPr>
        <a:xfrm>
          <a:off x="8922872" y="1652578"/>
          <a:ext cx="1592727" cy="956570"/>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Beslut</a:t>
          </a:r>
          <a:endParaRPr lang="sv-SE" sz="2000" kern="1200" dirty="0">
            <a:latin typeface="Gill Sans MT" panose="020B0502020104020203" pitchFamily="34" charset="0"/>
          </a:endParaRPr>
        </a:p>
      </dsp:txBody>
      <dsp:txXfrm>
        <a:off x="8950889" y="1680595"/>
        <a:ext cx="1536693" cy="9005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8084" y="1671967"/>
          <a:ext cx="167736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sv-SE" sz="2100" kern="1200" dirty="0" smtClean="0">
              <a:latin typeface="Gill Sans MT" panose="020B0502020104020203" pitchFamily="34" charset="0"/>
            </a:rPr>
            <a:t>Ärende startas</a:t>
          </a:r>
          <a:endParaRPr lang="sv-SE" sz="2100" kern="1200" dirty="0">
            <a:latin typeface="Gill Sans MT" panose="020B0502020104020203" pitchFamily="34" charset="0"/>
          </a:endParaRPr>
        </a:p>
      </dsp:txBody>
      <dsp:txXfrm>
        <a:off x="37590" y="1701473"/>
        <a:ext cx="1618352" cy="948390"/>
      </dsp:txXfrm>
    </dsp:sp>
    <dsp:sp modelId="{E6E2C6DD-471B-4413-B07D-7708DB171EEE}">
      <dsp:nvSpPr>
        <dsp:cNvPr id="0" name=""/>
        <dsp:cNvSpPr/>
      </dsp:nvSpPr>
      <dsp:spPr>
        <a:xfrm>
          <a:off x="1853185" y="1967675"/>
          <a:ext cx="355601" cy="41598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dirty="0"/>
        </a:p>
      </dsp:txBody>
      <dsp:txXfrm>
        <a:off x="1853185" y="2050872"/>
        <a:ext cx="248921" cy="249592"/>
      </dsp:txXfrm>
    </dsp:sp>
    <dsp:sp modelId="{B97FB60E-55CD-4B0D-9DA8-076E579CF1A3}">
      <dsp:nvSpPr>
        <dsp:cNvPr id="0" name=""/>
        <dsp:cNvSpPr/>
      </dsp:nvSpPr>
      <dsp:spPr>
        <a:xfrm>
          <a:off x="2356394" y="1671967"/>
          <a:ext cx="167736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sv-SE" sz="2100" kern="1200" dirty="0" smtClean="0">
              <a:latin typeface="Gill Sans MT" panose="020B0502020104020203" pitchFamily="34" charset="0"/>
            </a:rPr>
            <a:t>Handläggning</a:t>
          </a:r>
          <a:endParaRPr lang="sv-SE" sz="2100" kern="1200" dirty="0">
            <a:latin typeface="Gill Sans MT" panose="020B0502020104020203" pitchFamily="34" charset="0"/>
          </a:endParaRPr>
        </a:p>
      </dsp:txBody>
      <dsp:txXfrm>
        <a:off x="2385900" y="1701473"/>
        <a:ext cx="1618352" cy="948390"/>
      </dsp:txXfrm>
    </dsp:sp>
    <dsp:sp modelId="{13185379-5F4F-4F7E-91BF-4EDE9D2C3328}">
      <dsp:nvSpPr>
        <dsp:cNvPr id="0" name=""/>
        <dsp:cNvSpPr/>
      </dsp:nvSpPr>
      <dsp:spPr>
        <a:xfrm>
          <a:off x="4201496" y="1967675"/>
          <a:ext cx="355601" cy="41598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4201496" y="2050872"/>
        <a:ext cx="248921" cy="249592"/>
      </dsp:txXfrm>
    </dsp:sp>
    <dsp:sp modelId="{A13E9DC5-6206-4E90-A471-CB0EBF24AA5F}">
      <dsp:nvSpPr>
        <dsp:cNvPr id="0" name=""/>
        <dsp:cNvSpPr/>
      </dsp:nvSpPr>
      <dsp:spPr>
        <a:xfrm>
          <a:off x="4704705" y="1052510"/>
          <a:ext cx="3454499" cy="2246316"/>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Beredning</a:t>
          </a:r>
          <a:endParaRPr lang="sv-SE" sz="2800" kern="1200" dirty="0">
            <a:latin typeface="Gill Sans MT" panose="020B0502020104020203" pitchFamily="34" charset="0"/>
          </a:endParaRPr>
        </a:p>
      </dsp:txBody>
      <dsp:txXfrm>
        <a:off x="4770497" y="1118302"/>
        <a:ext cx="3322915" cy="2114732"/>
      </dsp:txXfrm>
    </dsp:sp>
    <dsp:sp modelId="{0CAEDC7C-0F7E-42E1-AC6C-5571199F84BA}">
      <dsp:nvSpPr>
        <dsp:cNvPr id="0" name=""/>
        <dsp:cNvSpPr/>
      </dsp:nvSpPr>
      <dsp:spPr>
        <a:xfrm>
          <a:off x="8326941" y="1967675"/>
          <a:ext cx="355601" cy="41598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8326941" y="2050872"/>
        <a:ext cx="248921" cy="249592"/>
      </dsp:txXfrm>
    </dsp:sp>
    <dsp:sp modelId="{890E1518-CF92-4B46-8682-13F49391A27D}">
      <dsp:nvSpPr>
        <dsp:cNvPr id="0" name=""/>
        <dsp:cNvSpPr/>
      </dsp:nvSpPr>
      <dsp:spPr>
        <a:xfrm>
          <a:off x="8830150" y="1671967"/>
          <a:ext cx="167736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Beslut</a:t>
          </a:r>
          <a:endParaRPr lang="sv-SE" sz="2000" kern="1200" dirty="0">
            <a:latin typeface="Gill Sans MT" panose="020B0502020104020203" pitchFamily="34" charset="0"/>
          </a:endParaRPr>
        </a:p>
      </dsp:txBody>
      <dsp:txXfrm>
        <a:off x="8859656" y="1701473"/>
        <a:ext cx="1618352" cy="9483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2837" y="1689681"/>
          <a:ext cx="1619956" cy="971974"/>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Ärende startas</a:t>
          </a:r>
          <a:endParaRPr lang="sv-SE" sz="2000" kern="1200" dirty="0">
            <a:latin typeface="Gill Sans MT" panose="020B0502020104020203" pitchFamily="34" charset="0"/>
          </a:endParaRPr>
        </a:p>
      </dsp:txBody>
      <dsp:txXfrm>
        <a:off x="31305" y="1718149"/>
        <a:ext cx="1563020" cy="915038"/>
      </dsp:txXfrm>
    </dsp:sp>
    <dsp:sp modelId="{E6E2C6DD-471B-4413-B07D-7708DB171EEE}">
      <dsp:nvSpPr>
        <dsp:cNvPr id="0" name=""/>
        <dsp:cNvSpPr/>
      </dsp:nvSpPr>
      <dsp:spPr>
        <a:xfrm>
          <a:off x="1784790" y="1974794"/>
          <a:ext cx="343430" cy="401749"/>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1784790" y="2055144"/>
        <a:ext cx="240401" cy="241049"/>
      </dsp:txXfrm>
    </dsp:sp>
    <dsp:sp modelId="{B97FB60E-55CD-4B0D-9DA8-076E579CF1A3}">
      <dsp:nvSpPr>
        <dsp:cNvPr id="0" name=""/>
        <dsp:cNvSpPr/>
      </dsp:nvSpPr>
      <dsp:spPr>
        <a:xfrm>
          <a:off x="2270777" y="1689681"/>
          <a:ext cx="1619956" cy="971974"/>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Handläggning</a:t>
          </a:r>
          <a:endParaRPr lang="sv-SE" sz="2000" kern="1200" dirty="0">
            <a:latin typeface="Gill Sans MT" panose="020B0502020104020203" pitchFamily="34" charset="0"/>
          </a:endParaRPr>
        </a:p>
      </dsp:txBody>
      <dsp:txXfrm>
        <a:off x="2299245" y="1718149"/>
        <a:ext cx="1563020" cy="915038"/>
      </dsp:txXfrm>
    </dsp:sp>
    <dsp:sp modelId="{13185379-5F4F-4F7E-91BF-4EDE9D2C3328}">
      <dsp:nvSpPr>
        <dsp:cNvPr id="0" name=""/>
        <dsp:cNvSpPr/>
      </dsp:nvSpPr>
      <dsp:spPr>
        <a:xfrm>
          <a:off x="4052730" y="1974794"/>
          <a:ext cx="343430" cy="401749"/>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4052730" y="2055144"/>
        <a:ext cx="240401" cy="241049"/>
      </dsp:txXfrm>
    </dsp:sp>
    <dsp:sp modelId="{A13E9DC5-6206-4E90-A471-CB0EBF24AA5F}">
      <dsp:nvSpPr>
        <dsp:cNvPr id="0" name=""/>
        <dsp:cNvSpPr/>
      </dsp:nvSpPr>
      <dsp:spPr>
        <a:xfrm>
          <a:off x="4538717" y="1689681"/>
          <a:ext cx="1619956" cy="971974"/>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Beredning</a:t>
          </a:r>
          <a:endParaRPr lang="sv-SE" sz="2000" kern="1200" dirty="0">
            <a:latin typeface="Gill Sans MT" panose="020B0502020104020203" pitchFamily="34" charset="0"/>
          </a:endParaRPr>
        </a:p>
      </dsp:txBody>
      <dsp:txXfrm>
        <a:off x="4567185" y="1718149"/>
        <a:ext cx="1563020" cy="915038"/>
      </dsp:txXfrm>
    </dsp:sp>
    <dsp:sp modelId="{0CAEDC7C-0F7E-42E1-AC6C-5571199F84BA}">
      <dsp:nvSpPr>
        <dsp:cNvPr id="0" name=""/>
        <dsp:cNvSpPr/>
      </dsp:nvSpPr>
      <dsp:spPr>
        <a:xfrm>
          <a:off x="6320669" y="1974794"/>
          <a:ext cx="343430" cy="401749"/>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6320669" y="2055144"/>
        <a:ext cx="240401" cy="241049"/>
      </dsp:txXfrm>
    </dsp:sp>
    <dsp:sp modelId="{890E1518-CF92-4B46-8682-13F49391A27D}">
      <dsp:nvSpPr>
        <dsp:cNvPr id="0" name=""/>
        <dsp:cNvSpPr/>
      </dsp:nvSpPr>
      <dsp:spPr>
        <a:xfrm>
          <a:off x="6806657" y="1052513"/>
          <a:ext cx="3706105" cy="2246310"/>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Beslut</a:t>
          </a:r>
          <a:endParaRPr lang="sv-SE" sz="2800" kern="1200" dirty="0">
            <a:latin typeface="Gill Sans MT" panose="020B0502020104020203" pitchFamily="34" charset="0"/>
          </a:endParaRPr>
        </a:p>
      </dsp:txBody>
      <dsp:txXfrm>
        <a:off x="6872449" y="1118305"/>
        <a:ext cx="3574521" cy="21147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4621" y="1569532"/>
          <a:ext cx="2020453" cy="121227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sv-SE" sz="2500" kern="1200" dirty="0" smtClean="0">
              <a:latin typeface="Gill Sans MT" panose="020B0502020104020203" pitchFamily="34" charset="0"/>
            </a:rPr>
            <a:t>Ärende inkommer</a:t>
          </a:r>
          <a:endParaRPr lang="sv-SE" sz="2500" kern="1200" dirty="0">
            <a:latin typeface="Gill Sans MT" panose="020B0502020104020203" pitchFamily="34" charset="0"/>
          </a:endParaRPr>
        </a:p>
      </dsp:txBody>
      <dsp:txXfrm>
        <a:off x="40127" y="1605038"/>
        <a:ext cx="1949441" cy="1141260"/>
      </dsp:txXfrm>
    </dsp:sp>
    <dsp:sp modelId="{E6E2C6DD-471B-4413-B07D-7708DB171EEE}">
      <dsp:nvSpPr>
        <dsp:cNvPr id="0" name=""/>
        <dsp:cNvSpPr/>
      </dsp:nvSpPr>
      <dsp:spPr>
        <a:xfrm rot="21582958">
          <a:off x="2263988" y="1961929"/>
          <a:ext cx="506509" cy="501072"/>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sv-SE" sz="2000" kern="1200"/>
        </a:p>
      </dsp:txBody>
      <dsp:txXfrm>
        <a:off x="2263989" y="2062516"/>
        <a:ext cx="356187" cy="300644"/>
      </dsp:txXfrm>
    </dsp:sp>
    <dsp:sp modelId="{B97FB60E-55CD-4B0D-9DA8-076E579CF1A3}">
      <dsp:nvSpPr>
        <dsp:cNvPr id="0" name=""/>
        <dsp:cNvSpPr/>
      </dsp:nvSpPr>
      <dsp:spPr>
        <a:xfrm>
          <a:off x="2980740" y="1554779"/>
          <a:ext cx="2020453" cy="121227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sv-SE" sz="2500" kern="1200" dirty="0" smtClean="0">
              <a:latin typeface="Gill Sans MT" panose="020B0502020104020203" pitchFamily="34" charset="0"/>
            </a:rPr>
            <a:t>Handläggning</a:t>
          </a:r>
          <a:endParaRPr lang="sv-SE" sz="2500" kern="1200" dirty="0">
            <a:latin typeface="Gill Sans MT" panose="020B0502020104020203" pitchFamily="34" charset="0"/>
          </a:endParaRPr>
        </a:p>
      </dsp:txBody>
      <dsp:txXfrm>
        <a:off x="3016246" y="1590285"/>
        <a:ext cx="1949441" cy="1141260"/>
      </dsp:txXfrm>
    </dsp:sp>
    <dsp:sp modelId="{13185379-5F4F-4F7E-91BF-4EDE9D2C3328}">
      <dsp:nvSpPr>
        <dsp:cNvPr id="0" name=""/>
        <dsp:cNvSpPr/>
      </dsp:nvSpPr>
      <dsp:spPr>
        <a:xfrm rot="18916">
          <a:off x="5166365" y="1917810"/>
          <a:ext cx="350174" cy="501072"/>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sv-SE" sz="2000" kern="1200"/>
        </a:p>
      </dsp:txBody>
      <dsp:txXfrm>
        <a:off x="5166366" y="2017735"/>
        <a:ext cx="245122" cy="300644"/>
      </dsp:txXfrm>
    </dsp:sp>
    <dsp:sp modelId="{A13E9DC5-6206-4E90-A471-CB0EBF24AA5F}">
      <dsp:nvSpPr>
        <dsp:cNvPr id="0" name=""/>
        <dsp:cNvSpPr/>
      </dsp:nvSpPr>
      <dsp:spPr>
        <a:xfrm>
          <a:off x="5661890" y="1569532"/>
          <a:ext cx="2020453" cy="121227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v-SE" sz="2400" kern="1200" dirty="0" smtClean="0">
              <a:latin typeface="Gill Sans MT" panose="020B0502020104020203" pitchFamily="34" charset="0"/>
            </a:rPr>
            <a:t>Beredning</a:t>
          </a:r>
          <a:endParaRPr lang="sv-SE" sz="2400" kern="1200" dirty="0">
            <a:latin typeface="Gill Sans MT" panose="020B0502020104020203" pitchFamily="34" charset="0"/>
          </a:endParaRPr>
        </a:p>
      </dsp:txBody>
      <dsp:txXfrm>
        <a:off x="5697396" y="1605038"/>
        <a:ext cx="1949441" cy="1141260"/>
      </dsp:txXfrm>
    </dsp:sp>
    <dsp:sp modelId="{0CAEDC7C-0F7E-42E1-AC6C-5571199F84BA}">
      <dsp:nvSpPr>
        <dsp:cNvPr id="0" name=""/>
        <dsp:cNvSpPr/>
      </dsp:nvSpPr>
      <dsp:spPr>
        <a:xfrm>
          <a:off x="7884389" y="1925132"/>
          <a:ext cx="428336" cy="501072"/>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sv-SE" sz="2000" kern="1200"/>
        </a:p>
      </dsp:txBody>
      <dsp:txXfrm>
        <a:off x="7884389" y="2025346"/>
        <a:ext cx="299835" cy="300644"/>
      </dsp:txXfrm>
    </dsp:sp>
    <dsp:sp modelId="{890E1518-CF92-4B46-8682-13F49391A27D}">
      <dsp:nvSpPr>
        <dsp:cNvPr id="0" name=""/>
        <dsp:cNvSpPr/>
      </dsp:nvSpPr>
      <dsp:spPr>
        <a:xfrm>
          <a:off x="8490525" y="1569532"/>
          <a:ext cx="2020453" cy="121227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v-SE" sz="2400" kern="1200" dirty="0" smtClean="0">
              <a:latin typeface="Gill Sans MT" panose="020B0502020104020203" pitchFamily="34" charset="0"/>
            </a:rPr>
            <a:t>Beslut</a:t>
          </a:r>
          <a:endParaRPr lang="sv-SE" sz="2400" kern="1200" dirty="0">
            <a:latin typeface="Gill Sans MT" panose="020B0502020104020203" pitchFamily="34" charset="0"/>
          </a:endParaRPr>
        </a:p>
      </dsp:txBody>
      <dsp:txXfrm>
        <a:off x="8526031" y="1605038"/>
        <a:ext cx="1949441" cy="11412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06BA58B-29EE-4A76-B9A9-19F75632D0E9}" type="datetimeFigureOut">
              <a:rPr lang="sv-SE" smtClean="0"/>
              <a:t>2019-12-12</a:t>
            </a:fld>
            <a:endParaRPr lang="sv-SE"/>
          </a:p>
        </p:txBody>
      </p:sp>
      <p:sp>
        <p:nvSpPr>
          <p:cNvPr id="4" name="Platshållare för sidfo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D9E03C5-128E-4F54-A247-90397927A33F}" type="slidenum">
              <a:rPr lang="sv-SE" smtClean="0"/>
              <a:t>‹#›</a:t>
            </a:fld>
            <a:endParaRPr lang="sv-SE"/>
          </a:p>
        </p:txBody>
      </p:sp>
    </p:spTree>
    <p:extLst>
      <p:ext uri="{BB962C8B-B14F-4D97-AF65-F5344CB8AC3E}">
        <p14:creationId xmlns:p14="http://schemas.microsoft.com/office/powerpoint/2010/main" val="2326766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AD24E4B-58B0-45FD-85AF-BE567CA3B57B}" type="datetimeFigureOut">
              <a:rPr lang="sv-SE" smtClean="0"/>
              <a:t>2019-12-12</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A118DA-F7A0-4D1B-84A0-D02FEEEB5B98}" type="slidenum">
              <a:rPr lang="sv-SE" smtClean="0"/>
              <a:t>‹#›</a:t>
            </a:fld>
            <a:endParaRPr lang="sv-SE"/>
          </a:p>
        </p:txBody>
      </p:sp>
    </p:spTree>
    <p:extLst>
      <p:ext uri="{BB962C8B-B14F-4D97-AF65-F5344CB8AC3E}">
        <p14:creationId xmlns:p14="http://schemas.microsoft.com/office/powerpoint/2010/main" val="89164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pitea.se/Invanare/Kommun-politik/Politik/"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latin typeface="Gill Sans MT" panose="020B0502020104020203" pitchFamily="34" charset="0"/>
              </a:rPr>
              <a:t>MJ</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latin typeface="Gill Sans MT" panose="020B0502020104020203" pitchFamily="34" charset="0"/>
              </a:rPr>
              <a:t>Hej,</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latin typeface="Gill Sans MT" panose="020B0502020104020203" pitchFamily="34" charset="0"/>
              </a:rPr>
              <a:t>Margareta och Maria heter vi och arbetar vid KLF, avdelningen för Styrning och Ledning, som kommunsekreterare. Innan rasten har </a:t>
            </a:r>
            <a:r>
              <a:rPr lang="sv-SE" dirty="0" smtClean="0">
                <a:latin typeface="Gill Sans MT" panose="020B0502020104020203" pitchFamily="34" charset="0"/>
              </a:rPr>
              <a:t>Leif berättat om</a:t>
            </a:r>
            <a:r>
              <a:rPr lang="sv-SE" baseline="0" dirty="0" smtClean="0">
                <a:latin typeface="Gill Sans MT" panose="020B0502020104020203" pitchFamily="34" charset="0"/>
              </a:rPr>
              <a:t> hur förvaltningar, nämnder och fullmäktige förhåller sig till varandra organisatoriskt. Vi kommer att gå lite djupare in på detta och titta på ett ärendes gång, från start till beslut.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latin typeface="Gill Sans MT" panose="020B0502020104020203" pitchFamily="34" charset="0"/>
              </a:rPr>
              <a:t>Vi arbetar dagligen med det vi kallar ärendeprocessen, både som verksamhet genom att vi kvalitetsgranskar ärenden inför beredning och beslut, men även i en styrande och ledande funktion mot övriga förvaltningar för att hela tiden utveckla och förbättra våra processer. Vi samarbetar med era nämndsekreterare, så de är en viktig samarbetspartner för oss.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Vi vill visa både hur ett ärende går genom en given process men även vilka lagar och regler som omfattar ert arbete som förtroendevalda i en nämnd, kring tjänstgöring, jäv, mötesteknik mm.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latin typeface="Gill Sans MT" panose="020B0502020104020203" pitchFamily="34" charset="0"/>
              </a:rPr>
              <a:t>Avslutningsvis går vi igenom arvoden.</a:t>
            </a:r>
          </a:p>
        </p:txBody>
      </p:sp>
      <p:sp>
        <p:nvSpPr>
          <p:cNvPr id="4" name="Platshållare för bildnummer 3"/>
          <p:cNvSpPr>
            <a:spLocks noGrp="1"/>
          </p:cNvSpPr>
          <p:nvPr>
            <p:ph type="sldNum" sz="quarter" idx="10"/>
          </p:nvPr>
        </p:nvSpPr>
        <p:spPr/>
        <p:txBody>
          <a:bodyPr/>
          <a:lstStyle/>
          <a:p>
            <a:fld id="{2AA118DA-F7A0-4D1B-84A0-D02FEEEB5B98}" type="slidenum">
              <a:rPr lang="sv-SE" smtClean="0"/>
              <a:t>1</a:t>
            </a:fld>
            <a:endParaRPr lang="sv-SE"/>
          </a:p>
        </p:txBody>
      </p:sp>
    </p:spTree>
    <p:extLst>
      <p:ext uri="{BB962C8B-B14F-4D97-AF65-F5344CB8AC3E}">
        <p14:creationId xmlns:p14="http://schemas.microsoft.com/office/powerpoint/2010/main" val="312715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Gill Sans MT" panose="020B0502020104020203" pitchFamily="34" charset="0"/>
                <a:ea typeface="+mn-ea"/>
                <a:cs typeface="+mn-cs"/>
              </a:rPr>
              <a:t>MÖ</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JÄV 6:28-32</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Vi ska titta lite närmare</a:t>
            </a:r>
            <a:r>
              <a:rPr lang="sv-SE" sz="1200" kern="1200" baseline="0" dirty="0" smtClean="0">
                <a:solidFill>
                  <a:schemeClr val="tx1"/>
                </a:solidFill>
                <a:effectLst/>
                <a:latin typeface="Gill Sans MT" panose="020B0502020104020203" pitchFamily="34" charset="0"/>
                <a:ea typeface="+mn-ea"/>
                <a:cs typeface="+mn-cs"/>
              </a:rPr>
              <a:t> på jäv för er som nämndledamöter eftersom </a:t>
            </a:r>
            <a:r>
              <a:rPr lang="sv-SE" sz="1200" kern="1200" baseline="0" dirty="0" smtClean="0">
                <a:solidFill>
                  <a:schemeClr val="tx1"/>
                </a:solidFill>
                <a:effectLst/>
                <a:latin typeface="+mn-lt"/>
                <a:ea typeface="+mn-ea"/>
                <a:cs typeface="+mn-cs"/>
              </a:rPr>
              <a:t>r</a:t>
            </a:r>
            <a:r>
              <a:rPr lang="sv-SE" dirty="0" smtClean="0"/>
              <a:t>eglerna om jäv är strängare</a:t>
            </a:r>
            <a:r>
              <a:rPr lang="sv-SE" baseline="0" dirty="0" smtClean="0"/>
              <a:t> i nämnderna än vad som gäller i fullmäktige.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I regeringsformen framgår det att myndigheterna i sin verksamhet ska beakta allas likhet inför lagen samt iaktta saklighet och opartiskhet. Kommunallagens bestämmelser om jäv syftar till att garantera att fullmäktige och nämndernas beslut präglas av objektivitet och opartiskhet. Förtroendevalda  och tjänstepersoner får inte låta sig påverkas. Som jävig får du inte delta i vare sig handläggning, debatt eller beslut av ett ärende. Grunderna för jäv är att du som förtroendevald inte ska ha ett sådant förhållande till saken eller parterna i ärendet att det kan äventyra din opartiskhet.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Du som är jävig anmäler själv jäv i ett ärende till ordförande gärna i god tid innan mötet så att eventuell ersättare kan kallas. När ärendet behandlas ska du lämna rummet. En ersättare kan träda in och vara beslutsför i ditt ställe. Jäv antecknas i protokollet. Om jävsfrågan inte löses frivilligt, alltså att någon annan anmäler att du är jävig i ett ärende, är det upp till nämnden att skyndsamt besluta i ett sådant fall, frågan avgörs med majoritetsbeslut. Endast om det krävs för beslutsförheten får den som är jävig delta i beslut för</a:t>
            </a:r>
            <a:r>
              <a:rPr lang="sv-SE" sz="1200" kern="1200" baseline="0" dirty="0" smtClean="0">
                <a:solidFill>
                  <a:schemeClr val="tx1"/>
                </a:solidFill>
                <a:effectLst/>
                <a:latin typeface="+mn-lt"/>
                <a:ea typeface="+mn-ea"/>
                <a:cs typeface="+mn-cs"/>
              </a:rPr>
              <a:t> ett ärende</a:t>
            </a:r>
            <a:r>
              <a:rPr lang="sv-SE"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Du som ledamot i nämnden är jävig och får inte delta i handläggningen, beredning, debatt eller beslut av ett ärende om:</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dirty="0" smtClean="0"/>
              <a:t>Ärendet</a:t>
            </a:r>
            <a:r>
              <a:rPr lang="sv-SE" baseline="0" dirty="0" smtClean="0"/>
              <a:t> angår dig själv eller närstående och det kan medföra nytta eller skada för dig själv eller närstående. Tex handlägga sitt eget bygglov eller rättighet till ekonomiskt bistånd.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dirty="0" smtClean="0"/>
              <a:t>Du</a:t>
            </a:r>
            <a:r>
              <a:rPr lang="sv-SE" baseline="0" dirty="0" smtClean="0"/>
              <a:t> eller någon närstående till dig är ställföreträdare för det ärendet gäller.</a:t>
            </a:r>
            <a:r>
              <a:rPr lang="sv-SE" dirty="0" smtClean="0"/>
              <a:t> Tex om du är </a:t>
            </a:r>
            <a:r>
              <a:rPr lang="sv-SE" dirty="0" err="1" smtClean="0"/>
              <a:t>godman</a:t>
            </a:r>
            <a:r>
              <a:rPr lang="sv-SE" dirty="0" smtClean="0"/>
              <a:t>, förvaltare eller företräder</a:t>
            </a:r>
            <a:r>
              <a:rPr lang="sv-SE" baseline="0" dirty="0" smtClean="0"/>
              <a:t> en viss organisation som firmatecknare</a:t>
            </a:r>
            <a:endParaRPr lang="sv-SE"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aseline="0" dirty="0" smtClean="0"/>
              <a:t>Ärendet rör tillsyn över sådan kommunal verksamhet som du själv är knuten till. Tex om nämnden du sitter i ska behandla ett ärende om tillsyn och du även sitter i nämnden som har driftsansvar över den verksamhet som ska granskas.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aseline="0" dirty="0" smtClean="0"/>
              <a:t>Du har fört talan som ombud och biträtt någon i ärendet och i samband med detta fått ersättning för detta uppdrag. Tjänstepersoners service till medborgare är undantagna i detta avseende.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aseline="0" dirty="0" smtClean="0"/>
              <a:t>Det i övrigt finns någon särskild omständighet som riskerar att rubba förtroendet för din opartiskhet i ärendet. Denna jävspunkt är något av en generalklausul. Tex berör detta dig om du är uppenbar vän/ovän med någon som omfattas av ärendet, om du står i ekonomiskt förhållande tid någon som ärendet berör,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Detta gäller alla ärenden oavsett om ärendet avser myndighetsutövning eller inte.</a:t>
            </a:r>
          </a:p>
        </p:txBody>
      </p:sp>
      <p:sp>
        <p:nvSpPr>
          <p:cNvPr id="4" name="Platshållare för bildnummer 3"/>
          <p:cNvSpPr>
            <a:spLocks noGrp="1"/>
          </p:cNvSpPr>
          <p:nvPr>
            <p:ph type="sldNum" sz="quarter" idx="10"/>
          </p:nvPr>
        </p:nvSpPr>
        <p:spPr/>
        <p:txBody>
          <a:bodyPr/>
          <a:lstStyle/>
          <a:p>
            <a:fld id="{2AA118DA-F7A0-4D1B-84A0-D02FEEEB5B98}" type="slidenum">
              <a:rPr lang="sv-SE" smtClean="0"/>
              <a:t>10</a:t>
            </a:fld>
            <a:endParaRPr lang="sv-SE"/>
          </a:p>
        </p:txBody>
      </p:sp>
    </p:spTree>
    <p:extLst>
      <p:ext uri="{BB962C8B-B14F-4D97-AF65-F5344CB8AC3E}">
        <p14:creationId xmlns:p14="http://schemas.microsoft.com/office/powerpoint/2010/main" val="606040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MÖ</a:t>
            </a:r>
          </a:p>
          <a:p>
            <a:r>
              <a:rPr lang="sv-SE" sz="1200" b="1" kern="1200" dirty="0" smtClean="0">
                <a:solidFill>
                  <a:schemeClr val="tx1"/>
                </a:solidFill>
                <a:effectLst/>
                <a:latin typeface="+mn-lt"/>
                <a:ea typeface="+mn-ea"/>
                <a:cs typeface="+mn-cs"/>
              </a:rPr>
              <a:t>Arvode finns i KL 4:11-18 samt Bestämmelser om ersättning till Piteå kommuns förtroendevalda</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I KL 4:11-18 anges ett antal rättigheter för er som förtroendevalda. Hur ni har rätt till ledighet från er anställning, skälig ersättning för förlorad arbetsinkomst och barntillsyn, reseersättning samt pension m.m.</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Rent praktiskt regleras detta i det styrande dokumentet, Bestämmelser om ersättning till Piteå kommuns förtroendevalda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Tjänstgörande ledamöter och ersättare har rätt till ersättning vid </a:t>
            </a:r>
            <a:r>
              <a:rPr lang="sv-SE" sz="1200" kern="1200" dirty="0" err="1" smtClean="0">
                <a:solidFill>
                  <a:schemeClr val="tx1"/>
                </a:solidFill>
                <a:effectLst/>
                <a:latin typeface="+mn-lt"/>
                <a:ea typeface="+mn-ea"/>
                <a:cs typeface="+mn-cs"/>
              </a:rPr>
              <a:t>bla</a:t>
            </a:r>
            <a:r>
              <a:rPr lang="sv-SE" sz="1200" kern="1200" dirty="0" smtClean="0">
                <a:solidFill>
                  <a:schemeClr val="tx1"/>
                </a:solidFill>
                <a:effectLst/>
                <a:latin typeface="+mn-lt"/>
                <a:ea typeface="+mn-ea"/>
                <a:cs typeface="+mn-cs"/>
              </a:rPr>
              <a:t> sammanträde med KF, KS och nämnder, nämndberedningar och revisorernas sammanträden. Ersättning lämnas även vid partigruppsmöten för KF samt vid protokolljustering och vissa studiebesök.</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Arvode</a:t>
            </a:r>
            <a:r>
              <a:rPr lang="sv-SE" sz="1200" kern="1200" dirty="0" smtClean="0">
                <a:solidFill>
                  <a:schemeClr val="tx1"/>
                </a:solidFill>
                <a:effectLst/>
                <a:latin typeface="+mn-lt"/>
                <a:ea typeface="+mn-ea"/>
                <a:cs typeface="+mn-cs"/>
              </a:rPr>
              <a:t> för tex sammanträden ersätts med 655 kr per tillfälle dessutom får ni ett schablonbelopp på 821 kr för förlorad arbetsförtjänst. Har ni förlorad arbetsinkomst utöver schablonbeloppet ska detta styrkas genom intyg från arbetsgivare. Vid förändrad lön eller arbetstid som påverkar ersättningen lämnar ni in ett nytt intyg. Om det är oklart vilket belopp du förlorat beräknas ersättningen på din senast fastställda sjukpenninggrundande inkomst. Ersättning för förlorad arbetsinkomst utgår ej till förtroendevalda med årsarvode.</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Som förtroendevald kan du även ha rätt till ersättning för förlorad semesterförtjänst, föräldraledighet och pensionsförmån. </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Årsarvode</a:t>
            </a:r>
            <a:r>
              <a:rPr lang="sv-SE" sz="1200" kern="1200" dirty="0" smtClean="0">
                <a:solidFill>
                  <a:schemeClr val="tx1"/>
                </a:solidFill>
                <a:effectLst/>
                <a:latin typeface="+mn-lt"/>
                <a:ea typeface="+mn-ea"/>
                <a:cs typeface="+mn-cs"/>
              </a:rPr>
              <a:t> Förtroendevald som fullgör ett eller fler uppdrag som tillsammans uppgår till minst 40 procent av heltid har rätt till årsarvode.</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Begränsas årligt arvode,</a:t>
            </a:r>
            <a:r>
              <a:rPr lang="sv-SE" sz="1200" kern="1200" dirty="0" smtClean="0">
                <a:solidFill>
                  <a:schemeClr val="tx1"/>
                </a:solidFill>
                <a:effectLst/>
                <a:latin typeface="+mn-lt"/>
                <a:ea typeface="+mn-ea"/>
                <a:cs typeface="+mn-cs"/>
              </a:rPr>
              <a:t> tex flesta ordförande i nämnderna, har en viss procent av årsarvode</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Resekostnader och traktamenten</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Kostnader för resor till och från sammanträden och förrättningar ersätts enligt de grunder som fastställs för kommunens arbetstagare. Detsamma gäller vid förrättningar utanför kommunen, där ni kan få ersättning för resekostnader och traktamente. Ersättningen är 170 kr/</a:t>
            </a:r>
            <a:r>
              <a:rPr lang="sv-SE" sz="1200" kern="1200" dirty="0" err="1" smtClean="0">
                <a:solidFill>
                  <a:schemeClr val="tx1"/>
                </a:solidFill>
                <a:effectLst/>
                <a:latin typeface="+mn-lt"/>
                <a:ea typeface="+mn-ea"/>
                <a:cs typeface="+mn-cs"/>
              </a:rPr>
              <a:t>tim</a:t>
            </a:r>
            <a:r>
              <a:rPr lang="sv-SE" sz="1200" kern="1200" dirty="0" smtClean="0">
                <a:solidFill>
                  <a:schemeClr val="tx1"/>
                </a:solidFill>
                <a:effectLst/>
                <a:latin typeface="+mn-lt"/>
                <a:ea typeface="+mn-ea"/>
                <a:cs typeface="+mn-cs"/>
              </a:rPr>
              <a:t> vid färdtidsersättning.</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Så här går det till:</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När mötet är avslutat och protokollet justerats, vanligtvis några dagar senare, registreras ert mötesarvode utifrån den närvaro som vi har fört in på protokollet. Därför är det viktigt att ni anmäler när ni kommer sent eller om ni går tidigare från ett möte.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Kostnader för </a:t>
            </a:r>
            <a:r>
              <a:rPr lang="sv-SE" sz="1200" kern="1200" dirty="0" err="1" smtClean="0">
                <a:solidFill>
                  <a:schemeClr val="tx1"/>
                </a:solidFill>
                <a:effectLst/>
                <a:latin typeface="+mn-lt"/>
                <a:ea typeface="+mn-ea"/>
                <a:cs typeface="+mn-cs"/>
              </a:rPr>
              <a:t>ev</a:t>
            </a:r>
            <a:r>
              <a:rPr lang="sv-SE" sz="1200" kern="1200" dirty="0" smtClean="0">
                <a:solidFill>
                  <a:schemeClr val="tx1"/>
                </a:solidFill>
                <a:effectLst/>
                <a:latin typeface="+mn-lt"/>
                <a:ea typeface="+mn-ea"/>
                <a:cs typeface="+mn-cs"/>
              </a:rPr>
              <a:t> resor och förlorad arbetsinkomst ska styrkas.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För resor med egen bil, ange detta på lista som skickas runt vid varje mötestillfälle. Reseersättning är 29 kr/mil, varav 18,50 kr är skattefritt.</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Om ni förlorat arbetsförtjänst ska ni lämna ni in en blankett vid varje mötestillfälle. Ni får ersättning med ett schablonbelopp på 821 kr/dag.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Har ni haft avdrag utöver 821 kr/dag från er arbetsgivare fyller arbetsgivaren i detta på er blankett och skriver under, som ni lämnar efter varje mötestillfälle. Detta är lämpligt om ni har olika avdrag per dag.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Ni kan även lämna in ett intyg från arbetsgivaren där ersättning/dag framgår, underskrivet med namnförtydligande av arbetsgivaren. Har ni samma avdrag alla dagar räcker det med att hänvisa till detta intyg när ni lämnar i n er blankett för förlorad inkomst. Ni fyller då i den första delen. Ändras inkomsten/avdraget lämnar ni in ett nytt intyg från arbetsgivaren.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Utbetalning sker en gång i månaden, månaden efter mötet och fullständiga uppgifter är inlämnade.</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Justering av ersättningen sker årligen av schablonbeloppet, årsarvodet samt arvodet för sammanträden m.m. Kommunstyrelsens arbets- och personalutskott fastställer dessa belopp. Avsikten är att den procentuella justeringen av arvoden ska följa den genomsnittliga procentuella löneökningen för anställda vid Piteå kommun.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Blanketter och bestämmelse finns på </a:t>
            </a:r>
            <a:r>
              <a:rPr lang="sv-SE" sz="1200" u="sng" kern="1200" dirty="0" smtClean="0">
                <a:solidFill>
                  <a:schemeClr val="tx1"/>
                </a:solidFill>
                <a:effectLst/>
                <a:latin typeface="+mn-lt"/>
                <a:ea typeface="+mn-ea"/>
                <a:cs typeface="+mn-cs"/>
                <a:hlinkClick r:id="rId3"/>
              </a:rPr>
              <a:t>https://www.pitea.se/Invanare/Kommun-politik/Politik/</a:t>
            </a:r>
            <a:r>
              <a:rPr lang="sv-SE" sz="1200" kern="1200" dirty="0" smtClean="0">
                <a:solidFill>
                  <a:schemeClr val="tx1"/>
                </a:solidFill>
                <a:effectLst/>
                <a:latin typeface="+mn-lt"/>
                <a:ea typeface="+mn-ea"/>
                <a:cs typeface="+mn-cs"/>
              </a:rPr>
              <a:t> </a:t>
            </a:r>
          </a:p>
          <a:p>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11</a:t>
            </a:fld>
            <a:endParaRPr lang="sv-SE"/>
          </a:p>
        </p:txBody>
      </p:sp>
    </p:spTree>
    <p:extLst>
      <p:ext uri="{BB962C8B-B14F-4D97-AF65-F5344CB8AC3E}">
        <p14:creationId xmlns:p14="http://schemas.microsoft.com/office/powerpoint/2010/main" val="69955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MÖ</a:t>
            </a:r>
            <a:br>
              <a:rPr lang="sv-SE" dirty="0" smtClean="0"/>
            </a:br>
            <a:r>
              <a:rPr lang="sv-SE" dirty="0" smtClean="0"/>
              <a:t>Så</a:t>
            </a:r>
            <a:r>
              <a:rPr lang="sv-SE" baseline="0" dirty="0" smtClean="0"/>
              <a:t>här ser ärendeprocessen ut i en översikt. Vi kommer att gå in på alla delar, men lägger fokus på beredning och beslut eftersom det är där ni kommer in. Processen består av att ett ärende aktualiseras, handläggs och bereds innan ni i er nämnd tar beslut. </a:t>
            </a:r>
          </a:p>
          <a:p>
            <a:endParaRPr lang="sv-SE" baseline="0" dirty="0" smtClean="0"/>
          </a:p>
        </p:txBody>
      </p:sp>
      <p:sp>
        <p:nvSpPr>
          <p:cNvPr id="4" name="Platshållare för bildnummer 3"/>
          <p:cNvSpPr>
            <a:spLocks noGrp="1"/>
          </p:cNvSpPr>
          <p:nvPr>
            <p:ph type="sldNum" sz="quarter" idx="10"/>
          </p:nvPr>
        </p:nvSpPr>
        <p:spPr/>
        <p:txBody>
          <a:bodyPr/>
          <a:lstStyle/>
          <a:p>
            <a:fld id="{2AA118DA-F7A0-4D1B-84A0-D02FEEEB5B98}" type="slidenum">
              <a:rPr lang="sv-SE" smtClean="0"/>
              <a:t>2</a:t>
            </a:fld>
            <a:endParaRPr lang="sv-SE"/>
          </a:p>
        </p:txBody>
      </p:sp>
    </p:spTree>
    <p:extLst>
      <p:ext uri="{BB962C8B-B14F-4D97-AF65-F5344CB8AC3E}">
        <p14:creationId xmlns:p14="http://schemas.microsoft.com/office/powerpoint/2010/main" val="1665739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MÖ</a:t>
            </a:r>
          </a:p>
          <a:p>
            <a:r>
              <a:rPr lang="sv-SE" dirty="0" smtClean="0"/>
              <a:t>Ärenden kan uppkomma på tre sätt, genom en inkommen handling, att förvaltningen upprättar ett ärende eller att en ledamot i en nämnd väcker ett ärende. </a:t>
            </a:r>
          </a:p>
          <a:p>
            <a:r>
              <a:rPr lang="sv-SE" dirty="0" smtClean="0"/>
              <a:t>Ärendet</a:t>
            </a:r>
            <a:r>
              <a:rPr lang="sv-SE" baseline="0" dirty="0" smtClean="0"/>
              <a:t> registreras vid förvaltningen, för vi är skyldiga att hålla god ordning på myndighetens allmänna handlingar, det regleras i grundlagsstiftningen.</a:t>
            </a:r>
          </a:p>
          <a:p>
            <a:r>
              <a:rPr lang="sv-SE" baseline="0" dirty="0" smtClean="0"/>
              <a:t>Tilldelas en handläggare.</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latin typeface="Gill Sans MT" panose="020B0502020104020203" pitchFamily="34" charset="0"/>
              </a:rPr>
              <a:t>Av ledamöter väckta ärenden (Initiativrätt KL 4:20)</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Ni som ledamöter i nämnden har rätt att initiera extra ärenden vid sammanträdet enligt KL 4:20. Nämnden får bestämma om det väckta ärendet ska avgöras direkt i sak vid aktuellt sammanträde eller avgöras senare efter bordläggning eller remiss för beredning. Ärendet kan beslutas direkt eftersom det inte finns något beredningstvång.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Det ska finnas en punkt på dagordningen där ni som ledamöter får möjlighet att väcka ärenden. </a:t>
            </a:r>
          </a:p>
        </p:txBody>
      </p:sp>
      <p:sp>
        <p:nvSpPr>
          <p:cNvPr id="4" name="Platshållare för bildnummer 3"/>
          <p:cNvSpPr>
            <a:spLocks noGrp="1"/>
          </p:cNvSpPr>
          <p:nvPr>
            <p:ph type="sldNum" sz="quarter" idx="10"/>
          </p:nvPr>
        </p:nvSpPr>
        <p:spPr/>
        <p:txBody>
          <a:bodyPr/>
          <a:lstStyle/>
          <a:p>
            <a:fld id="{2AA118DA-F7A0-4D1B-84A0-D02FEEEB5B98}" type="slidenum">
              <a:rPr lang="sv-SE" smtClean="0"/>
              <a:t>3</a:t>
            </a:fld>
            <a:endParaRPr lang="sv-SE"/>
          </a:p>
        </p:txBody>
      </p:sp>
    </p:spTree>
    <p:extLst>
      <p:ext uri="{BB962C8B-B14F-4D97-AF65-F5344CB8AC3E}">
        <p14:creationId xmlns:p14="http://schemas.microsoft.com/office/powerpoint/2010/main" val="2133959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MJ</a:t>
            </a:r>
          </a:p>
          <a:p>
            <a:r>
              <a:rPr lang="sv-SE" dirty="0" smtClean="0"/>
              <a:t>Ansvarig handläggare ser till att ärendet håller god kvalitet, att alla allmänna handlingar är dokumenterade, lagrade och kommunicerade på rätt sätt samt att underlagen är klara i tid. </a:t>
            </a:r>
          </a:p>
          <a:p>
            <a:r>
              <a:rPr lang="sv-SE" dirty="0" smtClean="0"/>
              <a:t>Enligt Förvaltningslagen har alla myndigheter krav på sig att ärenden ska handläggas snabbt och effektivt utan att rättssäkerheten åsidosätts. </a:t>
            </a:r>
          </a:p>
          <a:p>
            <a:r>
              <a:rPr lang="sv-SE" dirty="0" smtClean="0"/>
              <a:t>Det är viktigt att underlaget till ärendet är väl underbyggt och begripligt, såväl för förvaltningen och nämnden som för medborgaren. </a:t>
            </a:r>
          </a:p>
          <a:p>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När det gäller</a:t>
            </a:r>
            <a:r>
              <a:rPr lang="sv-SE" baseline="0" dirty="0" smtClean="0"/>
              <a:t> myndighetsutövning finns några extra krav vid handläggningen. </a:t>
            </a:r>
            <a:r>
              <a:rPr lang="sv-SE" sz="1200" b="0" i="0" kern="1200" dirty="0" smtClean="0">
                <a:solidFill>
                  <a:schemeClr val="tx1"/>
                </a:solidFill>
                <a:effectLst/>
                <a:latin typeface="+mn-lt"/>
                <a:ea typeface="+mn-ea"/>
                <a:cs typeface="+mn-cs"/>
              </a:rPr>
              <a:t>I</a:t>
            </a:r>
            <a:r>
              <a:rPr lang="sv-SE" sz="1200" b="0" i="0" kern="1200" baseline="0" dirty="0" smtClean="0">
                <a:solidFill>
                  <a:schemeClr val="tx1"/>
                </a:solidFill>
                <a:effectLst/>
                <a:latin typeface="+mn-lt"/>
                <a:ea typeface="+mn-ea"/>
                <a:cs typeface="+mn-cs"/>
              </a:rPr>
              <a:t> SBN kan myndighetsutövning gälla bygglov, i BUN skolskjuts, i SN ekonomiskt bistånd osv.</a:t>
            </a:r>
            <a:endParaRPr lang="sv-SE"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baseline="0" dirty="0" smtClean="0">
                <a:solidFill>
                  <a:schemeClr val="tx1"/>
                </a:solidFill>
                <a:effectLst/>
                <a:latin typeface="+mn-lt"/>
                <a:ea typeface="+mn-ea"/>
                <a:cs typeface="+mn-cs"/>
              </a:rPr>
              <a:t>Myndighetsutövning definieras som </a:t>
            </a:r>
            <a:r>
              <a:rPr lang="sv-SE" sz="1200" b="0" i="0" kern="1200" dirty="0" smtClean="0">
                <a:solidFill>
                  <a:schemeClr val="tx1"/>
                </a:solidFill>
                <a:effectLst/>
                <a:latin typeface="+mn-lt"/>
                <a:ea typeface="+mn-ea"/>
                <a:cs typeface="+mn-cs"/>
              </a:rPr>
              <a:t>utövande av makt i förhållande till enskilda. Kraven på en respektfull och rättssäker ärendehantering är därför stora.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dirty="0" smtClean="0">
                <a:solidFill>
                  <a:schemeClr val="tx1"/>
                </a:solidFill>
                <a:effectLst/>
                <a:latin typeface="+mn-lt"/>
                <a:ea typeface="+mn-ea"/>
                <a:cs typeface="+mn-cs"/>
              </a:rPr>
              <a:t>Dokumentationen och den enskildes rätt till insyn i ärenden som rör myndighetsutövning stärker den enskildes skydd mot felaktig eller bristande hantering.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dirty="0" smtClean="0">
                <a:solidFill>
                  <a:schemeClr val="tx1"/>
                </a:solidFill>
                <a:effectLst/>
                <a:latin typeface="+mn-lt"/>
                <a:ea typeface="+mn-ea"/>
                <a:cs typeface="+mn-cs"/>
              </a:rPr>
              <a:t>Kommunikationsprincipen innebär att </a:t>
            </a:r>
            <a:r>
              <a:rPr lang="sv-SE" sz="1200" b="1" i="0" kern="1200" dirty="0" smtClean="0">
                <a:solidFill>
                  <a:schemeClr val="tx1"/>
                </a:solidFill>
                <a:effectLst/>
                <a:latin typeface="+mn-lt"/>
                <a:ea typeface="+mn-ea"/>
                <a:cs typeface="+mn-cs"/>
              </a:rPr>
              <a:t>ingen ska dömas ohörd</a:t>
            </a:r>
            <a:r>
              <a:rPr lang="sv-SE" sz="1200" b="0" i="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dirty="0" smtClean="0">
                <a:solidFill>
                  <a:schemeClr val="tx1"/>
                </a:solidFill>
                <a:effectLst/>
                <a:latin typeface="+mn-lt"/>
                <a:ea typeface="+mn-ea"/>
                <a:cs typeface="+mn-cs"/>
              </a:rPr>
              <a:t>En myndighet får i princip inte fatta beslut i ett ärende utan att den som är part har underrättats om allt material av betydelse för beslutet, och fått tillfälle att inom en bestämd tid yttra sig över materialet.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dirty="0" smtClean="0">
                <a:solidFill>
                  <a:schemeClr val="tx1"/>
                </a:solidFill>
                <a:effectLst/>
                <a:latin typeface="+mn-lt"/>
                <a:ea typeface="+mn-ea"/>
                <a:cs typeface="+mn-cs"/>
              </a:rPr>
              <a:t>Det ska framgå i det underlag ni får på vilket sätt och när ärendet har kommunicerats med sökanden, klaganden eller annan part. </a:t>
            </a:r>
          </a:p>
          <a:p>
            <a:endParaRPr lang="sv-SE" sz="1200" b="0" i="0" kern="1200" dirty="0" smtClean="0">
              <a:solidFill>
                <a:schemeClr val="tx1"/>
              </a:solidFill>
              <a:effectLst/>
              <a:latin typeface="+mn-lt"/>
              <a:ea typeface="+mn-ea"/>
              <a:cs typeface="+mn-cs"/>
            </a:endParaRPr>
          </a:p>
          <a:p>
            <a:r>
              <a:rPr lang="sv-SE" sz="1200" b="0" i="0" kern="1200" dirty="0" smtClean="0">
                <a:solidFill>
                  <a:schemeClr val="tx1"/>
                </a:solidFill>
                <a:effectLst/>
                <a:latin typeface="+mn-lt"/>
                <a:ea typeface="+mn-ea"/>
                <a:cs typeface="+mn-cs"/>
              </a:rPr>
              <a:t>I Förvaltningslagen</a:t>
            </a:r>
            <a:r>
              <a:rPr lang="sv-SE" sz="1200" b="0" i="0" kern="1200" baseline="0" dirty="0" smtClean="0">
                <a:solidFill>
                  <a:schemeClr val="tx1"/>
                </a:solidFill>
                <a:effectLst/>
                <a:latin typeface="+mn-lt"/>
                <a:ea typeface="+mn-ea"/>
                <a:cs typeface="+mn-cs"/>
              </a:rPr>
              <a:t> står det:</a:t>
            </a:r>
            <a:endParaRPr lang="sv-SE" sz="1200" b="0" i="0" kern="1200" dirty="0">
              <a:solidFill>
                <a:schemeClr val="tx1"/>
              </a:solidFill>
              <a:effectLst/>
              <a:latin typeface="+mn-lt"/>
              <a:ea typeface="+mn-ea"/>
              <a:cs typeface="+mn-cs"/>
            </a:endParaRPr>
          </a:p>
          <a:p>
            <a:r>
              <a:rPr lang="sv-SE" sz="1200" b="1" i="0" u="none" strike="noStrike" kern="1200" dirty="0" smtClean="0">
                <a:solidFill>
                  <a:schemeClr val="tx1"/>
                </a:solidFill>
                <a:effectLst/>
                <a:latin typeface="+mn-lt"/>
                <a:ea typeface="+mn-ea"/>
                <a:cs typeface="+mn-cs"/>
              </a:rPr>
              <a:t>Kommunikation</a:t>
            </a:r>
            <a:endParaRPr lang="sv-SE" sz="1200" b="1" i="0" kern="1200" dirty="0" smtClean="0">
              <a:solidFill>
                <a:schemeClr val="tx1"/>
              </a:solidFill>
              <a:effectLst/>
              <a:latin typeface="+mn-lt"/>
              <a:ea typeface="+mn-ea"/>
              <a:cs typeface="+mn-cs"/>
            </a:endParaRPr>
          </a:p>
          <a:p>
            <a:r>
              <a:rPr lang="sv-SE" sz="1200" b="1" i="0" u="none" strike="noStrike" kern="1200" dirty="0" smtClean="0">
                <a:solidFill>
                  <a:schemeClr val="tx1"/>
                </a:solidFill>
                <a:effectLst/>
                <a:latin typeface="+mn-lt"/>
                <a:ea typeface="+mn-ea"/>
                <a:cs typeface="+mn-cs"/>
              </a:rPr>
              <a:t>25 §</a:t>
            </a:r>
            <a:r>
              <a:rPr lang="sv-SE" sz="1200" b="0" i="0" kern="1200" dirty="0" smtClean="0">
                <a:solidFill>
                  <a:schemeClr val="tx1"/>
                </a:solidFill>
                <a:effectLst/>
                <a:latin typeface="+mn-lt"/>
                <a:ea typeface="+mn-ea"/>
                <a:cs typeface="+mn-cs"/>
              </a:rPr>
              <a:t>   Innan en myndighet fattar ett beslut i ett ärende ska den, om det inte är uppenbart obehövligt, underrätta den som är part om allt material av betydelse för beslutet och ge parten tillfälle att inom en bestämd tid yttra sig över materialet. Myndigheten får dock avstå från sådan kommunikation, om</a:t>
            </a:r>
            <a:br>
              <a:rPr lang="sv-SE" sz="1200" b="0" i="0" kern="1200" dirty="0" smtClean="0">
                <a:solidFill>
                  <a:schemeClr val="tx1"/>
                </a:solidFill>
                <a:effectLst/>
                <a:latin typeface="+mn-lt"/>
                <a:ea typeface="+mn-ea"/>
                <a:cs typeface="+mn-cs"/>
              </a:rPr>
            </a:br>
            <a:r>
              <a:rPr lang="sv-SE" sz="1200" b="0" i="0" kern="1200" dirty="0" smtClean="0">
                <a:solidFill>
                  <a:schemeClr val="tx1"/>
                </a:solidFill>
                <a:effectLst/>
                <a:latin typeface="+mn-lt"/>
                <a:ea typeface="+mn-ea"/>
                <a:cs typeface="+mn-cs"/>
              </a:rPr>
              <a:t>   1. ärendet gäller anställning av någon och det inte är fråga om prövning i högre instans efter överklagande,</a:t>
            </a:r>
            <a:br>
              <a:rPr lang="sv-SE" sz="1200" b="0" i="0" kern="1200" dirty="0" smtClean="0">
                <a:solidFill>
                  <a:schemeClr val="tx1"/>
                </a:solidFill>
                <a:effectLst/>
                <a:latin typeface="+mn-lt"/>
                <a:ea typeface="+mn-ea"/>
                <a:cs typeface="+mn-cs"/>
              </a:rPr>
            </a:br>
            <a:r>
              <a:rPr lang="sv-SE" sz="1200" b="0" i="0" kern="1200" dirty="0" smtClean="0">
                <a:solidFill>
                  <a:schemeClr val="tx1"/>
                </a:solidFill>
                <a:effectLst/>
                <a:latin typeface="+mn-lt"/>
                <a:ea typeface="+mn-ea"/>
                <a:cs typeface="+mn-cs"/>
              </a:rPr>
              <a:t>   2. det kan befaras att det annars skulle bli avsevärt svårare att genomföra beslutet, eller</a:t>
            </a:r>
            <a:br>
              <a:rPr lang="sv-SE" sz="1200" b="0" i="0" kern="1200" dirty="0" smtClean="0">
                <a:solidFill>
                  <a:schemeClr val="tx1"/>
                </a:solidFill>
                <a:effectLst/>
                <a:latin typeface="+mn-lt"/>
                <a:ea typeface="+mn-ea"/>
                <a:cs typeface="+mn-cs"/>
              </a:rPr>
            </a:br>
            <a:r>
              <a:rPr lang="sv-SE" sz="1200" b="0" i="0" kern="1200" dirty="0" smtClean="0">
                <a:solidFill>
                  <a:schemeClr val="tx1"/>
                </a:solidFill>
                <a:effectLst/>
                <a:latin typeface="+mn-lt"/>
                <a:ea typeface="+mn-ea"/>
                <a:cs typeface="+mn-cs"/>
              </a:rPr>
              <a:t>   3. ett väsentligt allmänt eller enskilt intresse kräver att beslutet meddelas omedelbart.</a:t>
            </a:r>
          </a:p>
          <a:p>
            <a:r>
              <a:rPr lang="sv-SE" sz="1200" b="0" i="0" kern="1200" dirty="0" smtClean="0">
                <a:solidFill>
                  <a:schemeClr val="tx1"/>
                </a:solidFill>
                <a:effectLst/>
                <a:latin typeface="+mn-lt"/>
                <a:ea typeface="+mn-ea"/>
                <a:cs typeface="+mn-cs"/>
              </a:rPr>
              <a:t>Myndigheten bestämmer hur underrättelse ska ske.</a:t>
            </a:r>
          </a:p>
          <a:p>
            <a:r>
              <a:rPr lang="sv-SE" sz="1200" b="0" i="0" kern="1200" dirty="0" smtClean="0">
                <a:solidFill>
                  <a:schemeClr val="tx1"/>
                </a:solidFill>
                <a:effectLst/>
                <a:latin typeface="+mn-lt"/>
                <a:ea typeface="+mn-ea"/>
                <a:cs typeface="+mn-cs"/>
              </a:rPr>
              <a:t>Underrättelseskyldigheten gäller med de begränsningar som följer av 10 kap. 3 § offentlighets- och sekretesslagen</a:t>
            </a:r>
          </a:p>
          <a:p>
            <a:endParaRPr lang="sv-SE" sz="1200" b="0" i="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4</a:t>
            </a:fld>
            <a:endParaRPr lang="sv-SE"/>
          </a:p>
        </p:txBody>
      </p:sp>
    </p:spTree>
    <p:extLst>
      <p:ext uri="{BB962C8B-B14F-4D97-AF65-F5344CB8AC3E}">
        <p14:creationId xmlns:p14="http://schemas.microsoft.com/office/powerpoint/2010/main" val="4026556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MÖ</a:t>
            </a:r>
          </a:p>
          <a:p>
            <a:r>
              <a:rPr lang="sv-SE" b="1" dirty="0" smtClean="0"/>
              <a:t>Tjänsteberedning</a:t>
            </a:r>
          </a:p>
          <a:p>
            <a:r>
              <a:rPr lang="sv-SE" dirty="0" smtClean="0"/>
              <a:t>När handläggaren har färdigställt utredningen är det förvaltningschefens ansvar att kvalitetssäkra beslutsunderlag och tjänsteskrivelse inför beslut. Detta sker med fördel i tjänsteberedning på förvaltningen. Om dokumenten inte uppfyller anvisningens regler skickar nämndsekreterare tillbaka ärendet till handläggare för komplettering. </a:t>
            </a:r>
          </a:p>
          <a:p>
            <a:endParaRPr lang="sv-SE" dirty="0" smtClean="0"/>
          </a:p>
          <a:p>
            <a:r>
              <a:rPr lang="sv-SE" b="1" dirty="0" smtClean="0"/>
              <a:t>Politisk</a:t>
            </a:r>
            <a:r>
              <a:rPr lang="sv-SE" b="1" baseline="0" dirty="0" smtClean="0"/>
              <a:t> beredning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Ärenden som kräver politiska beslut bereds även av politiken (oftast presidiet, </a:t>
            </a:r>
            <a:r>
              <a:rPr lang="sv-SE" sz="1200" kern="1200" baseline="0" dirty="0" smtClean="0">
                <a:solidFill>
                  <a:schemeClr val="tx1"/>
                </a:solidFill>
                <a:effectLst/>
                <a:latin typeface="Gill Sans MT" panose="020B0502020104020203" pitchFamily="34" charset="0"/>
                <a:ea typeface="+mn-ea"/>
                <a:cs typeface="+mn-cs"/>
              </a:rPr>
              <a:t>består av </a:t>
            </a:r>
            <a:r>
              <a:rPr lang="sv-SE" sz="1200" kern="1200" baseline="0" dirty="0" err="1" smtClean="0">
                <a:solidFill>
                  <a:schemeClr val="tx1"/>
                </a:solidFill>
                <a:effectLst/>
                <a:latin typeface="Gill Sans MT" panose="020B0502020104020203" pitchFamily="34" charset="0"/>
                <a:ea typeface="+mn-ea"/>
                <a:cs typeface="+mn-cs"/>
              </a:rPr>
              <a:t>ordf</a:t>
            </a:r>
            <a:r>
              <a:rPr lang="sv-SE" sz="1200" kern="1200" baseline="0" dirty="0" smtClean="0">
                <a:solidFill>
                  <a:schemeClr val="tx1"/>
                </a:solidFill>
                <a:effectLst/>
                <a:latin typeface="Gill Sans MT" panose="020B0502020104020203" pitchFamily="34" charset="0"/>
                <a:ea typeface="+mn-ea"/>
                <a:cs typeface="+mn-cs"/>
              </a:rPr>
              <a:t> och vice </a:t>
            </a:r>
            <a:r>
              <a:rPr lang="sv-SE" sz="1200" kern="1200" baseline="0" dirty="0" err="1" smtClean="0">
                <a:solidFill>
                  <a:schemeClr val="tx1"/>
                </a:solidFill>
                <a:effectLst/>
                <a:latin typeface="Gill Sans MT" panose="020B0502020104020203" pitchFamily="34" charset="0"/>
                <a:ea typeface="+mn-ea"/>
                <a:cs typeface="+mn-cs"/>
              </a:rPr>
              <a:t>ordf</a:t>
            </a:r>
            <a:r>
              <a:rPr lang="sv-SE" sz="1200" kern="1200" baseline="0" dirty="0" smtClean="0">
                <a:solidFill>
                  <a:schemeClr val="tx1"/>
                </a:solidFill>
                <a:effectLst/>
                <a:latin typeface="Gill Sans MT" panose="020B0502020104020203" pitchFamily="34" charset="0"/>
                <a:ea typeface="+mn-ea"/>
                <a:cs typeface="+mn-cs"/>
              </a:rPr>
              <a:t>, </a:t>
            </a:r>
            <a:r>
              <a:rPr lang="sv-SE" sz="1200" kern="1200" dirty="0" smtClean="0">
                <a:solidFill>
                  <a:schemeClr val="tx1"/>
                </a:solidFill>
                <a:effectLst/>
                <a:latin typeface="Gill Sans MT" panose="020B0502020104020203" pitchFamily="34" charset="0"/>
                <a:ea typeface="+mn-ea"/>
                <a:cs typeface="+mn-cs"/>
              </a:rPr>
              <a:t>Reglementet</a:t>
            </a:r>
            <a:r>
              <a:rPr lang="sv-SE" sz="1200" kern="1200" baseline="0" dirty="0" smtClean="0">
                <a:solidFill>
                  <a:schemeClr val="tx1"/>
                </a:solidFill>
                <a:effectLst/>
                <a:latin typeface="Gill Sans MT" panose="020B0502020104020203" pitchFamily="34" charset="0"/>
                <a:ea typeface="+mn-ea"/>
                <a:cs typeface="+mn-cs"/>
              </a:rPr>
              <a:t> § 17 </a:t>
            </a:r>
            <a:r>
              <a:rPr lang="sv-SE" baseline="0" dirty="0" smtClean="0"/>
              <a:t>), detta för att underlaget ligger till grund för skapandet av kallelsen.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Tjänsteskrivelsen kan inte ändras av nämnden, däremot kan nämnden tillföra/förtydliga uppgifter till protokollet. </a:t>
            </a:r>
          </a:p>
          <a:p>
            <a:endParaRPr lang="sv-SE" baseline="0" dirty="0" smtClean="0"/>
          </a:p>
          <a:p>
            <a:r>
              <a:rPr lang="sv-SE" sz="1200" kern="1200" dirty="0" smtClean="0">
                <a:solidFill>
                  <a:schemeClr val="tx1"/>
                </a:solidFill>
                <a:effectLst/>
                <a:latin typeface="Gill Sans MT" panose="020B0502020104020203" pitchFamily="34" charset="0"/>
                <a:ea typeface="+mn-ea"/>
                <a:cs typeface="+mn-cs"/>
              </a:rPr>
              <a:t>I nämndernas reglemente 2:11</a:t>
            </a:r>
            <a:r>
              <a:rPr lang="sv-SE" sz="1200" kern="1200" baseline="0" dirty="0" smtClean="0">
                <a:solidFill>
                  <a:schemeClr val="tx1"/>
                </a:solidFill>
                <a:effectLst/>
                <a:latin typeface="Gill Sans MT" panose="020B0502020104020203" pitchFamily="34" charset="0"/>
                <a:ea typeface="+mn-ea"/>
                <a:cs typeface="+mn-cs"/>
              </a:rPr>
              <a:t>,</a:t>
            </a:r>
            <a:r>
              <a:rPr lang="sv-SE" sz="1200" kern="1200" dirty="0" smtClean="0">
                <a:solidFill>
                  <a:schemeClr val="tx1"/>
                </a:solidFill>
                <a:effectLst/>
                <a:latin typeface="Gill Sans MT" panose="020B0502020104020203" pitchFamily="34" charset="0"/>
                <a:ea typeface="+mn-ea"/>
                <a:cs typeface="+mn-cs"/>
              </a:rPr>
              <a:t> 16 står att ordföranden bestämmer vilka handlingar som ska bifogas kallelsen. </a:t>
            </a:r>
          </a:p>
          <a:p>
            <a:r>
              <a:rPr lang="sv-SE" sz="1200" kern="1200" dirty="0" smtClean="0">
                <a:solidFill>
                  <a:schemeClr val="tx1"/>
                </a:solidFill>
                <a:effectLst/>
                <a:latin typeface="Gill Sans MT" panose="020B0502020104020203" pitchFamily="34" charset="0"/>
                <a:ea typeface="+mn-ea"/>
                <a:cs typeface="+mn-cs"/>
              </a:rPr>
              <a:t>Ordförande</a:t>
            </a:r>
            <a:r>
              <a:rPr lang="sv-SE" sz="1200" kern="1200" baseline="0" dirty="0" smtClean="0">
                <a:solidFill>
                  <a:schemeClr val="tx1"/>
                </a:solidFill>
                <a:effectLst/>
                <a:latin typeface="Gill Sans MT" panose="020B0502020104020203" pitchFamily="34" charset="0"/>
                <a:ea typeface="+mn-ea"/>
                <a:cs typeface="+mn-cs"/>
              </a:rPr>
              <a:t> ska även: </a:t>
            </a:r>
          </a:p>
          <a:p>
            <a:r>
              <a:rPr lang="sv-SE" sz="1200" kern="1200" baseline="0" dirty="0" smtClean="0">
                <a:solidFill>
                  <a:schemeClr val="tx1"/>
                </a:solidFill>
                <a:effectLst/>
                <a:latin typeface="Gill Sans MT" panose="020B0502020104020203" pitchFamily="34" charset="0"/>
                <a:ea typeface="+mn-ea"/>
                <a:cs typeface="+mn-cs"/>
              </a:rPr>
              <a:t>- kalla till sammanträde i enlighet med lag och reglemente, (en tredjedel av nämndsledamöterna kan också begära möte)</a:t>
            </a:r>
          </a:p>
          <a:p>
            <a:r>
              <a:rPr lang="sv-SE" sz="1200" kern="1200" baseline="0" dirty="0" smtClean="0">
                <a:solidFill>
                  <a:schemeClr val="tx1"/>
                </a:solidFill>
                <a:effectLst/>
                <a:latin typeface="Gill Sans MT" panose="020B0502020104020203" pitchFamily="34" charset="0"/>
                <a:ea typeface="+mn-ea"/>
                <a:cs typeface="+mn-cs"/>
              </a:rPr>
              <a:t>- inför sammanträdena se till att ärendena är beredda (vid behov)</a:t>
            </a:r>
          </a:p>
          <a:p>
            <a:r>
              <a:rPr lang="sv-SE" sz="1200" kern="1200" baseline="0" dirty="0" smtClean="0">
                <a:solidFill>
                  <a:schemeClr val="tx1"/>
                </a:solidFill>
                <a:effectLst/>
                <a:latin typeface="Gill Sans MT" panose="020B0502020104020203" pitchFamily="34" charset="0"/>
                <a:ea typeface="+mn-ea"/>
                <a:cs typeface="+mn-cs"/>
              </a:rPr>
              <a:t>- se till att färdigberedda ärenden snarast behandlas i styrelsen/nämnden,</a:t>
            </a:r>
          </a:p>
          <a:p>
            <a:endParaRPr lang="sv-SE" sz="1200" kern="1200" dirty="0" smtClean="0">
              <a:solidFill>
                <a:schemeClr val="tx1"/>
              </a:solidFill>
              <a:effectLst/>
              <a:latin typeface="Gill Sans MT" panose="020B0502020104020203" pitchFamily="34" charset="0"/>
              <a:ea typeface="+mn-ea"/>
              <a:cs typeface="+mn-cs"/>
            </a:endParaRPr>
          </a:p>
          <a:p>
            <a:r>
              <a:rPr lang="sv-SE" sz="1200" b="1" kern="1200" dirty="0" smtClean="0">
                <a:solidFill>
                  <a:schemeClr val="tx1"/>
                </a:solidFill>
                <a:effectLst/>
                <a:latin typeface="Gill Sans MT" panose="020B0502020104020203" pitchFamily="34" charset="0"/>
                <a:ea typeface="+mn-ea"/>
                <a:cs typeface="+mn-cs"/>
              </a:rPr>
              <a:t>Mötesportalen</a:t>
            </a:r>
          </a:p>
          <a:p>
            <a:r>
              <a:rPr lang="sv-SE" sz="1200" kern="1200" dirty="0" smtClean="0">
                <a:solidFill>
                  <a:schemeClr val="tx1"/>
                </a:solidFill>
                <a:effectLst/>
                <a:latin typeface="Gill Sans MT" panose="020B0502020104020203" pitchFamily="34" charset="0"/>
                <a:ea typeface="+mn-ea"/>
                <a:cs typeface="+mn-cs"/>
              </a:rPr>
              <a:t>I Reglemente 2:11</a:t>
            </a:r>
            <a:r>
              <a:rPr lang="sv-SE" sz="1200" kern="1200" baseline="0" dirty="0" smtClean="0">
                <a:solidFill>
                  <a:schemeClr val="tx1"/>
                </a:solidFill>
                <a:effectLst/>
                <a:latin typeface="Gill Sans MT" panose="020B0502020104020203" pitchFamily="34" charset="0"/>
                <a:ea typeface="+mn-ea"/>
                <a:cs typeface="+mn-cs"/>
              </a:rPr>
              <a:t> framgår att h</a:t>
            </a:r>
            <a:r>
              <a:rPr lang="sv-SE" sz="1200" kern="1200" dirty="0" smtClean="0">
                <a:solidFill>
                  <a:schemeClr val="tx1"/>
                </a:solidFill>
                <a:effectLst/>
                <a:latin typeface="Gill Sans MT" panose="020B0502020104020203" pitchFamily="34" charset="0"/>
                <a:ea typeface="+mn-ea"/>
                <a:cs typeface="+mn-cs"/>
              </a:rPr>
              <a:t>andlingarna till sammanträdet ska finnas tillgängliga i mötesportalen senast fem dagar före sammanträdesdagen. Vi skickar</a:t>
            </a:r>
            <a:r>
              <a:rPr lang="sv-SE" sz="1200" kern="1200" baseline="0" dirty="0" smtClean="0">
                <a:solidFill>
                  <a:schemeClr val="tx1"/>
                </a:solidFill>
                <a:effectLst/>
                <a:latin typeface="Gill Sans MT" panose="020B0502020104020203" pitchFamily="34" charset="0"/>
                <a:ea typeface="+mn-ea"/>
                <a:cs typeface="+mn-cs"/>
              </a:rPr>
              <a:t> ut ett mail till er när handlingarna finns utlagda. </a:t>
            </a:r>
            <a:endParaRPr lang="sv-SE" sz="1200" kern="1200" dirty="0" smtClean="0">
              <a:solidFill>
                <a:schemeClr val="tx1"/>
              </a:solidFill>
              <a:effectLst/>
              <a:latin typeface="Gill Sans MT" panose="020B0502020104020203" pitchFamily="34" charset="0"/>
              <a:ea typeface="+mn-ea"/>
              <a:cs typeface="+mn-cs"/>
            </a:endParaRP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Skulle</a:t>
            </a:r>
            <a:r>
              <a:rPr lang="sv-SE" sz="1200" kern="1200" baseline="0" dirty="0" smtClean="0">
                <a:solidFill>
                  <a:schemeClr val="tx1"/>
                </a:solidFill>
                <a:effectLst/>
                <a:latin typeface="Gill Sans MT" panose="020B0502020104020203" pitchFamily="34" charset="0"/>
                <a:ea typeface="+mn-ea"/>
                <a:cs typeface="+mn-cs"/>
              </a:rPr>
              <a:t> det vara så att ni skulle vilja se ytterligare handlingar i ett ärende som ni vill läsa mer om innan sammanträdet kan ni gärna ta kontakt med er nämndsekreterare så skickar de dessa, om det är möjligt. Det kan tex vara en utredning eller sammanställning som gjorts som är allmän. </a:t>
            </a:r>
            <a:endParaRPr lang="sv-SE" sz="1200" kern="1200" dirty="0" smtClean="0">
              <a:solidFill>
                <a:schemeClr val="tx1"/>
              </a:solidFill>
              <a:effectLst/>
              <a:latin typeface="Gill Sans MT" panose="020B0502020104020203" pitchFamily="34" charset="0"/>
              <a:ea typeface="+mn-ea"/>
              <a:cs typeface="+mn-cs"/>
            </a:endParaRP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Dagordning</a:t>
            </a:r>
            <a:r>
              <a:rPr lang="sv-SE" sz="1200" kern="1200" baseline="0" dirty="0" smtClean="0">
                <a:solidFill>
                  <a:schemeClr val="tx1"/>
                </a:solidFill>
                <a:effectLst/>
                <a:latin typeface="Gill Sans MT" panose="020B0502020104020203" pitchFamily="34" charset="0"/>
                <a:ea typeface="+mn-ea"/>
                <a:cs typeface="+mn-cs"/>
              </a:rPr>
              <a:t> eller </a:t>
            </a:r>
            <a:r>
              <a:rPr lang="sv-SE" sz="1200" kern="1200" dirty="0" smtClean="0">
                <a:solidFill>
                  <a:schemeClr val="tx1"/>
                </a:solidFill>
                <a:effectLst/>
                <a:latin typeface="Gill Sans MT" panose="020B0502020104020203" pitchFamily="34" charset="0"/>
                <a:ea typeface="+mn-ea"/>
                <a:cs typeface="+mn-cs"/>
              </a:rPr>
              <a:t>Kallelse och dess handlingar publiceras även på hemsidan pitea.se för att allmänheten ska kunna ta del av dessa,</a:t>
            </a:r>
            <a:r>
              <a:rPr lang="sv-SE" sz="1200" kern="1200" baseline="0" dirty="0" smtClean="0">
                <a:solidFill>
                  <a:schemeClr val="tx1"/>
                </a:solidFill>
                <a:effectLst/>
                <a:latin typeface="Gill Sans MT" panose="020B0502020104020203" pitchFamily="34" charset="0"/>
                <a:ea typeface="+mn-ea"/>
                <a:cs typeface="+mn-cs"/>
              </a:rPr>
              <a:t> förutom de ärenden som är sekretessbelagda. </a:t>
            </a:r>
            <a:endParaRPr lang="sv-SE" sz="1200" kern="1200" dirty="0" smtClean="0">
              <a:solidFill>
                <a:schemeClr val="tx1"/>
              </a:solidFill>
              <a:effectLst/>
              <a:latin typeface="Gill Sans MT" panose="020B0502020104020203" pitchFamily="34" charset="0"/>
              <a:ea typeface="+mn-ea"/>
              <a:cs typeface="+mn-cs"/>
            </a:endParaRPr>
          </a:p>
          <a:p>
            <a:endParaRPr lang="sv-SE" sz="1200" b="1"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Gill Sans MT" panose="020B0502020104020203" pitchFamily="34" charset="0"/>
                <a:ea typeface="+mn-ea"/>
                <a:cs typeface="+mn-cs"/>
              </a:rPr>
              <a:t>Frånvaro</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Om du inte kan delta i sammanträdet</a:t>
            </a:r>
            <a:r>
              <a:rPr lang="sv-SE" sz="1200" kern="1200" baseline="0" dirty="0" smtClean="0">
                <a:solidFill>
                  <a:schemeClr val="tx1"/>
                </a:solidFill>
                <a:effectLst/>
                <a:latin typeface="Gill Sans MT" panose="020B0502020104020203" pitchFamily="34" charset="0"/>
                <a:ea typeface="+mn-ea"/>
                <a:cs typeface="+mn-cs"/>
              </a:rPr>
              <a:t> är det viktigt att du så snart som möjligt </a:t>
            </a:r>
            <a:r>
              <a:rPr lang="sv-SE" sz="1200" kern="1200" dirty="0" smtClean="0">
                <a:solidFill>
                  <a:schemeClr val="tx1"/>
                </a:solidFill>
                <a:effectLst/>
                <a:latin typeface="Gill Sans MT" panose="020B0502020104020203" pitchFamily="34" charset="0"/>
                <a:ea typeface="+mn-ea"/>
                <a:cs typeface="+mn-cs"/>
              </a:rPr>
              <a:t>meddelar nämndsekreterare.</a:t>
            </a:r>
            <a:r>
              <a:rPr lang="sv-SE" sz="1200" kern="1200" baseline="0" dirty="0" smtClean="0">
                <a:solidFill>
                  <a:schemeClr val="tx1"/>
                </a:solidFill>
                <a:effectLst/>
                <a:latin typeface="Gill Sans MT" panose="020B0502020104020203" pitchFamily="34" charset="0"/>
                <a:ea typeface="+mn-ea"/>
                <a:cs typeface="+mn-cs"/>
              </a:rPr>
              <a:t> Hon har som uppgift att kalla er e</a:t>
            </a:r>
            <a:r>
              <a:rPr lang="sv-SE" sz="1200" kern="1200" dirty="0" smtClean="0">
                <a:solidFill>
                  <a:schemeClr val="tx1"/>
                </a:solidFill>
                <a:effectLst/>
                <a:latin typeface="Gill Sans MT" panose="020B0502020104020203" pitchFamily="34" charset="0"/>
                <a:ea typeface="+mn-ea"/>
                <a:cs typeface="+mn-cs"/>
              </a:rPr>
              <a:t>rsättare,</a:t>
            </a:r>
            <a:r>
              <a:rPr lang="sv-SE" sz="1200" kern="1200" baseline="0" dirty="0" smtClean="0">
                <a:solidFill>
                  <a:schemeClr val="tx1"/>
                </a:solidFill>
                <a:effectLst/>
                <a:latin typeface="Gill Sans MT" panose="020B0502020104020203" pitchFamily="34" charset="0"/>
                <a:ea typeface="+mn-ea"/>
                <a:cs typeface="+mn-cs"/>
              </a:rPr>
              <a:t> </a:t>
            </a:r>
            <a:r>
              <a:rPr lang="sv-SE" sz="1200" kern="1200" dirty="0" smtClean="0">
                <a:solidFill>
                  <a:schemeClr val="tx1"/>
                </a:solidFill>
                <a:effectLst/>
                <a:latin typeface="Gill Sans MT" panose="020B0502020104020203" pitchFamily="34" charset="0"/>
                <a:ea typeface="+mn-ea"/>
                <a:cs typeface="+mn-cs"/>
              </a:rPr>
              <a:t>enligt den särskilda ordning som fullmäktige beslutat</a:t>
            </a:r>
            <a:r>
              <a:rPr lang="sv-SE" sz="1200" kern="1200" baseline="0" dirty="0" smtClean="0">
                <a:solidFill>
                  <a:schemeClr val="tx1"/>
                </a:solidFill>
                <a:effectLst/>
                <a:latin typeface="Gill Sans MT" panose="020B0502020104020203" pitchFamily="34" charset="0"/>
                <a:ea typeface="+mn-ea"/>
                <a:cs typeface="+mn-cs"/>
              </a:rPr>
              <a:t> om. Reglemente 2:19</a:t>
            </a:r>
          </a:p>
        </p:txBody>
      </p:sp>
      <p:sp>
        <p:nvSpPr>
          <p:cNvPr id="4" name="Platshållare för bildnummer 3"/>
          <p:cNvSpPr>
            <a:spLocks noGrp="1"/>
          </p:cNvSpPr>
          <p:nvPr>
            <p:ph type="sldNum" sz="quarter" idx="10"/>
          </p:nvPr>
        </p:nvSpPr>
        <p:spPr/>
        <p:txBody>
          <a:bodyPr/>
          <a:lstStyle/>
          <a:p>
            <a:fld id="{2AA118DA-F7A0-4D1B-84A0-D02FEEEB5B98}" type="slidenum">
              <a:rPr lang="sv-SE" smtClean="0"/>
              <a:t>5</a:t>
            </a:fld>
            <a:endParaRPr lang="sv-SE"/>
          </a:p>
        </p:txBody>
      </p:sp>
    </p:spTree>
    <p:extLst>
      <p:ext uri="{BB962C8B-B14F-4D97-AF65-F5344CB8AC3E}">
        <p14:creationId xmlns:p14="http://schemas.microsoft.com/office/powerpoint/2010/main" val="87780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MJ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Nu har vi kommit till beslutsdelen i processen. Det innebär sammanträde och vi </a:t>
            </a:r>
            <a:r>
              <a:rPr lang="sv-SE" baseline="0" dirty="0" smtClean="0"/>
              <a:t>går igenom några saker som gäller för tjänstgöring</a:t>
            </a:r>
            <a:r>
              <a:rPr lang="sv-SE"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Till varje sammanträde kallas två ersättare till nämndens sammanträde som adjungerade ersättare efter ett rullande schema.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Anledningen till det är att man ska få möjlighet att delta i sammanträden någorlunda regelbundet, och man får både arvode och reseersättning.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Ersättare som inte tjänstgör har rätt att delta i överläggningarna, dock inte rätt att få sin mening antecknad i protokollet.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Lite kort om reglerna kring inkallande av ersättare:</a:t>
            </a: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En ledamot som kommer till ett pågående sammanträde har rätt att gå in och tjänstgöra,</a:t>
            </a:r>
            <a:r>
              <a:rPr lang="sv-SE" sz="1200" kern="1200" baseline="0" dirty="0" smtClean="0">
                <a:solidFill>
                  <a:schemeClr val="tx1"/>
                </a:solidFill>
                <a:effectLst/>
                <a:latin typeface="Gill Sans MT" panose="020B0502020104020203" pitchFamily="34" charset="0"/>
                <a:ea typeface="+mn-ea"/>
                <a:cs typeface="+mn-cs"/>
              </a:rPr>
              <a:t> även om </a:t>
            </a:r>
            <a:r>
              <a:rPr lang="sv-SE" sz="1200" kern="1200" dirty="0" smtClean="0">
                <a:solidFill>
                  <a:schemeClr val="tx1"/>
                </a:solidFill>
                <a:effectLst/>
                <a:latin typeface="Gill Sans MT" panose="020B0502020104020203" pitchFamily="34" charset="0"/>
                <a:ea typeface="+mn-ea"/>
                <a:cs typeface="+mn-cs"/>
              </a:rPr>
              <a:t>en ersättare redan har trätt in och tjänstgör. Men inträdet bör ske mellan två ärenden-</a:t>
            </a:r>
            <a:r>
              <a:rPr lang="sv-SE" sz="1200" kern="1200" baseline="0" dirty="0" smtClean="0">
                <a:solidFill>
                  <a:schemeClr val="tx1"/>
                </a:solidFill>
                <a:effectLst/>
                <a:latin typeface="Gill Sans MT" panose="020B0502020104020203" pitchFamily="34" charset="0"/>
                <a:ea typeface="+mn-ea"/>
                <a:cs typeface="+mn-cs"/>
              </a:rPr>
              <a:t> ordföranden avgör. </a:t>
            </a: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Kommer du senare till sammanträdet meddelar du ordföranden eller sekreterare. Detsamma gäller om du lämnar du sammanträdet innan det avslutats.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Reglemente 2:20</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Eftersom ersättare kallas till sammanträdet enligt</a:t>
            </a:r>
            <a:r>
              <a:rPr lang="sv-SE" sz="1200" kern="1200" baseline="0" dirty="0" smtClean="0">
                <a:solidFill>
                  <a:schemeClr val="tx1"/>
                </a:solidFill>
                <a:effectLst/>
                <a:latin typeface="Gill Sans MT" panose="020B0502020104020203" pitchFamily="34" charset="0"/>
                <a:ea typeface="+mn-ea"/>
                <a:cs typeface="+mn-cs"/>
              </a:rPr>
              <a:t> den ordning som </a:t>
            </a:r>
            <a:r>
              <a:rPr lang="sv-SE" sz="1200" kern="1200" dirty="0" smtClean="0">
                <a:solidFill>
                  <a:schemeClr val="tx1"/>
                </a:solidFill>
                <a:effectLst/>
                <a:latin typeface="Gill Sans MT" panose="020B0502020104020203" pitchFamily="34" charset="0"/>
                <a:ea typeface="+mn-ea"/>
                <a:cs typeface="+mn-cs"/>
              </a:rPr>
              <a:t>fullmäktige</a:t>
            </a:r>
            <a:r>
              <a:rPr lang="sv-SE" sz="1200" kern="1200" baseline="0" dirty="0" smtClean="0">
                <a:solidFill>
                  <a:schemeClr val="tx1"/>
                </a:solidFill>
                <a:effectLst/>
                <a:latin typeface="Gill Sans MT" panose="020B0502020104020203" pitchFamily="34" charset="0"/>
                <a:ea typeface="+mn-ea"/>
                <a:cs typeface="+mn-cs"/>
              </a:rPr>
              <a:t> bestämt kan det medföra partiväxling och även majoritetsväxling. I reglementet har man därför angett att: Om styrkebalansen mellan partierna därigenom påverkas får dock en ersättare som inställer sig under pågående sammanträde träda in i stället för en ersättare som kommer längre ner i ordningen.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En ledamot som avbryter sin tjänstgöring under sammanträdets gång kan inte komma tillbaka och börja tjänstgöra igen efter en stunds frånvaro. Detta kallas växeltjänstgöring och är inte tillåtet. Enda undantaget är om ledamoten inte får delta i behandlingen av ett ärende på grund av jäv.</a:t>
            </a:r>
            <a:r>
              <a:rPr lang="sv-SE" sz="1200" kern="1200" baseline="0" dirty="0" smtClean="0">
                <a:solidFill>
                  <a:schemeClr val="tx1"/>
                </a:solidFill>
                <a:effectLst/>
                <a:latin typeface="Gill Sans MT" panose="020B0502020104020203" pitchFamily="34" charset="0"/>
                <a:ea typeface="+mn-ea"/>
                <a:cs typeface="+mn-cs"/>
              </a:rPr>
              <a:t> Vi återkommer till jävsfrågan lite längre fram.</a:t>
            </a: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Gill Sans MT" panose="020B0502020104020203" pitchFamily="34" charset="0"/>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6</a:t>
            </a:fld>
            <a:endParaRPr lang="sv-SE"/>
          </a:p>
        </p:txBody>
      </p:sp>
    </p:spTree>
    <p:extLst>
      <p:ext uri="{BB962C8B-B14F-4D97-AF65-F5344CB8AC3E}">
        <p14:creationId xmlns:p14="http://schemas.microsoft.com/office/powerpoint/2010/main" val="187518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Gill Sans MT" panose="020B0502020104020203" pitchFamily="34" charset="0"/>
                <a:ea typeface="+mn-ea"/>
                <a:cs typeface="+mn-cs"/>
              </a:rPr>
              <a:t>MJ</a:t>
            </a:r>
          </a:p>
          <a:p>
            <a:r>
              <a:rPr lang="sv-SE" sz="1200" kern="1200" baseline="0" dirty="0" smtClean="0">
                <a:solidFill>
                  <a:schemeClr val="tx1"/>
                </a:solidFill>
                <a:effectLst/>
                <a:latin typeface="Gill Sans MT" panose="020B0502020104020203" pitchFamily="34" charset="0"/>
                <a:ea typeface="+mn-ea"/>
                <a:cs typeface="+mn-cs"/>
              </a:rPr>
              <a:t>Så, mötet har startat, vi har tjänstgörande ledamöter och kanske någon ersättare eller adjungerad ersättare på plats. Det är ordförande som leder mötet och det finns en del saker viktiga för er att känna till. </a:t>
            </a:r>
          </a:p>
          <a:p>
            <a:r>
              <a:rPr lang="sv-SE" sz="1200" kern="1200" baseline="0" dirty="0" smtClean="0">
                <a:solidFill>
                  <a:schemeClr val="tx1"/>
                </a:solidFill>
                <a:effectLst/>
                <a:latin typeface="Gill Sans MT" panose="020B0502020104020203" pitchFamily="34" charset="0"/>
                <a:ea typeface="+mn-ea"/>
                <a:cs typeface="+mn-cs"/>
              </a:rPr>
              <a:t>Om vi tittar närmare på vad yrkandena innebär så ser vi:</a:t>
            </a:r>
          </a:p>
          <a:p>
            <a:r>
              <a:rPr lang="sv-SE" sz="1200" i="1" kern="1200" dirty="0" smtClean="0">
                <a:solidFill>
                  <a:schemeClr val="tx1"/>
                </a:solidFill>
                <a:effectLst/>
                <a:latin typeface="Gill Sans MT" panose="020B0502020104020203" pitchFamily="34" charset="0"/>
                <a:ea typeface="+mn-ea"/>
                <a:cs typeface="+mn-cs"/>
              </a:rPr>
              <a:t>Formella yrkanden KL 6:33, 5:53-56</a:t>
            </a:r>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Återremiss = ärendet lämnas tillbaka till utskottet/ förvaltningen, ska innehålla motivering. Lämnas gärna in skriftligt till sekreteraren. En återremiss kan endast begäras och beslutas om en gång per ärende och instans. Enkel</a:t>
            </a:r>
            <a:r>
              <a:rPr lang="sv-SE" sz="1200" kern="1200" baseline="0" dirty="0" smtClean="0">
                <a:solidFill>
                  <a:schemeClr val="tx1"/>
                </a:solidFill>
                <a:effectLst/>
                <a:latin typeface="Gill Sans MT" panose="020B0502020104020203" pitchFamily="34" charset="0"/>
                <a:ea typeface="+mn-ea"/>
                <a:cs typeface="+mn-cs"/>
              </a:rPr>
              <a:t> majoritet krävs. </a:t>
            </a: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Bordläggning = avvakta med beslut i ärendet till nästa sammanträde, eller senare tillfälle, får inte tillföras något. Enkel</a:t>
            </a:r>
            <a:r>
              <a:rPr lang="sv-SE" sz="1200" kern="1200" baseline="0" dirty="0" smtClean="0">
                <a:solidFill>
                  <a:schemeClr val="tx1"/>
                </a:solidFill>
                <a:effectLst/>
                <a:latin typeface="Gill Sans MT" panose="020B0502020104020203" pitchFamily="34" charset="0"/>
                <a:ea typeface="+mn-ea"/>
                <a:cs typeface="+mn-cs"/>
              </a:rPr>
              <a:t> majoritet krävs.</a:t>
            </a:r>
          </a:p>
          <a:p>
            <a:endParaRPr lang="sv-SE" sz="1200" i="1" kern="1200" dirty="0" smtClean="0">
              <a:solidFill>
                <a:schemeClr val="tx1"/>
              </a:solidFill>
              <a:effectLst/>
              <a:latin typeface="Gill Sans MT" panose="020B0502020104020203" pitchFamily="34" charset="0"/>
              <a:ea typeface="+mn-ea"/>
              <a:cs typeface="+mn-cs"/>
            </a:endParaRPr>
          </a:p>
          <a:p>
            <a:r>
              <a:rPr lang="sv-SE" sz="1200" i="1" kern="1200" dirty="0" err="1" smtClean="0">
                <a:solidFill>
                  <a:schemeClr val="tx1"/>
                </a:solidFill>
                <a:effectLst/>
                <a:latin typeface="Gill Sans MT" panose="020B0502020104020203" pitchFamily="34" charset="0"/>
                <a:ea typeface="+mn-ea"/>
                <a:cs typeface="+mn-cs"/>
              </a:rPr>
              <a:t>Sakyrkanden</a:t>
            </a:r>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Bifall till förslaget = Stöd till förslaget. </a:t>
            </a:r>
          </a:p>
          <a:p>
            <a:r>
              <a:rPr lang="sv-SE" sz="1200" kern="1200" dirty="0" smtClean="0">
                <a:solidFill>
                  <a:schemeClr val="tx1"/>
                </a:solidFill>
                <a:effectLst/>
                <a:latin typeface="Gill Sans MT" panose="020B0502020104020203" pitchFamily="34" charset="0"/>
                <a:ea typeface="+mn-ea"/>
                <a:cs typeface="+mn-cs"/>
              </a:rPr>
              <a:t>Avslag till förslaget = Ej stöd till förslaget</a:t>
            </a:r>
          </a:p>
          <a:p>
            <a:r>
              <a:rPr lang="sv-SE" sz="1200" kern="1200" dirty="0" smtClean="0">
                <a:solidFill>
                  <a:schemeClr val="tx1"/>
                </a:solidFill>
                <a:effectLst/>
                <a:latin typeface="Gill Sans MT" panose="020B0502020104020203" pitchFamily="34" charset="0"/>
                <a:ea typeface="+mn-ea"/>
                <a:cs typeface="+mn-cs"/>
              </a:rPr>
              <a:t>Nytt yrkande = eget förslag, ska lämnas in skriftligt till sekreteraren</a:t>
            </a:r>
          </a:p>
          <a:p>
            <a:r>
              <a:rPr lang="sv-SE" sz="1200" kern="1200" dirty="0" smtClean="0">
                <a:solidFill>
                  <a:schemeClr val="tx1"/>
                </a:solidFill>
                <a:effectLst/>
                <a:latin typeface="Gill Sans MT" panose="020B0502020104020203" pitchFamily="34" charset="0"/>
                <a:ea typeface="+mn-ea"/>
                <a:cs typeface="+mn-cs"/>
              </a:rPr>
              <a:t>Tilläggsyrkande = stöd till förslaget med en komplettering</a:t>
            </a:r>
          </a:p>
          <a:p>
            <a:r>
              <a:rPr lang="sv-SE" sz="1200" kern="1200" dirty="0" smtClean="0">
                <a:solidFill>
                  <a:schemeClr val="tx1"/>
                </a:solidFill>
                <a:effectLst/>
                <a:latin typeface="Gill Sans MT" panose="020B0502020104020203" pitchFamily="34" charset="0"/>
                <a:ea typeface="+mn-ea"/>
                <a:cs typeface="+mn-cs"/>
              </a:rPr>
              <a:t>Ändringsyrkande = stöd till förslaget med en ändring</a:t>
            </a:r>
          </a:p>
          <a:p>
            <a:endParaRPr lang="sv-SE" sz="1200" kern="1200" dirty="0" smtClean="0">
              <a:solidFill>
                <a:schemeClr val="tx1"/>
              </a:solidFill>
              <a:effectLst/>
              <a:latin typeface="Gill Sans MT" panose="020B0502020104020203" pitchFamily="34" charset="0"/>
              <a:ea typeface="+mn-ea"/>
              <a:cs typeface="+mn-cs"/>
            </a:endParaRPr>
          </a:p>
          <a:p>
            <a:r>
              <a:rPr lang="sv-SE" sz="1200" kern="1200" baseline="0" dirty="0" smtClean="0">
                <a:solidFill>
                  <a:schemeClr val="tx1"/>
                </a:solidFill>
                <a:effectLst/>
                <a:latin typeface="Gill Sans MT" panose="020B0502020104020203" pitchFamily="34" charset="0"/>
                <a:ea typeface="+mn-ea"/>
                <a:cs typeface="+mn-cs"/>
              </a:rPr>
              <a:t>Hur hanterar vi nu detta? De flesta av er kan luta er tillbaka, för det är ordförandens roll att </a:t>
            </a:r>
            <a:r>
              <a:rPr lang="sv-SE" sz="1200" kern="1200" dirty="0" smtClean="0">
                <a:solidFill>
                  <a:schemeClr val="tx1"/>
                </a:solidFill>
                <a:effectLst/>
                <a:latin typeface="Gill Sans MT" panose="020B0502020104020203" pitchFamily="34" charset="0"/>
                <a:ea typeface="+mn-ea"/>
                <a:cs typeface="+mn-cs"/>
              </a:rPr>
              <a:t>lägga fram förslagen till beslut som framställts. Ni som kan komma att</a:t>
            </a:r>
            <a:r>
              <a:rPr lang="sv-SE" sz="1200" kern="1200" baseline="0" dirty="0" smtClean="0">
                <a:solidFill>
                  <a:schemeClr val="tx1"/>
                </a:solidFill>
                <a:effectLst/>
                <a:latin typeface="Gill Sans MT" panose="020B0502020104020203" pitchFamily="34" charset="0"/>
                <a:ea typeface="+mn-ea"/>
                <a:cs typeface="+mn-cs"/>
              </a:rPr>
              <a:t> leda ett sammanträde får lyssna extra noggrant.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I en propositionsordning är det viktigt att </a:t>
            </a:r>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ställs mot varandra och formella yrkanden behandlas var för sig. Om det har ställts både formella yrkanden och </a:t>
            </a:r>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ska de formella yrkandena ställas först, och sedan </a:t>
            </a:r>
            <a:r>
              <a:rPr lang="sv-SE" sz="1200" kern="1200" dirty="0" err="1" smtClean="0">
                <a:solidFill>
                  <a:schemeClr val="tx1"/>
                </a:solidFill>
                <a:effectLst/>
                <a:latin typeface="Gill Sans MT" panose="020B0502020104020203" pitchFamily="34" charset="0"/>
                <a:ea typeface="+mn-ea"/>
                <a:cs typeface="+mn-cs"/>
              </a:rPr>
              <a:t>sakyrkandena</a:t>
            </a:r>
            <a:r>
              <a:rPr lang="sv-SE" sz="1200" kern="1200" dirty="0" smtClean="0">
                <a:solidFill>
                  <a:schemeClr val="tx1"/>
                </a:solidFill>
                <a:effectLst/>
                <a:latin typeface="Gill Sans MT" panose="020B0502020104020203" pitchFamily="34" charset="0"/>
                <a:ea typeface="+mn-ea"/>
                <a:cs typeface="+mn-cs"/>
              </a:rPr>
              <a:t>, eftersom formella yrkanden påverkar beslutsgången i ärendet. </a:t>
            </a:r>
          </a:p>
          <a:p>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innebär att man beslutar i ärendet enligt den normala beslutsgången men att man ändrar, lägger till, bifaller eller avslår. </a:t>
            </a:r>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är faktiska ändringar av förslag i ett ärende.</a:t>
            </a:r>
          </a:p>
          <a:p>
            <a:r>
              <a:rPr lang="sv-SE" sz="1200" b="1" kern="1200" dirty="0" smtClean="0">
                <a:solidFill>
                  <a:schemeClr val="tx1"/>
                </a:solidFill>
                <a:effectLst/>
                <a:latin typeface="Gill Sans MT" panose="020B0502020104020203" pitchFamily="34" charset="0"/>
                <a:ea typeface="+mn-ea"/>
                <a:cs typeface="+mn-cs"/>
              </a:rPr>
              <a:t>Formella</a:t>
            </a:r>
            <a:r>
              <a:rPr lang="sv-SE" sz="1200" kern="1200" dirty="0" smtClean="0">
                <a:solidFill>
                  <a:schemeClr val="tx1"/>
                </a:solidFill>
                <a:effectLst/>
                <a:latin typeface="Gill Sans MT" panose="020B0502020104020203" pitchFamily="34" charset="0"/>
                <a:ea typeface="+mn-ea"/>
                <a:cs typeface="+mn-cs"/>
              </a:rPr>
              <a:t> </a:t>
            </a:r>
            <a:r>
              <a:rPr lang="sv-SE" sz="1200" b="1" kern="1200" dirty="0" smtClean="0">
                <a:solidFill>
                  <a:schemeClr val="tx1"/>
                </a:solidFill>
                <a:effectLst/>
                <a:latin typeface="Gill Sans MT" panose="020B0502020104020203" pitchFamily="34" charset="0"/>
                <a:ea typeface="+mn-ea"/>
                <a:cs typeface="+mn-cs"/>
              </a:rPr>
              <a:t>yrkanden</a:t>
            </a:r>
            <a:r>
              <a:rPr lang="sv-SE" sz="1200" kern="1200" dirty="0" smtClean="0">
                <a:solidFill>
                  <a:schemeClr val="tx1"/>
                </a:solidFill>
                <a:effectLst/>
                <a:latin typeface="Gill Sans MT" panose="020B0502020104020203" pitchFamily="34" charset="0"/>
                <a:ea typeface="+mn-ea"/>
                <a:cs typeface="+mn-cs"/>
              </a:rPr>
              <a:t> innebär att ärendets hantering eller beslutsgången påverkas. Exempel på formella yrkanden är återremiss och bordläggning.</a:t>
            </a:r>
          </a:p>
        </p:txBody>
      </p:sp>
      <p:sp>
        <p:nvSpPr>
          <p:cNvPr id="4" name="Platshållare för bildnummer 3"/>
          <p:cNvSpPr>
            <a:spLocks noGrp="1"/>
          </p:cNvSpPr>
          <p:nvPr>
            <p:ph type="sldNum" sz="quarter" idx="10"/>
          </p:nvPr>
        </p:nvSpPr>
        <p:spPr/>
        <p:txBody>
          <a:bodyPr/>
          <a:lstStyle/>
          <a:p>
            <a:fld id="{2AA118DA-F7A0-4D1B-84A0-D02FEEEB5B98}" type="slidenum">
              <a:rPr lang="sv-SE" smtClean="0"/>
              <a:t>7</a:t>
            </a:fld>
            <a:endParaRPr lang="sv-SE"/>
          </a:p>
        </p:txBody>
      </p:sp>
    </p:spTree>
    <p:extLst>
      <p:ext uri="{BB962C8B-B14F-4D97-AF65-F5344CB8AC3E}">
        <p14:creationId xmlns:p14="http://schemas.microsoft.com/office/powerpoint/2010/main" val="1178238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Gill Sans MT" panose="020B0502020104020203" pitchFamily="34" charset="0"/>
                <a:ea typeface="+mn-ea"/>
                <a:cs typeface="+mn-cs"/>
              </a:rPr>
              <a:t>MJ</a:t>
            </a:r>
          </a:p>
          <a:p>
            <a:r>
              <a:rPr lang="sv-SE" sz="1200" kern="1200" dirty="0" smtClean="0">
                <a:solidFill>
                  <a:schemeClr val="tx1"/>
                </a:solidFill>
                <a:effectLst/>
                <a:latin typeface="Gill Sans MT" panose="020B0502020104020203" pitchFamily="34" charset="0"/>
                <a:ea typeface="+mn-ea"/>
                <a:cs typeface="+mn-cs"/>
              </a:rPr>
              <a:t>Votering = omröstning</a:t>
            </a:r>
          </a:p>
          <a:p>
            <a:r>
              <a:rPr lang="sv-SE" sz="1200" kern="1200" dirty="0" smtClean="0">
                <a:solidFill>
                  <a:schemeClr val="tx1"/>
                </a:solidFill>
                <a:effectLst/>
                <a:latin typeface="Gill Sans MT" panose="020B0502020104020203" pitchFamily="34" charset="0"/>
                <a:ea typeface="+mn-ea"/>
                <a:cs typeface="+mn-cs"/>
              </a:rPr>
              <a:t>En ledamot har rätt att be om omröstning om han eller hon tycker att beslutet ska avgöras på sådant sätt. Det måste begäras innan ordföranden har klubbat beslutet. Det är då ordförandens uppgift att förklara förutsättningarna för voteringen.</a:t>
            </a:r>
          </a:p>
          <a:p>
            <a:r>
              <a:rPr lang="sv-SE" sz="1200" kern="1200" dirty="0" smtClean="0">
                <a:solidFill>
                  <a:schemeClr val="tx1"/>
                </a:solidFill>
                <a:effectLst/>
                <a:latin typeface="Gill Sans MT" panose="020B0502020104020203" pitchFamily="34" charset="0"/>
                <a:ea typeface="+mn-ea"/>
                <a:cs typeface="+mn-cs"/>
              </a:rPr>
              <a:t>Omröstningen avgörs genom enkel majoritet. Om det blir lika röstetal så har ordföranden utslagsröst. Förutom i ärenden som handlar om val eller anställning av personal,</a:t>
            </a:r>
            <a:r>
              <a:rPr lang="sv-SE" sz="1200" kern="1200" baseline="0" dirty="0" smtClean="0">
                <a:solidFill>
                  <a:schemeClr val="tx1"/>
                </a:solidFill>
                <a:effectLst/>
                <a:latin typeface="Gill Sans MT" panose="020B0502020104020203" pitchFamily="34" charset="0"/>
                <a:ea typeface="+mn-ea"/>
                <a:cs typeface="+mn-cs"/>
              </a:rPr>
              <a:t> då </a:t>
            </a:r>
            <a:r>
              <a:rPr lang="sv-SE" sz="1200" kern="1200" dirty="0" smtClean="0">
                <a:solidFill>
                  <a:schemeClr val="tx1"/>
                </a:solidFill>
                <a:effectLst/>
                <a:latin typeface="Gill Sans MT" panose="020B0502020104020203" pitchFamily="34" charset="0"/>
                <a:ea typeface="+mn-ea"/>
                <a:cs typeface="+mn-cs"/>
              </a:rPr>
              <a:t>fattas beslutet vid lika röstetal</a:t>
            </a:r>
            <a:r>
              <a:rPr lang="sv-SE" sz="1200" kern="1200" baseline="0" dirty="0" smtClean="0">
                <a:solidFill>
                  <a:schemeClr val="tx1"/>
                </a:solidFill>
                <a:effectLst/>
                <a:latin typeface="Gill Sans MT" panose="020B0502020104020203" pitchFamily="34" charset="0"/>
                <a:ea typeface="+mn-ea"/>
                <a:cs typeface="+mn-cs"/>
              </a:rPr>
              <a:t> </a:t>
            </a:r>
            <a:r>
              <a:rPr lang="sv-SE" sz="1200" kern="1200" dirty="0" smtClean="0">
                <a:solidFill>
                  <a:schemeClr val="tx1"/>
                </a:solidFill>
                <a:effectLst/>
                <a:latin typeface="Gill Sans MT" panose="020B0502020104020203" pitchFamily="34" charset="0"/>
                <a:ea typeface="+mn-ea"/>
                <a:cs typeface="+mn-cs"/>
              </a:rPr>
              <a:t>genom lottning.</a:t>
            </a:r>
          </a:p>
          <a:p>
            <a:r>
              <a:rPr lang="sv-SE" sz="1200" kern="1200" dirty="0" smtClean="0">
                <a:solidFill>
                  <a:schemeClr val="tx1"/>
                </a:solidFill>
                <a:effectLst/>
                <a:latin typeface="Gill Sans MT" panose="020B0502020104020203" pitchFamily="34" charset="0"/>
                <a:ea typeface="+mn-ea"/>
                <a:cs typeface="+mn-cs"/>
              </a:rPr>
              <a:t>Om omröstning begärs ska den ske öppet utom i ärenden som behandlar val eller anställning av personal.</a:t>
            </a: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Så,</a:t>
            </a:r>
            <a:r>
              <a:rPr lang="sv-SE" sz="1200" kern="1200" baseline="0" dirty="0" smtClean="0">
                <a:solidFill>
                  <a:schemeClr val="tx1"/>
                </a:solidFill>
                <a:effectLst/>
                <a:latin typeface="Gill Sans MT" panose="020B0502020104020203" pitchFamily="34" charset="0"/>
                <a:ea typeface="+mn-ea"/>
                <a:cs typeface="+mn-cs"/>
              </a:rPr>
              <a:t> vi har en öppen omröstning. Är alla skyldiga att delta?</a:t>
            </a:r>
          </a:p>
          <a:p>
            <a:r>
              <a:rPr lang="sv-SE" sz="1200" kern="1200" dirty="0" smtClean="0">
                <a:solidFill>
                  <a:schemeClr val="tx1"/>
                </a:solidFill>
                <a:effectLst/>
                <a:latin typeface="Gill Sans MT" panose="020B0502020104020203" pitchFamily="34" charset="0"/>
                <a:ea typeface="+mn-ea"/>
                <a:cs typeface="+mn-cs"/>
              </a:rPr>
              <a:t>En ledamot har rätt att avstå från att delta i omröstning och beslut i ett ärende. En ledamot som avstår från att delta i ett beslut ska anmäla det till ordföranden innan beslutet i ärendet fattas.</a:t>
            </a:r>
          </a:p>
          <a:p>
            <a:r>
              <a:rPr lang="sv-SE" sz="1200" kern="1200" dirty="0" smtClean="0">
                <a:solidFill>
                  <a:schemeClr val="tx1"/>
                </a:solidFill>
                <a:effectLst/>
                <a:latin typeface="Gill Sans MT" panose="020B0502020104020203" pitchFamily="34" charset="0"/>
                <a:ea typeface="+mn-ea"/>
                <a:cs typeface="+mn-cs"/>
              </a:rPr>
              <a:t>Undantaget är ordföranden som alltid är skyldig att rösta när det behövs för att ärendet ska kunna avgöras, det vill säga för att undvika att det blir lika antal röster.</a:t>
            </a:r>
          </a:p>
          <a:p>
            <a:r>
              <a:rPr lang="sv-SE" sz="1200" kern="1200" dirty="0" smtClean="0">
                <a:solidFill>
                  <a:schemeClr val="tx1"/>
                </a:solidFill>
                <a:effectLst/>
                <a:latin typeface="Gill Sans MT" panose="020B0502020104020203" pitchFamily="34" charset="0"/>
                <a:ea typeface="+mn-ea"/>
                <a:cs typeface="+mn-cs"/>
              </a:rPr>
              <a:t>Undantaget är även myndighetsutövning.</a:t>
            </a:r>
            <a:r>
              <a:rPr lang="sv-SE" sz="1200" kern="1200" baseline="0" dirty="0" smtClean="0">
                <a:solidFill>
                  <a:schemeClr val="tx1"/>
                </a:solidFill>
                <a:effectLst/>
                <a:latin typeface="Gill Sans MT" panose="020B0502020104020203" pitchFamily="34" charset="0"/>
                <a:ea typeface="+mn-ea"/>
                <a:cs typeface="+mn-cs"/>
              </a:rPr>
              <a:t> KL 4:26 slår fast att ledamot i nämn som deltar i handläggningen av ett ärende ska delta i avgörandet av ärendet, om ärendet avser myndighetsutövning mot någon enskild. Detta innebär ingen skyldighet att rösta för fler än ett förslag. Anledningen till att denna röstplikt finns är att det för den enskilde skulle kunna te sig stötande om en eller flera ledamöter inte redovisade sin uppfattning i frågan genom att rösta. </a:t>
            </a:r>
          </a:p>
          <a:p>
            <a:endParaRPr lang="sv-SE" sz="1200" kern="1200" baseline="0" dirty="0" smtClean="0">
              <a:solidFill>
                <a:schemeClr val="tx1"/>
              </a:solidFill>
              <a:effectLst/>
              <a:latin typeface="Gill Sans MT" panose="020B0502020104020203" pitchFamily="34" charset="0"/>
              <a:ea typeface="+mn-ea"/>
              <a:cs typeface="+mn-cs"/>
            </a:endParaRP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Reservation = avvikande mening</a:t>
            </a:r>
          </a:p>
          <a:p>
            <a:r>
              <a:rPr lang="sv-SE" sz="1200" kern="1200" dirty="0" smtClean="0">
                <a:solidFill>
                  <a:schemeClr val="tx1"/>
                </a:solidFill>
                <a:effectLst/>
                <a:latin typeface="Gill Sans MT" panose="020B0502020104020203" pitchFamily="34" charset="0"/>
                <a:ea typeface="+mn-ea"/>
                <a:cs typeface="+mn-cs"/>
              </a:rPr>
              <a:t>Om beslutet går er emot kan ni anmäla avvikande mening om ni vill ha det fört till protokollet. Det finns inget krav på att den som reserverar sig ska ha yrkat på annat förslag till beslut. Reservation anmäls med handuppräckning efter att ordföranden har klubbat beslutet och måste också lämnas skriftligt till sekreteraren innan mötet avslutas.</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I de fall då straffansvar eller revisionsansvar kan bli aktuellt kan en reservation innebära att den som reserverat sig också kan befrias från eventuellt juridiskt ansvar från beslutet.</a:t>
            </a:r>
          </a:p>
          <a:p>
            <a:r>
              <a:rPr lang="sv-SE" sz="1200" kern="1200" dirty="0" smtClean="0">
                <a:solidFill>
                  <a:schemeClr val="tx1"/>
                </a:solidFill>
                <a:effectLst/>
                <a:latin typeface="Gill Sans MT" panose="020B0502020104020203" pitchFamily="34" charset="0"/>
                <a:ea typeface="+mn-ea"/>
                <a:cs typeface="+mn-cs"/>
              </a:rPr>
              <a:t>Men man reserverar sig för att markera att man har en mening som avviker från majoriteten.</a:t>
            </a:r>
          </a:p>
          <a:p>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För vissa ärenden stannar processen här, efter ett beslut i nämnden. Det är de ärenden som kommunfullmäktige delegerat till nämnden genom reglementet för styrelsen och nämnder. Det kommer Christer att prata mer om strax. Andra ärenden går vidare för beslut i kommunstyrelse eller kommunfullmäktige. Då börjar processen om. </a:t>
            </a:r>
          </a:p>
        </p:txBody>
      </p:sp>
      <p:sp>
        <p:nvSpPr>
          <p:cNvPr id="4" name="Platshållare för bildnummer 3"/>
          <p:cNvSpPr>
            <a:spLocks noGrp="1"/>
          </p:cNvSpPr>
          <p:nvPr>
            <p:ph type="sldNum" sz="quarter" idx="10"/>
          </p:nvPr>
        </p:nvSpPr>
        <p:spPr/>
        <p:txBody>
          <a:bodyPr/>
          <a:lstStyle/>
          <a:p>
            <a:fld id="{2AA118DA-F7A0-4D1B-84A0-D02FEEEB5B98}" type="slidenum">
              <a:rPr lang="sv-SE" smtClean="0"/>
              <a:t>8</a:t>
            </a:fld>
            <a:endParaRPr lang="sv-SE"/>
          </a:p>
        </p:txBody>
      </p:sp>
    </p:spTree>
    <p:extLst>
      <p:ext uri="{BB962C8B-B14F-4D97-AF65-F5344CB8AC3E}">
        <p14:creationId xmlns:p14="http://schemas.microsoft.com/office/powerpoint/2010/main" val="3236265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MJ</a:t>
            </a:r>
          </a:p>
          <a:p>
            <a:r>
              <a:rPr lang="sv-SE" baseline="0" dirty="0" smtClean="0"/>
              <a:t>Som ni ser följer en likadan process vid Kommunledningsförvaltningen när ärendet inkommer till oss. Det är vi kommunsekreterare som tar emot ärendet och det kvalitetssäkras genom tjänsteberedning. Kommunledningsförvaltningen kan anta nämndens förslag som sitt eget eller formulera ett annat. Nämndens förslag följer dock alltid med i kallelsen. Vi har naturligtvis även en politisk beredning som består av Kommunstyrelsens presidium innan ärendet kommer upp på en kallelse till KSAPU, KS och KF.</a:t>
            </a:r>
          </a:p>
          <a:p>
            <a:endParaRPr lang="sv-SE" baseline="0" dirty="0" smtClean="0"/>
          </a:p>
          <a:p>
            <a:r>
              <a:rPr lang="sv-SE" baseline="0" dirty="0" smtClean="0"/>
              <a:t>Ett ärende som startar i en av era förvaltningar vandrar en lång väg till kommunfullmäktige. Ett ärende som ska genom alla beslutsinstanser kan ta upp till 20 veckor.</a:t>
            </a:r>
          </a:p>
          <a:p>
            <a:endParaRPr lang="sv-SE" baseline="0" dirty="0" smtClean="0"/>
          </a:p>
          <a:p>
            <a:r>
              <a:rPr lang="sv-SE" baseline="0" dirty="0" smtClean="0"/>
              <a:t>När sammanträdesplaneringen för året upprättas sätts stoppdatum för när ärenden ska vara klara inför respektive beredning. </a:t>
            </a:r>
          </a:p>
          <a:p>
            <a:r>
              <a:rPr lang="sv-SE" baseline="0" dirty="0" smtClean="0"/>
              <a:t>Det är nödvändigt att följa planeringen för att den politiska beredningen och sammanträdesprocessen, med exempelvis utskick av handlingar, ska kunna fungera. </a:t>
            </a:r>
          </a:p>
          <a:p>
            <a:r>
              <a:rPr lang="sv-SE" baseline="0" dirty="0" smtClean="0"/>
              <a:t>Det är därför viktigt att nämnderna fastställer sina sammanträdesplaner med utgångspunkt från kommunfullmäktiges sammanträdesplan. </a:t>
            </a:r>
          </a:p>
        </p:txBody>
      </p:sp>
      <p:sp>
        <p:nvSpPr>
          <p:cNvPr id="4" name="Platshållare för bildnummer 3"/>
          <p:cNvSpPr>
            <a:spLocks noGrp="1"/>
          </p:cNvSpPr>
          <p:nvPr>
            <p:ph type="sldNum" sz="quarter" idx="10"/>
          </p:nvPr>
        </p:nvSpPr>
        <p:spPr/>
        <p:txBody>
          <a:bodyPr/>
          <a:lstStyle/>
          <a:p>
            <a:fld id="{2AA118DA-F7A0-4D1B-84A0-D02FEEEB5B98}" type="slidenum">
              <a:rPr lang="sv-SE" smtClean="0"/>
              <a:t>9</a:t>
            </a:fld>
            <a:endParaRPr lang="sv-SE"/>
          </a:p>
        </p:txBody>
      </p:sp>
    </p:spTree>
    <p:extLst>
      <p:ext uri="{BB962C8B-B14F-4D97-AF65-F5344CB8AC3E}">
        <p14:creationId xmlns:p14="http://schemas.microsoft.com/office/powerpoint/2010/main" val="4079229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138267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42927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230561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n platshållare">
    <p:spTree>
      <p:nvGrpSpPr>
        <p:cNvPr id="1" name=""/>
        <p:cNvGrpSpPr/>
        <p:nvPr/>
      </p:nvGrpSpPr>
      <p:grpSpPr>
        <a:xfrm>
          <a:off x="0" y="0"/>
          <a:ext cx="0" cy="0"/>
          <a:chOff x="0" y="0"/>
          <a:chExt cx="0" cy="0"/>
        </a:xfrm>
      </p:grpSpPr>
      <p:pic>
        <p:nvPicPr>
          <p:cNvPr id="5" name="Bildobjekt 4" descr="pitea_kommun_farg.jpg"/>
          <p:cNvPicPr>
            <a:picLocks noChangeAspect="1"/>
          </p:cNvPicPr>
          <p:nvPr userDrawn="1"/>
        </p:nvPicPr>
        <p:blipFill>
          <a:blip r:embed="rId2" cstate="print"/>
          <a:stretch>
            <a:fillRect/>
          </a:stretch>
        </p:blipFill>
        <p:spPr>
          <a:xfrm>
            <a:off x="480000" y="360001"/>
            <a:ext cx="2400000" cy="601225"/>
          </a:xfrm>
          <a:prstGeom prst="rect">
            <a:avLst/>
          </a:prstGeom>
        </p:spPr>
      </p:pic>
      <p:sp>
        <p:nvSpPr>
          <p:cNvPr id="7" name="Platshållare för innehåll 6"/>
          <p:cNvSpPr>
            <a:spLocks noGrp="1"/>
          </p:cNvSpPr>
          <p:nvPr>
            <p:ph sz="quarter" idx="10"/>
          </p:nvPr>
        </p:nvSpPr>
        <p:spPr>
          <a:xfrm>
            <a:off x="1047716" y="2357430"/>
            <a:ext cx="10096571" cy="3286148"/>
          </a:xfr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Rubrik 7"/>
          <p:cNvSpPr>
            <a:spLocks noGrp="1"/>
          </p:cNvSpPr>
          <p:nvPr>
            <p:ph type="title"/>
          </p:nvPr>
        </p:nvSpPr>
        <p:spPr>
          <a:xfrm>
            <a:off x="571462" y="1000108"/>
            <a:ext cx="11049077" cy="1143000"/>
          </a:xfrm>
        </p:spPr>
        <p:txBody>
          <a:bodyPr/>
          <a:lstStyle>
            <a:lvl1pPr>
              <a:defRPr>
                <a:latin typeface="Gill Sans MT" pitchFamily="34" charset="0"/>
              </a:defRPr>
            </a:lvl1pPr>
          </a:lstStyle>
          <a:p>
            <a:r>
              <a:rPr lang="sv-SE" smtClean="0"/>
              <a:t>Klicka här för att ändra format</a:t>
            </a:r>
            <a:endParaRPr lang="sv-SE" dirty="0"/>
          </a:p>
        </p:txBody>
      </p:sp>
      <p:pic>
        <p:nvPicPr>
          <p:cNvPr id="1028" name="Picture 4"/>
          <p:cNvPicPr>
            <a:picLocks noChangeAspect="1" noChangeArrowheads="1"/>
          </p:cNvPicPr>
          <p:nvPr userDrawn="1"/>
        </p:nvPicPr>
        <p:blipFill>
          <a:blip r:embed="rId3" cstate="print"/>
          <a:srcRect/>
          <a:stretch>
            <a:fillRect/>
          </a:stretch>
        </p:blipFill>
        <p:spPr bwMode="auto">
          <a:xfrm flipH="1">
            <a:off x="0" y="6286520"/>
            <a:ext cx="12192000" cy="428628"/>
          </a:xfrm>
          <a:prstGeom prst="rect">
            <a:avLst/>
          </a:prstGeom>
          <a:noFill/>
          <a:ln w="9525">
            <a:noFill/>
            <a:miter lim="800000"/>
            <a:headEnd/>
            <a:tailEnd/>
          </a:ln>
        </p:spPr>
      </p:pic>
      <p:sp>
        <p:nvSpPr>
          <p:cNvPr id="22" name="Platshållare för text 21"/>
          <p:cNvSpPr>
            <a:spLocks noGrp="1"/>
          </p:cNvSpPr>
          <p:nvPr>
            <p:ph type="body" sz="quarter" idx="11" hasCustomPrompt="1"/>
          </p:nvPr>
        </p:nvSpPr>
        <p:spPr>
          <a:xfrm>
            <a:off x="7715262" y="6357958"/>
            <a:ext cx="3524249" cy="285750"/>
          </a:xfrm>
        </p:spPr>
        <p:txBody>
          <a:bodyPr wrap="none">
            <a:noAutofit/>
          </a:bodyPr>
          <a:lstStyle>
            <a:lvl1pPr algn="r">
              <a:buNone/>
              <a:defRPr sz="1400">
                <a:solidFill>
                  <a:schemeClr val="bg1"/>
                </a:solidFill>
                <a:latin typeface="Gill Sans MT" pitchFamily="34" charset="0"/>
              </a:defRPr>
            </a:lvl1pPr>
          </a:lstStyle>
          <a:p>
            <a:pPr lvl="0"/>
            <a:r>
              <a:rPr lang="sv-SE" dirty="0" smtClean="0"/>
              <a:t>Ange namn på verksamheten</a:t>
            </a:r>
            <a:endParaRPr lang="sv-SE" dirty="0"/>
          </a:p>
        </p:txBody>
      </p:sp>
    </p:spTree>
    <p:extLst>
      <p:ext uri="{BB962C8B-B14F-4D97-AF65-F5344CB8AC3E}">
        <p14:creationId xmlns:p14="http://schemas.microsoft.com/office/powerpoint/2010/main" val="187625044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086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98397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1AA6DBE-38A0-468B-9011-A49F4E09434E}" type="datetimeFigureOut">
              <a:rPr lang="sv-SE" smtClean="0"/>
              <a:t>2019-12-12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99103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21AA6DBE-38A0-468B-9011-A49F4E09434E}" type="datetimeFigureOut">
              <a:rPr lang="sv-SE" smtClean="0"/>
              <a:t>2019-12-12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76421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21AA6DBE-38A0-468B-9011-A49F4E09434E}" type="datetimeFigureOut">
              <a:rPr lang="sv-SE" smtClean="0"/>
              <a:t>2019-12-12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73789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1AA6DBE-38A0-468B-9011-A49F4E09434E}" type="datetimeFigureOut">
              <a:rPr lang="sv-SE" smtClean="0"/>
              <a:t>2019-12-12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35401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1AA6DBE-38A0-468B-9011-A49F4E09434E}" type="datetimeFigureOut">
              <a:rPr lang="sv-SE" smtClean="0"/>
              <a:t>2019-12-12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717339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1AA6DBE-38A0-468B-9011-A49F4E09434E}" type="datetimeFigureOut">
              <a:rPr lang="sv-SE" smtClean="0"/>
              <a:t>2019-12-12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77038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6DBE-38A0-468B-9011-A49F4E09434E}" type="datetimeFigureOut">
              <a:rPr lang="sv-SE" smtClean="0"/>
              <a:t>2019-12-12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85250-AC35-4BFA-BDDD-D2C46DAFC464}" type="slidenum">
              <a:rPr lang="sv-SE" smtClean="0"/>
              <a:t>‹#›</a:t>
            </a:fld>
            <a:endParaRPr lang="sv-SE"/>
          </a:p>
        </p:txBody>
      </p:sp>
      <p:pic>
        <p:nvPicPr>
          <p:cNvPr id="7" name="Picture 4"/>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29556" t="56766" r="1038" b="37828"/>
          <a:stretch/>
        </p:blipFill>
        <p:spPr bwMode="auto">
          <a:xfrm flipH="1">
            <a:off x="0" y="6275012"/>
            <a:ext cx="12192000" cy="451642"/>
          </a:xfrm>
          <a:prstGeom prst="rect">
            <a:avLst/>
          </a:prstGeom>
          <a:noFill/>
          <a:ln w="9525">
            <a:noFill/>
            <a:miter lim="800000"/>
            <a:headEnd/>
            <a:tailEnd/>
          </a:ln>
        </p:spPr>
      </p:pic>
    </p:spTree>
    <p:extLst>
      <p:ext uri="{BB962C8B-B14F-4D97-AF65-F5344CB8AC3E}">
        <p14:creationId xmlns:p14="http://schemas.microsoft.com/office/powerpoint/2010/main" val="303972744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9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ubrik 1"/>
          <p:cNvSpPr txBox="1">
            <a:spLocks/>
          </p:cNvSpPr>
          <p:nvPr/>
        </p:nvSpPr>
        <p:spPr>
          <a:xfrm>
            <a:off x="2527540" y="1466491"/>
            <a:ext cx="8290361" cy="3986658"/>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70000"/>
              </a:lnSpc>
            </a:pPr>
            <a:r>
              <a:rPr lang="sv-SE" sz="21600" b="1" dirty="0" smtClean="0">
                <a:solidFill>
                  <a:schemeClr val="bg1"/>
                </a:solidFill>
                <a:latin typeface="Gill Sans MT" panose="020B0502020104020203" pitchFamily="34" charset="0"/>
              </a:rPr>
              <a:t>Ärendeprocessen</a:t>
            </a:r>
          </a:p>
          <a:p>
            <a:pPr>
              <a:lnSpc>
                <a:spcPct val="170000"/>
              </a:lnSpc>
            </a:pPr>
            <a:endParaRPr lang="sv-SE" sz="21600" dirty="0" smtClean="0">
              <a:solidFill>
                <a:schemeClr val="bg1"/>
              </a:solidFill>
              <a:latin typeface="Gill Sans MT" panose="020B0502020104020203" pitchFamily="34" charset="0"/>
            </a:endParaRPr>
          </a:p>
          <a:p>
            <a:pPr>
              <a:lnSpc>
                <a:spcPct val="170000"/>
              </a:lnSpc>
            </a:pPr>
            <a:r>
              <a:rPr lang="sv-SE" sz="14400" dirty="0">
                <a:solidFill>
                  <a:schemeClr val="bg1"/>
                </a:solidFill>
                <a:latin typeface="Gill Sans MT" panose="020B0502020104020203" pitchFamily="34" charset="0"/>
              </a:rPr>
              <a:t>Margareta Johansson, Kommunsekreterare</a:t>
            </a:r>
            <a:endParaRPr lang="sv-SE" sz="14400" dirty="0" smtClean="0">
              <a:solidFill>
                <a:schemeClr val="bg1"/>
              </a:solidFill>
              <a:latin typeface="Gill Sans MT" panose="020B0502020104020203" pitchFamily="34" charset="0"/>
            </a:endParaRPr>
          </a:p>
          <a:p>
            <a:pPr>
              <a:lnSpc>
                <a:spcPct val="170000"/>
              </a:lnSpc>
            </a:pPr>
            <a:r>
              <a:rPr lang="sv-SE" sz="14400" dirty="0" smtClean="0">
                <a:solidFill>
                  <a:schemeClr val="bg1"/>
                </a:solidFill>
                <a:latin typeface="Gill Sans MT" panose="020B0502020104020203" pitchFamily="34" charset="0"/>
              </a:rPr>
              <a:t>Maria Öman, Kommunsekreterare </a:t>
            </a:r>
            <a:r>
              <a:rPr lang="sv-SE" sz="2000" dirty="0" smtClean="0">
                <a:solidFill>
                  <a:schemeClr val="bg1"/>
                </a:solidFill>
              </a:rPr>
              <a:t/>
            </a:r>
            <a:br>
              <a:rPr lang="sv-SE" sz="2000" dirty="0" smtClean="0">
                <a:solidFill>
                  <a:schemeClr val="bg1"/>
                </a:solidFill>
              </a:rPr>
            </a:br>
            <a:endParaRPr lang="sv-SE" sz="2200" dirty="0">
              <a:solidFill>
                <a:schemeClr val="bg1"/>
              </a:solidFill>
            </a:endParaRPr>
          </a:p>
        </p:txBody>
      </p:sp>
    </p:spTree>
    <p:extLst>
      <p:ext uri="{BB962C8B-B14F-4D97-AF65-F5344CB8AC3E}">
        <p14:creationId xmlns:p14="http://schemas.microsoft.com/office/powerpoint/2010/main" val="2074866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1325563"/>
          </a:xfrm>
        </p:spPr>
        <p:txBody>
          <a:bodyPr/>
          <a:lstStyle/>
          <a:p>
            <a:r>
              <a:rPr lang="sv-SE" dirty="0" smtClean="0">
                <a:latin typeface="Gill Sans MT" panose="020B0502020104020203" pitchFamily="34" charset="0"/>
              </a:rPr>
              <a:t>Jäv</a:t>
            </a:r>
            <a:endParaRPr lang="sv-SE" dirty="0"/>
          </a:p>
        </p:txBody>
      </p:sp>
      <p:sp>
        <p:nvSpPr>
          <p:cNvPr id="4" name="Rektangel med rundade hörn 3"/>
          <p:cNvSpPr/>
          <p:nvPr/>
        </p:nvSpPr>
        <p:spPr>
          <a:xfrm>
            <a:off x="2457375" y="1840165"/>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Sakägar-, intresse- och </a:t>
            </a:r>
            <a:r>
              <a:rPr lang="sv-SE" sz="2800" dirty="0" err="1" smtClean="0">
                <a:latin typeface="Gill Sans MT" panose="020B0502020104020203" pitchFamily="34" charset="0"/>
              </a:rPr>
              <a:t>släktskapsjäv</a:t>
            </a:r>
            <a:endParaRPr lang="sv-SE" sz="2800" dirty="0">
              <a:latin typeface="Gill Sans MT" panose="020B0502020104020203" pitchFamily="34" charset="0"/>
            </a:endParaRPr>
          </a:p>
        </p:txBody>
      </p:sp>
      <p:sp>
        <p:nvSpPr>
          <p:cNvPr id="9" name="Rektangel med rundade hörn 8"/>
          <p:cNvSpPr/>
          <p:nvPr/>
        </p:nvSpPr>
        <p:spPr>
          <a:xfrm>
            <a:off x="2457375" y="2759450"/>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err="1" smtClean="0">
                <a:latin typeface="Gill Sans MT" panose="020B0502020104020203" pitchFamily="34" charset="0"/>
              </a:rPr>
              <a:t>Ställföreträdarjäv</a:t>
            </a:r>
            <a:endParaRPr lang="sv-SE" sz="2800" dirty="0">
              <a:latin typeface="Gill Sans MT" panose="020B0502020104020203" pitchFamily="34" charset="0"/>
            </a:endParaRPr>
          </a:p>
        </p:txBody>
      </p:sp>
      <p:sp>
        <p:nvSpPr>
          <p:cNvPr id="11" name="Rektangel med rundade hörn 10"/>
          <p:cNvSpPr/>
          <p:nvPr/>
        </p:nvSpPr>
        <p:spPr>
          <a:xfrm>
            <a:off x="2457375" y="3622895"/>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err="1" smtClean="0">
                <a:latin typeface="Gill Sans MT" panose="020B0502020104020203" pitchFamily="34" charset="0"/>
              </a:rPr>
              <a:t>Tillsynsjäv</a:t>
            </a:r>
            <a:endParaRPr lang="sv-SE" sz="2800" dirty="0">
              <a:latin typeface="Gill Sans MT" panose="020B0502020104020203" pitchFamily="34" charset="0"/>
            </a:endParaRPr>
          </a:p>
        </p:txBody>
      </p:sp>
      <p:sp>
        <p:nvSpPr>
          <p:cNvPr id="12" name="Rektangel med rundade hörn 11"/>
          <p:cNvSpPr/>
          <p:nvPr/>
        </p:nvSpPr>
        <p:spPr>
          <a:xfrm>
            <a:off x="2457375" y="4408088"/>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err="1" smtClean="0">
                <a:latin typeface="Gill Sans MT" panose="020B0502020104020203" pitchFamily="34" charset="0"/>
              </a:rPr>
              <a:t>Ombudsjäv</a:t>
            </a:r>
            <a:endParaRPr lang="sv-SE" sz="2800" dirty="0">
              <a:latin typeface="Gill Sans MT" panose="020B0502020104020203" pitchFamily="34" charset="0"/>
            </a:endParaRPr>
          </a:p>
        </p:txBody>
      </p:sp>
      <p:sp>
        <p:nvSpPr>
          <p:cNvPr id="13" name="Rektangel med rundade hörn 12"/>
          <p:cNvSpPr/>
          <p:nvPr/>
        </p:nvSpPr>
        <p:spPr>
          <a:xfrm>
            <a:off x="2457375" y="5277677"/>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Delikatessjäv</a:t>
            </a:r>
            <a:endParaRPr lang="sv-SE" sz="2800" dirty="0">
              <a:latin typeface="Gill Sans MT" panose="020B0502020104020203" pitchFamily="34" charset="0"/>
            </a:endParaRPr>
          </a:p>
        </p:txBody>
      </p:sp>
    </p:spTree>
    <p:extLst>
      <p:ext uri="{BB962C8B-B14F-4D97-AF65-F5344CB8AC3E}">
        <p14:creationId xmlns:p14="http://schemas.microsoft.com/office/powerpoint/2010/main" val="4119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Gill Sans MT" panose="020B0502020104020203" pitchFamily="34" charset="0"/>
              </a:rPr>
              <a:t>Arvoden</a:t>
            </a:r>
            <a:endParaRPr lang="sv-SE" dirty="0">
              <a:latin typeface="Gill Sans MT" panose="020B0502020104020203" pitchFamily="34" charset="0"/>
            </a:endParaRPr>
          </a:p>
        </p:txBody>
      </p:sp>
      <p:sp>
        <p:nvSpPr>
          <p:cNvPr id="4" name="Rektangel med rundade hörn 3"/>
          <p:cNvSpPr/>
          <p:nvPr/>
        </p:nvSpPr>
        <p:spPr>
          <a:xfrm>
            <a:off x="2457375" y="2124264"/>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Sammanträdesarvoden</a:t>
            </a:r>
            <a:endParaRPr lang="sv-SE" sz="2800" dirty="0">
              <a:latin typeface="Gill Sans MT" panose="020B0502020104020203" pitchFamily="34" charset="0"/>
            </a:endParaRPr>
          </a:p>
        </p:txBody>
      </p:sp>
      <p:sp>
        <p:nvSpPr>
          <p:cNvPr id="5" name="Rektangel med rundade hörn 4"/>
          <p:cNvSpPr/>
          <p:nvPr/>
        </p:nvSpPr>
        <p:spPr>
          <a:xfrm>
            <a:off x="2457375" y="3079898"/>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Förlorad arbetsinkomst</a:t>
            </a:r>
            <a:endParaRPr lang="sv-SE" sz="2800" dirty="0">
              <a:latin typeface="Gill Sans MT" panose="020B0502020104020203" pitchFamily="34" charset="0"/>
            </a:endParaRPr>
          </a:p>
        </p:txBody>
      </p:sp>
      <p:sp>
        <p:nvSpPr>
          <p:cNvPr id="6" name="Rektangel med rundade hörn 5"/>
          <p:cNvSpPr/>
          <p:nvPr/>
        </p:nvSpPr>
        <p:spPr>
          <a:xfrm>
            <a:off x="2457375" y="4080239"/>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Resekostnader</a:t>
            </a:r>
            <a:endParaRPr lang="sv-SE" sz="2800" dirty="0">
              <a:latin typeface="Gill Sans MT" panose="020B0502020104020203" pitchFamily="34" charset="0"/>
            </a:endParaRPr>
          </a:p>
        </p:txBody>
      </p:sp>
      <p:sp>
        <p:nvSpPr>
          <p:cNvPr id="7" name="Rektangel med rundade hörn 6"/>
          <p:cNvSpPr/>
          <p:nvPr/>
        </p:nvSpPr>
        <p:spPr>
          <a:xfrm>
            <a:off x="2457375" y="5041876"/>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2800" dirty="0" smtClean="0">
                <a:latin typeface="Gill Sans MT" panose="020B0502020104020203" pitchFamily="34" charset="0"/>
              </a:rPr>
              <a:t>www.pitea.se/Invanare/Kommun-politik/politik</a:t>
            </a:r>
            <a:r>
              <a:rPr lang="sv-SE" sz="2800" dirty="0">
                <a:latin typeface="Gill Sans MT" panose="020B0502020104020203" pitchFamily="34" charset="0"/>
              </a:rPr>
              <a:t>/</a:t>
            </a:r>
            <a:endParaRPr lang="sv-SE" sz="2800" dirty="0"/>
          </a:p>
        </p:txBody>
      </p:sp>
    </p:spTree>
    <p:extLst>
      <p:ext uri="{BB962C8B-B14F-4D97-AF65-F5344CB8AC3E}">
        <p14:creationId xmlns:p14="http://schemas.microsoft.com/office/powerpoint/2010/main" val="395121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a:t>
            </a:r>
            <a:r>
              <a:rPr lang="sv-SE" dirty="0" smtClean="0">
                <a:latin typeface="Gill Sans MT" panose="020B0502020104020203" pitchFamily="34" charset="0"/>
              </a:rPr>
              <a:t>för nämnden</a:t>
            </a:r>
            <a:endParaRPr lang="sv-SE" dirty="0"/>
          </a:p>
        </p:txBody>
      </p:sp>
      <p:graphicFrame>
        <p:nvGraphicFramePr>
          <p:cNvPr id="5"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5391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 </a:t>
            </a:r>
            <a:r>
              <a:rPr lang="sv-SE" dirty="0" smtClean="0">
                <a:latin typeface="Gill Sans MT" panose="020B0502020104020203" pitchFamily="34" charset="0"/>
              </a:rPr>
              <a:t>ärende startas</a:t>
            </a:r>
            <a:endParaRPr lang="sv-SE" dirty="0"/>
          </a:p>
        </p:txBody>
      </p:sp>
      <p:graphicFrame>
        <p:nvGraphicFramePr>
          <p:cNvPr id="5"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ktangel med rundade hörn 3"/>
          <p:cNvSpPr/>
          <p:nvPr/>
        </p:nvSpPr>
        <p:spPr>
          <a:xfrm>
            <a:off x="838200" y="3675888"/>
            <a:ext cx="3416300" cy="4658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Inkommande handling</a:t>
            </a:r>
            <a:endParaRPr lang="sv-SE" sz="2200" dirty="0">
              <a:latin typeface="Gill Sans MT" panose="020B0502020104020203" pitchFamily="34" charset="0"/>
            </a:endParaRPr>
          </a:p>
        </p:txBody>
      </p:sp>
      <p:sp>
        <p:nvSpPr>
          <p:cNvPr id="8" name="Rektangel med rundade hörn 7"/>
          <p:cNvSpPr/>
          <p:nvPr/>
        </p:nvSpPr>
        <p:spPr>
          <a:xfrm>
            <a:off x="838200" y="4141785"/>
            <a:ext cx="3416300" cy="4658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Förvaltningen upprättar</a:t>
            </a:r>
            <a:endParaRPr lang="sv-SE" sz="2200" dirty="0">
              <a:latin typeface="Gill Sans MT" panose="020B0502020104020203" pitchFamily="34" charset="0"/>
            </a:endParaRPr>
          </a:p>
        </p:txBody>
      </p:sp>
      <p:sp>
        <p:nvSpPr>
          <p:cNvPr id="9" name="Rektangel med rundade hörn 8"/>
          <p:cNvSpPr/>
          <p:nvPr/>
        </p:nvSpPr>
        <p:spPr>
          <a:xfrm>
            <a:off x="838200" y="4607682"/>
            <a:ext cx="3416300" cy="4658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Ledamot väcker ärende</a:t>
            </a:r>
            <a:endParaRPr lang="sv-SE" sz="2200" dirty="0">
              <a:latin typeface="Gill Sans MT" panose="020B0502020104020203" pitchFamily="34" charset="0"/>
            </a:endParaRPr>
          </a:p>
        </p:txBody>
      </p:sp>
    </p:spTree>
    <p:extLst>
      <p:ext uri="{BB962C8B-B14F-4D97-AF65-F5344CB8AC3E}">
        <p14:creationId xmlns:p14="http://schemas.microsoft.com/office/powerpoint/2010/main" val="249068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 </a:t>
            </a:r>
            <a:r>
              <a:rPr lang="sv-SE" dirty="0" smtClean="0">
                <a:latin typeface="Gill Sans MT" panose="020B0502020104020203" pitchFamily="34" charset="0"/>
              </a:rPr>
              <a:t>handläggning</a:t>
            </a:r>
            <a:endParaRPr lang="sv-SE" dirty="0"/>
          </a:p>
        </p:txBody>
      </p:sp>
      <p:graphicFrame>
        <p:nvGraphicFramePr>
          <p:cNvPr id="5"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ktangel med rundade hörn 3"/>
          <p:cNvSpPr/>
          <p:nvPr/>
        </p:nvSpPr>
        <p:spPr>
          <a:xfrm>
            <a:off x="3090672" y="3478206"/>
            <a:ext cx="3792728" cy="3622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God kvalité</a:t>
            </a:r>
            <a:endParaRPr lang="sv-SE" sz="2200" dirty="0">
              <a:latin typeface="Gill Sans MT" panose="020B0502020104020203" pitchFamily="34" charset="0"/>
            </a:endParaRPr>
          </a:p>
        </p:txBody>
      </p:sp>
      <p:sp>
        <p:nvSpPr>
          <p:cNvPr id="8" name="Rektangel med rundade hörn 7"/>
          <p:cNvSpPr/>
          <p:nvPr/>
        </p:nvSpPr>
        <p:spPr>
          <a:xfrm>
            <a:off x="3090672" y="3843011"/>
            <a:ext cx="3792728" cy="3622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Dokumentation</a:t>
            </a:r>
            <a:endParaRPr lang="sv-SE" sz="2200" dirty="0">
              <a:latin typeface="Gill Sans MT" panose="020B0502020104020203" pitchFamily="34" charset="0"/>
            </a:endParaRPr>
          </a:p>
        </p:txBody>
      </p:sp>
      <p:sp>
        <p:nvSpPr>
          <p:cNvPr id="9" name="Rektangel med rundade hörn 8"/>
          <p:cNvSpPr/>
          <p:nvPr/>
        </p:nvSpPr>
        <p:spPr>
          <a:xfrm>
            <a:off x="3090672" y="4205285"/>
            <a:ext cx="3792728" cy="3622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Kommunikation</a:t>
            </a:r>
            <a:endParaRPr lang="sv-SE" sz="2200" dirty="0">
              <a:latin typeface="Gill Sans MT" panose="020B0502020104020203" pitchFamily="34" charset="0"/>
            </a:endParaRPr>
          </a:p>
        </p:txBody>
      </p:sp>
    </p:spTree>
    <p:extLst>
      <p:ext uri="{BB962C8B-B14F-4D97-AF65-F5344CB8AC3E}">
        <p14:creationId xmlns:p14="http://schemas.microsoft.com/office/powerpoint/2010/main" val="276058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 </a:t>
            </a:r>
            <a:r>
              <a:rPr lang="sv-SE" dirty="0" smtClean="0">
                <a:latin typeface="Gill Sans MT" panose="020B0502020104020203" pitchFamily="34" charset="0"/>
              </a:rPr>
              <a:t>beredning</a:t>
            </a:r>
            <a:endParaRPr lang="sv-SE" dirty="0"/>
          </a:p>
        </p:txBody>
      </p:sp>
      <p:graphicFrame>
        <p:nvGraphicFramePr>
          <p:cNvPr id="5" name="Platshållare för innehåll 4"/>
          <p:cNvGraphicFramePr>
            <a:graphicFrameLocks noGrp="1"/>
          </p:cNvGraphicFramePr>
          <p:nvPr>
            <p:ph idx="1"/>
            <p:extLst/>
          </p:nvPr>
        </p:nvGraphicFramePr>
        <p:xfrm>
          <a:off x="838200" y="17875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ktangel med rundade hörn 5"/>
          <p:cNvSpPr/>
          <p:nvPr/>
        </p:nvSpPr>
        <p:spPr>
          <a:xfrm>
            <a:off x="5588000" y="3536334"/>
            <a:ext cx="3473450" cy="5889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Tjänsteberedning -kvalitetssäkring</a:t>
            </a:r>
          </a:p>
        </p:txBody>
      </p:sp>
      <p:sp>
        <p:nvSpPr>
          <p:cNvPr id="8" name="Rektangel med rundade hörn 7"/>
          <p:cNvSpPr/>
          <p:nvPr/>
        </p:nvSpPr>
        <p:spPr>
          <a:xfrm>
            <a:off x="5588000" y="4248635"/>
            <a:ext cx="3473450" cy="5889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Politisk beredning -kallelse</a:t>
            </a:r>
          </a:p>
        </p:txBody>
      </p:sp>
    </p:spTree>
    <p:extLst>
      <p:ext uri="{BB962C8B-B14F-4D97-AF65-F5344CB8AC3E}">
        <p14:creationId xmlns:p14="http://schemas.microsoft.com/office/powerpoint/2010/main" val="33415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 beslut</a:t>
            </a:r>
            <a:endParaRPr lang="sv-SE" dirty="0"/>
          </a:p>
        </p:txBody>
      </p:sp>
      <p:graphicFrame>
        <p:nvGraphicFramePr>
          <p:cNvPr id="5"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ktangel med rundade hörn 5"/>
          <p:cNvSpPr/>
          <p:nvPr/>
        </p:nvSpPr>
        <p:spPr>
          <a:xfrm>
            <a:off x="7791450" y="3706813"/>
            <a:ext cx="3562350" cy="454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Sammanträdet</a:t>
            </a:r>
          </a:p>
        </p:txBody>
      </p:sp>
      <p:sp>
        <p:nvSpPr>
          <p:cNvPr id="8" name="Rektangel med rundade hörn 7"/>
          <p:cNvSpPr/>
          <p:nvPr/>
        </p:nvSpPr>
        <p:spPr>
          <a:xfrm>
            <a:off x="7791450" y="4068762"/>
            <a:ext cx="3562350" cy="454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Tjänstgöring</a:t>
            </a:r>
          </a:p>
        </p:txBody>
      </p:sp>
    </p:spTree>
    <p:extLst>
      <p:ext uri="{BB962C8B-B14F-4D97-AF65-F5344CB8AC3E}">
        <p14:creationId xmlns:p14="http://schemas.microsoft.com/office/powerpoint/2010/main" val="264346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Gill Sans MT" panose="020B0502020104020203" pitchFamily="34" charset="0"/>
              </a:rPr>
              <a:t>Mötesteknik</a:t>
            </a:r>
            <a:endParaRPr lang="sv-SE" dirty="0"/>
          </a:p>
        </p:txBody>
      </p:sp>
      <p:sp>
        <p:nvSpPr>
          <p:cNvPr id="3" name="Platshållare för innehåll 2"/>
          <p:cNvSpPr>
            <a:spLocks noGrp="1"/>
          </p:cNvSpPr>
          <p:nvPr>
            <p:ph idx="1"/>
          </p:nvPr>
        </p:nvSpPr>
        <p:spPr/>
        <p:txBody>
          <a:bodyPr/>
          <a:lstStyle/>
          <a:p>
            <a:endParaRPr lang="sv-SE" dirty="0"/>
          </a:p>
        </p:txBody>
      </p:sp>
      <p:sp>
        <p:nvSpPr>
          <p:cNvPr id="31" name="Rektangel med rundade hörn 30"/>
          <p:cNvSpPr/>
          <p:nvPr/>
        </p:nvSpPr>
        <p:spPr>
          <a:xfrm>
            <a:off x="4266157" y="3698623"/>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Bifall</a:t>
            </a:r>
          </a:p>
        </p:txBody>
      </p:sp>
      <p:sp>
        <p:nvSpPr>
          <p:cNvPr id="32" name="Rektangel med rundade hörn 31"/>
          <p:cNvSpPr/>
          <p:nvPr/>
        </p:nvSpPr>
        <p:spPr>
          <a:xfrm>
            <a:off x="4266157" y="3968652"/>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Avslag</a:t>
            </a:r>
          </a:p>
        </p:txBody>
      </p:sp>
      <p:sp>
        <p:nvSpPr>
          <p:cNvPr id="33" name="Rektangel med rundade hörn 32"/>
          <p:cNvSpPr/>
          <p:nvPr/>
        </p:nvSpPr>
        <p:spPr>
          <a:xfrm>
            <a:off x="4266157" y="4326416"/>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Återremiss</a:t>
            </a:r>
          </a:p>
        </p:txBody>
      </p:sp>
      <p:sp>
        <p:nvSpPr>
          <p:cNvPr id="34" name="Rektangel med rundade hörn 33"/>
          <p:cNvSpPr/>
          <p:nvPr/>
        </p:nvSpPr>
        <p:spPr>
          <a:xfrm>
            <a:off x="4266157" y="4613753"/>
            <a:ext cx="147076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Bordläggning</a:t>
            </a:r>
          </a:p>
        </p:txBody>
      </p:sp>
      <p:sp>
        <p:nvSpPr>
          <p:cNvPr id="4" name="Rektangel med rundade hörn 3"/>
          <p:cNvSpPr/>
          <p:nvPr/>
        </p:nvSpPr>
        <p:spPr>
          <a:xfrm>
            <a:off x="2235814" y="2424066"/>
            <a:ext cx="3131040" cy="2575158"/>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2800" dirty="0" smtClean="0">
                <a:latin typeface="Gill Sans MT" panose="020B0502020104020203" pitchFamily="34" charset="0"/>
              </a:rPr>
              <a:t>Formella yrkanden</a:t>
            </a:r>
            <a:endParaRPr lang="sv-SE" sz="2800" dirty="0">
              <a:latin typeface="Gill Sans MT" panose="020B0502020104020203" pitchFamily="34" charset="0"/>
            </a:endParaRPr>
          </a:p>
        </p:txBody>
      </p:sp>
      <p:sp>
        <p:nvSpPr>
          <p:cNvPr id="14" name="Rektangel med rundade hörn 13"/>
          <p:cNvSpPr/>
          <p:nvPr/>
        </p:nvSpPr>
        <p:spPr>
          <a:xfrm>
            <a:off x="6403644" y="2417555"/>
            <a:ext cx="3131040" cy="2575158"/>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2800" dirty="0" err="1" smtClean="0">
                <a:solidFill>
                  <a:schemeClr val="bg1"/>
                </a:solidFill>
                <a:latin typeface="Gill Sans MT" panose="020B0502020104020203" pitchFamily="34" charset="0"/>
              </a:rPr>
              <a:t>Sakyrkanden</a:t>
            </a:r>
            <a:endParaRPr lang="sv-SE" sz="2800" dirty="0">
              <a:solidFill>
                <a:schemeClr val="bg1"/>
              </a:solidFill>
              <a:latin typeface="Gill Sans MT" panose="020B0502020104020203" pitchFamily="34" charset="0"/>
            </a:endParaRPr>
          </a:p>
        </p:txBody>
      </p:sp>
      <p:sp>
        <p:nvSpPr>
          <p:cNvPr id="15" name="Rektangel med rundade hörn 14"/>
          <p:cNvSpPr/>
          <p:nvPr/>
        </p:nvSpPr>
        <p:spPr>
          <a:xfrm>
            <a:off x="2235814" y="3339731"/>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Återremiss</a:t>
            </a:r>
            <a:endParaRPr lang="sv-SE" sz="2200" dirty="0">
              <a:latin typeface="Gill Sans MT" panose="020B0502020104020203" pitchFamily="34" charset="0"/>
            </a:endParaRPr>
          </a:p>
        </p:txBody>
      </p:sp>
      <p:sp>
        <p:nvSpPr>
          <p:cNvPr id="16" name="Rektangel med rundade hörn 15"/>
          <p:cNvSpPr/>
          <p:nvPr/>
        </p:nvSpPr>
        <p:spPr>
          <a:xfrm>
            <a:off x="2257433" y="3852096"/>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Bordläggning</a:t>
            </a:r>
            <a:endParaRPr lang="sv-SE" sz="2200" dirty="0">
              <a:latin typeface="Gill Sans MT" panose="020B0502020104020203" pitchFamily="34" charset="0"/>
            </a:endParaRPr>
          </a:p>
        </p:txBody>
      </p:sp>
      <p:sp>
        <p:nvSpPr>
          <p:cNvPr id="18" name="Rektangel med rundade hörn 17"/>
          <p:cNvSpPr/>
          <p:nvPr/>
        </p:nvSpPr>
        <p:spPr>
          <a:xfrm>
            <a:off x="6403644" y="3356374"/>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Bifall / Avslag</a:t>
            </a:r>
            <a:endParaRPr lang="sv-SE" sz="2200" dirty="0">
              <a:latin typeface="Gill Sans MT" panose="020B0502020104020203" pitchFamily="34" charset="0"/>
            </a:endParaRPr>
          </a:p>
        </p:txBody>
      </p:sp>
      <p:sp>
        <p:nvSpPr>
          <p:cNvPr id="19" name="Rektangel med rundade hörn 18"/>
          <p:cNvSpPr/>
          <p:nvPr/>
        </p:nvSpPr>
        <p:spPr>
          <a:xfrm>
            <a:off x="6403644" y="3853491"/>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Tillägg / Ändring</a:t>
            </a:r>
            <a:endParaRPr lang="sv-SE" sz="2200" dirty="0">
              <a:latin typeface="Gill Sans MT" panose="020B0502020104020203" pitchFamily="34" charset="0"/>
            </a:endParaRPr>
          </a:p>
        </p:txBody>
      </p:sp>
      <p:sp>
        <p:nvSpPr>
          <p:cNvPr id="7" name="Rektangel med rundade hörn 6"/>
          <p:cNvSpPr/>
          <p:nvPr/>
        </p:nvSpPr>
        <p:spPr>
          <a:xfrm>
            <a:off x="2257433" y="5327374"/>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Propositionsordning</a:t>
            </a:r>
            <a:endParaRPr lang="sv-SE" sz="2800" dirty="0">
              <a:latin typeface="Gill Sans MT" panose="020B0502020104020203" pitchFamily="34" charset="0"/>
            </a:endParaRPr>
          </a:p>
        </p:txBody>
      </p:sp>
    </p:spTree>
    <p:extLst>
      <p:ext uri="{BB962C8B-B14F-4D97-AF65-F5344CB8AC3E}">
        <p14:creationId xmlns:p14="http://schemas.microsoft.com/office/powerpoint/2010/main" val="67854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19"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Gill Sans MT" panose="020B0502020104020203" pitchFamily="34" charset="0"/>
              </a:rPr>
              <a:t>Mötesteknik</a:t>
            </a:r>
            <a:endParaRPr lang="sv-SE" dirty="0">
              <a:latin typeface="Gill Sans MT" panose="020B0502020104020203" pitchFamily="34" charset="0"/>
            </a:endParaRPr>
          </a:p>
        </p:txBody>
      </p:sp>
      <p:sp>
        <p:nvSpPr>
          <p:cNvPr id="8" name="Rektangel med rundade hörn 7"/>
          <p:cNvSpPr/>
          <p:nvPr/>
        </p:nvSpPr>
        <p:spPr>
          <a:xfrm>
            <a:off x="4040688" y="3549473"/>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Bifall</a:t>
            </a:r>
          </a:p>
        </p:txBody>
      </p:sp>
      <p:sp>
        <p:nvSpPr>
          <p:cNvPr id="9" name="Rektangel med rundade hörn 8"/>
          <p:cNvSpPr/>
          <p:nvPr/>
        </p:nvSpPr>
        <p:spPr>
          <a:xfrm>
            <a:off x="4040688" y="3907237"/>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Avslag</a:t>
            </a:r>
          </a:p>
        </p:txBody>
      </p:sp>
      <p:sp>
        <p:nvSpPr>
          <p:cNvPr id="10" name="Rektangel med rundade hörn 9"/>
          <p:cNvSpPr/>
          <p:nvPr/>
        </p:nvSpPr>
        <p:spPr>
          <a:xfrm>
            <a:off x="4040688" y="4265001"/>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Återremiss</a:t>
            </a:r>
          </a:p>
        </p:txBody>
      </p:sp>
      <p:sp>
        <p:nvSpPr>
          <p:cNvPr id="11" name="Rektangel med rundade hörn 10"/>
          <p:cNvSpPr/>
          <p:nvPr/>
        </p:nvSpPr>
        <p:spPr>
          <a:xfrm>
            <a:off x="4040688" y="4626067"/>
            <a:ext cx="147076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Bordläggning</a:t>
            </a:r>
          </a:p>
        </p:txBody>
      </p:sp>
      <p:sp>
        <p:nvSpPr>
          <p:cNvPr id="12" name="Rektangel med rundade hörn 11"/>
          <p:cNvSpPr/>
          <p:nvPr/>
        </p:nvSpPr>
        <p:spPr>
          <a:xfrm>
            <a:off x="6371572" y="3549473"/>
            <a:ext cx="2196231"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Formella yrkanden</a:t>
            </a:r>
          </a:p>
        </p:txBody>
      </p:sp>
      <p:sp>
        <p:nvSpPr>
          <p:cNvPr id="13" name="Rektangel med rundade hörn 12"/>
          <p:cNvSpPr/>
          <p:nvPr/>
        </p:nvSpPr>
        <p:spPr>
          <a:xfrm>
            <a:off x="6371572" y="3907237"/>
            <a:ext cx="2196231"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err="1" smtClean="0"/>
              <a:t>Sakyrkanden</a:t>
            </a:r>
            <a:endParaRPr lang="sv-SE" dirty="0" smtClean="0"/>
          </a:p>
        </p:txBody>
      </p:sp>
      <p:sp>
        <p:nvSpPr>
          <p:cNvPr id="14" name="Rektangel med rundade hörn 13"/>
          <p:cNvSpPr/>
          <p:nvPr/>
        </p:nvSpPr>
        <p:spPr>
          <a:xfrm>
            <a:off x="9542745" y="3373225"/>
            <a:ext cx="2196231"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Votering</a:t>
            </a:r>
          </a:p>
        </p:txBody>
      </p:sp>
      <p:sp>
        <p:nvSpPr>
          <p:cNvPr id="15" name="Rektangel med rundade hörn 14"/>
          <p:cNvSpPr/>
          <p:nvPr/>
        </p:nvSpPr>
        <p:spPr>
          <a:xfrm>
            <a:off x="9542745" y="3758014"/>
            <a:ext cx="2196231"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Acklamation</a:t>
            </a:r>
          </a:p>
        </p:txBody>
      </p:sp>
      <p:sp>
        <p:nvSpPr>
          <p:cNvPr id="3" name="Platshållare för innehåll 2"/>
          <p:cNvSpPr>
            <a:spLocks noGrp="1"/>
          </p:cNvSpPr>
          <p:nvPr>
            <p:ph idx="1"/>
          </p:nvPr>
        </p:nvSpPr>
        <p:spPr/>
        <p:txBody>
          <a:bodyPr/>
          <a:lstStyle/>
          <a:p>
            <a:endParaRPr lang="sv-SE" dirty="0"/>
          </a:p>
        </p:txBody>
      </p:sp>
      <p:sp>
        <p:nvSpPr>
          <p:cNvPr id="18" name="Rektangel med rundade hörn 17"/>
          <p:cNvSpPr/>
          <p:nvPr/>
        </p:nvSpPr>
        <p:spPr>
          <a:xfrm>
            <a:off x="2358925" y="2470435"/>
            <a:ext cx="3131040" cy="2575158"/>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2800" dirty="0" smtClean="0">
                <a:latin typeface="Gill Sans MT" panose="020B0502020104020203" pitchFamily="34" charset="0"/>
              </a:rPr>
              <a:t>Votering</a:t>
            </a:r>
            <a:endParaRPr lang="sv-SE" sz="2800" dirty="0">
              <a:latin typeface="Gill Sans MT" panose="020B0502020104020203" pitchFamily="34" charset="0"/>
            </a:endParaRPr>
          </a:p>
        </p:txBody>
      </p:sp>
      <p:sp>
        <p:nvSpPr>
          <p:cNvPr id="19" name="Rektangel med rundade hörn 18"/>
          <p:cNvSpPr/>
          <p:nvPr/>
        </p:nvSpPr>
        <p:spPr>
          <a:xfrm>
            <a:off x="2355305" y="3354773"/>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Röstplikt</a:t>
            </a:r>
            <a:endParaRPr lang="sv-SE" sz="2200" dirty="0">
              <a:latin typeface="Gill Sans MT" panose="020B0502020104020203" pitchFamily="34" charset="0"/>
            </a:endParaRPr>
          </a:p>
        </p:txBody>
      </p:sp>
      <p:sp>
        <p:nvSpPr>
          <p:cNvPr id="20" name="Rektangel med rundade hörn 19"/>
          <p:cNvSpPr/>
          <p:nvPr/>
        </p:nvSpPr>
        <p:spPr>
          <a:xfrm>
            <a:off x="6486394" y="2470435"/>
            <a:ext cx="3131040" cy="2575158"/>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2800" dirty="0" smtClean="0">
                <a:latin typeface="Gill Sans MT" panose="020B0502020104020203" pitchFamily="34" charset="0"/>
              </a:rPr>
              <a:t>Reservation</a:t>
            </a:r>
            <a:endParaRPr lang="sv-SE" sz="2800" dirty="0">
              <a:latin typeface="Gill Sans MT" panose="020B0502020104020203" pitchFamily="34" charset="0"/>
            </a:endParaRPr>
          </a:p>
        </p:txBody>
      </p:sp>
      <p:sp>
        <p:nvSpPr>
          <p:cNvPr id="21" name="Rektangel med rundade hörn 20"/>
          <p:cNvSpPr/>
          <p:nvPr/>
        </p:nvSpPr>
        <p:spPr>
          <a:xfrm>
            <a:off x="6482774" y="3404688"/>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Avvikande mening</a:t>
            </a:r>
            <a:endParaRPr lang="sv-SE" sz="2200" dirty="0">
              <a:latin typeface="Gill Sans MT" panose="020B0502020104020203" pitchFamily="34" charset="0"/>
            </a:endParaRPr>
          </a:p>
        </p:txBody>
      </p:sp>
    </p:spTree>
    <p:extLst>
      <p:ext uri="{BB962C8B-B14F-4D97-AF65-F5344CB8AC3E}">
        <p14:creationId xmlns:p14="http://schemas.microsoft.com/office/powerpoint/2010/main" val="420843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Gill Sans MT" panose="020B0502020104020203" pitchFamily="34" charset="0"/>
              </a:rPr>
              <a:t>Beredning inför kommunfullmäktige</a:t>
            </a:r>
            <a:endParaRPr lang="sv-SE" dirty="0">
              <a:latin typeface="Gill Sans MT" panose="020B0502020104020203" pitchFamily="34" charset="0"/>
            </a:endParaRPr>
          </a:p>
        </p:txBody>
      </p:sp>
      <p:graphicFrame>
        <p:nvGraphicFramePr>
          <p:cNvPr id="4"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0234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2623</TotalTime>
  <Words>2531</Words>
  <Application>Microsoft Office PowerPoint</Application>
  <PresentationFormat>Bredbild</PresentationFormat>
  <Paragraphs>268</Paragraphs>
  <Slides>11</Slides>
  <Notes>11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Arial</vt:lpstr>
      <vt:lpstr>Calibri</vt:lpstr>
      <vt:lpstr>Calibri Light</vt:lpstr>
      <vt:lpstr>Gill Sans MT</vt:lpstr>
      <vt:lpstr>Times New Roman</vt:lpstr>
      <vt:lpstr>1_Office-tema</vt:lpstr>
      <vt:lpstr>PowerPoint-presentation</vt:lpstr>
      <vt:lpstr>Ärendeprocess för nämnden</vt:lpstr>
      <vt:lpstr>Ärendeprocess – ärende startas</vt:lpstr>
      <vt:lpstr>Ärendeprocess – handläggning</vt:lpstr>
      <vt:lpstr>Ärendeprocess – beredning</vt:lpstr>
      <vt:lpstr>Ärendeprocess – beslut</vt:lpstr>
      <vt:lpstr>Mötesteknik</vt:lpstr>
      <vt:lpstr>Mötesteknik</vt:lpstr>
      <vt:lpstr>Beredning inför kommunfullmäktige</vt:lpstr>
      <vt:lpstr>Jäv</vt:lpstr>
      <vt:lpstr>Arvoden</vt:lpstr>
    </vt:vector>
  </TitlesOfParts>
  <Company>Piteå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Kendy Larsson</dc:creator>
  <cp:lastModifiedBy>Margareta Johansson</cp:lastModifiedBy>
  <cp:revision>221</cp:revision>
  <cp:lastPrinted>2019-01-28T15:07:23Z</cp:lastPrinted>
  <dcterms:created xsi:type="dcterms:W3CDTF">2018-01-26T13:11:40Z</dcterms:created>
  <dcterms:modified xsi:type="dcterms:W3CDTF">2019-12-12T06:49:27Z</dcterms:modified>
</cp:coreProperties>
</file>