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26" r:id="rId2"/>
    <p:sldId id="327" r:id="rId3"/>
    <p:sldId id="328" r:id="rId4"/>
    <p:sldId id="329" r:id="rId5"/>
    <p:sldId id="330" r:id="rId6"/>
    <p:sldId id="331" r:id="rId7"/>
    <p:sldId id="332" r:id="rId8"/>
    <p:sldId id="333" r:id="rId9"/>
    <p:sldId id="334" r:id="rId10"/>
    <p:sldId id="335" r:id="rId11"/>
    <p:sldId id="336" r:id="rId12"/>
    <p:sldId id="337" r:id="rId13"/>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AB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65000" autoAdjust="0"/>
  </p:normalViewPr>
  <p:slideViewPr>
    <p:cSldViewPr snapToGrid="0">
      <p:cViewPr varScale="1">
        <p:scale>
          <a:sx n="75" d="100"/>
          <a:sy n="75" d="100"/>
        </p:scale>
        <p:origin x="1878" y="60"/>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AD24E4B-58B0-45FD-85AF-BE567CA3B57B}" type="datetimeFigureOut">
              <a:rPr lang="sv-SE" smtClean="0"/>
              <a:t>2019-12-12</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AA118DA-F7A0-4D1B-84A0-D02FEEEB5B98}" type="slidenum">
              <a:rPr lang="sv-SE" smtClean="0"/>
              <a:t>‹#›</a:t>
            </a:fld>
            <a:endParaRPr lang="sv-SE"/>
          </a:p>
        </p:txBody>
      </p:sp>
    </p:spTree>
    <p:extLst>
      <p:ext uri="{BB962C8B-B14F-4D97-AF65-F5344CB8AC3E}">
        <p14:creationId xmlns:p14="http://schemas.microsoft.com/office/powerpoint/2010/main" val="891645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pitea.se/anslagstavlan"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pitea.se/Invanare/Kommun-politik/Politik/"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latin typeface="Gill Sans MT" panose="020B0502020104020203" pitchFamily="34" charset="0"/>
            </a:endParaRPr>
          </a:p>
        </p:txBody>
      </p:sp>
      <p:sp>
        <p:nvSpPr>
          <p:cNvPr id="4" name="Platshållare för bildnummer 3"/>
          <p:cNvSpPr>
            <a:spLocks noGrp="1"/>
          </p:cNvSpPr>
          <p:nvPr>
            <p:ph type="sldNum" sz="quarter" idx="10"/>
          </p:nvPr>
        </p:nvSpPr>
        <p:spPr/>
        <p:txBody>
          <a:bodyPr/>
          <a:lstStyle/>
          <a:p>
            <a:fld id="{2AA118DA-F7A0-4D1B-84A0-D02FEEEB5B98}" type="slidenum">
              <a:rPr lang="sv-SE" smtClean="0"/>
              <a:t>1</a:t>
            </a:fld>
            <a:endParaRPr lang="sv-SE"/>
          </a:p>
        </p:txBody>
      </p:sp>
    </p:spTree>
    <p:extLst>
      <p:ext uri="{BB962C8B-B14F-4D97-AF65-F5344CB8AC3E}">
        <p14:creationId xmlns:p14="http://schemas.microsoft.com/office/powerpoint/2010/main" val="36213526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latin typeface="Gill Sans MT" panose="020B0502020104020203" pitchFamily="34" charset="0"/>
              </a:rPr>
              <a:t>Justera = godkänna protokollet och dess beslutade handlingar</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latin typeface="Gill Sans MT" panose="020B0502020104020203" pitchFamily="34" charset="0"/>
              </a:rPr>
              <a:t>Protokollet justeras av ordföranden och två justerare, en från majoriteten och en från oppositionen. Justerare och tidpunkt för justering fastställs när sammanträdet börjar. </a:t>
            </a:r>
            <a:r>
              <a:rPr lang="sv-SE" dirty="0" smtClean="0"/>
              <a:t>Vi</a:t>
            </a:r>
            <a:r>
              <a:rPr lang="sv-SE" baseline="0" dirty="0" smtClean="0"/>
              <a:t> skickar ut förslag i kallelsen på dag och tid samt vilka som är i tur att justera. </a:t>
            </a:r>
            <a:endParaRPr lang="sv-SE" dirty="0" smtClean="0"/>
          </a:p>
          <a:p>
            <a:endParaRPr lang="sv-SE" dirty="0" smtClean="0">
              <a:latin typeface="Gill Sans MT" panose="020B0502020104020203" pitchFamily="34" charset="0"/>
            </a:endParaRPr>
          </a:p>
          <a:p>
            <a:endParaRPr lang="sv-SE" dirty="0" smtClean="0">
              <a:latin typeface="Gill Sans MT" panose="020B0502020104020203" pitchFamily="34" charset="0"/>
            </a:endParaRPr>
          </a:p>
          <a:p>
            <a:r>
              <a:rPr lang="sv-SE" sz="1200" i="1" kern="1200" dirty="0" smtClean="0">
                <a:solidFill>
                  <a:schemeClr val="tx1"/>
                </a:solidFill>
                <a:effectLst/>
                <a:latin typeface="Gill Sans MT" panose="020B0502020104020203" pitchFamily="34" charset="0"/>
                <a:ea typeface="+mn-ea"/>
                <a:cs typeface="+mn-cs"/>
              </a:rPr>
              <a:t>Efter mötet</a:t>
            </a:r>
            <a:endParaRPr lang="sv-SE" sz="1200" kern="1200" dirty="0" smtClean="0">
              <a:solidFill>
                <a:schemeClr val="tx1"/>
              </a:solidFill>
              <a:effectLst/>
              <a:latin typeface="Gill Sans MT" panose="020B0502020104020203" pitchFamily="34" charset="0"/>
              <a:ea typeface="+mn-ea"/>
              <a:cs typeface="+mn-cs"/>
            </a:endParaRPr>
          </a:p>
          <a:p>
            <a:r>
              <a:rPr lang="sv-SE" sz="1200" kern="1200" dirty="0" smtClean="0">
                <a:solidFill>
                  <a:schemeClr val="tx1"/>
                </a:solidFill>
                <a:effectLst/>
                <a:latin typeface="Gill Sans MT" panose="020B0502020104020203" pitchFamily="34" charset="0"/>
                <a:ea typeface="+mn-ea"/>
                <a:cs typeface="+mn-cs"/>
              </a:rPr>
              <a:t>Som förtroendevald har man ansvar för de beslut som har fattats även efter att det att mötet är slut. Samtliga protokoll från politiska sammanträden i Piteå kommun läggs ut på kommunens hemsida på den </a:t>
            </a:r>
            <a:r>
              <a:rPr lang="sv-SE" sz="1200" u="sng" kern="1200" dirty="0" smtClean="0">
                <a:solidFill>
                  <a:schemeClr val="tx1"/>
                </a:solidFill>
                <a:effectLst/>
                <a:latin typeface="Gill Sans MT" panose="020B0502020104020203" pitchFamily="34" charset="0"/>
                <a:ea typeface="+mn-ea"/>
                <a:cs typeface="+mn-cs"/>
                <a:hlinkClick r:id="rId3"/>
              </a:rPr>
              <a:t>Kommunala anslagstavlan</a:t>
            </a:r>
            <a:r>
              <a:rPr lang="sv-SE" sz="1200" kern="1200" dirty="0" smtClean="0">
                <a:solidFill>
                  <a:schemeClr val="tx1"/>
                </a:solidFill>
                <a:effectLst/>
                <a:latin typeface="Gill Sans MT" panose="020B0502020104020203" pitchFamily="34" charset="0"/>
                <a:ea typeface="+mn-ea"/>
                <a:cs typeface="+mn-cs"/>
              </a:rPr>
              <a:t>. Där kan du och andra ta del av det som beslutats i kommunen.</a:t>
            </a:r>
          </a:p>
        </p:txBody>
      </p:sp>
      <p:sp>
        <p:nvSpPr>
          <p:cNvPr id="4" name="Platshållare för bildnummer 3"/>
          <p:cNvSpPr>
            <a:spLocks noGrp="1"/>
          </p:cNvSpPr>
          <p:nvPr>
            <p:ph type="sldNum" sz="quarter" idx="10"/>
          </p:nvPr>
        </p:nvSpPr>
        <p:spPr/>
        <p:txBody>
          <a:bodyPr/>
          <a:lstStyle/>
          <a:p>
            <a:fld id="{2AA118DA-F7A0-4D1B-84A0-D02FEEEB5B98}" type="slidenum">
              <a:rPr lang="sv-SE" smtClean="0"/>
              <a:t>10</a:t>
            </a:fld>
            <a:endParaRPr lang="sv-SE"/>
          </a:p>
        </p:txBody>
      </p:sp>
    </p:spTree>
    <p:extLst>
      <p:ext uri="{BB962C8B-B14F-4D97-AF65-F5344CB8AC3E}">
        <p14:creationId xmlns:p14="http://schemas.microsoft.com/office/powerpoint/2010/main" val="3530082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I regeringsformen framgår det att myndigheterna i sin verksamhet ska beakta allas likhet inför lagen samt iaktta saklighet och opartiskhet. Kommunallagens bestämmelser om jäv syftar till att garantera att fullmäktige och nämndernas beslut präglas av objektivitet och opartiskhet. Förtroendevalda  och tjänstepersoner får inte låta sig påverkas.</a:t>
            </a:r>
          </a:p>
          <a:p>
            <a:r>
              <a:rPr lang="sv-SE" sz="1200" b="1"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JÄV 5:47</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Du som är jävig anmäler själv jäv i ett ärende till ordförande gärna i god tid innan mötet. När ärendet behandlas ska du lämna din plats, (i fullmäktige behöver du inte lämna möteslokalen eftersom dessa är offentliga och du kan välja att sitta på åhörarplats). En ersättare kan träda in och vara beslutsför i ditt ställe. Jäv antecknas i protokollet. Om jävsfrågan inte löses frivilligt, alltså att någon annan anmäler att du är jävig i ett ärende, är det upp till nämnden att skyndsamt besluta i ett sådant fall, frågan avgörs med majoritetsbeslut. Endast om det krävs för beslutsförheten får den som är jävig delta i beslut för</a:t>
            </a:r>
            <a:r>
              <a:rPr lang="sv-SE" sz="1200" kern="1200" baseline="0" dirty="0" smtClean="0">
                <a:solidFill>
                  <a:schemeClr val="tx1"/>
                </a:solidFill>
                <a:effectLst/>
                <a:latin typeface="+mn-lt"/>
                <a:ea typeface="+mn-ea"/>
                <a:cs typeface="+mn-cs"/>
              </a:rPr>
              <a:t> ett ärende</a:t>
            </a:r>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Reglerna om jäv som gäller nämnderna är väsentligt strängare än vad som gäller fullmäktige. </a:t>
            </a:r>
          </a:p>
          <a:p>
            <a:r>
              <a:rPr lang="sv-SE" sz="1200" kern="1200" dirty="0" smtClean="0">
                <a:solidFill>
                  <a:schemeClr val="tx1"/>
                </a:solidFill>
                <a:effectLst/>
                <a:latin typeface="+mn-lt"/>
                <a:ea typeface="+mn-ea"/>
                <a:cs typeface="+mn-cs"/>
              </a:rPr>
              <a:t>I fullmäktige gäller sakägar- och </a:t>
            </a:r>
            <a:r>
              <a:rPr lang="sv-SE" sz="1200" kern="1200" dirty="0" err="1" smtClean="0">
                <a:solidFill>
                  <a:schemeClr val="tx1"/>
                </a:solidFill>
                <a:effectLst/>
                <a:latin typeface="+mn-lt"/>
                <a:ea typeface="+mn-ea"/>
                <a:cs typeface="+mn-cs"/>
              </a:rPr>
              <a:t>intressejäv</a:t>
            </a:r>
            <a:r>
              <a:rPr lang="sv-SE" sz="1200" kern="1200" dirty="0" smtClean="0">
                <a:solidFill>
                  <a:schemeClr val="tx1"/>
                </a:solidFill>
                <a:effectLst/>
                <a:latin typeface="+mn-lt"/>
                <a:ea typeface="+mn-ea"/>
                <a:cs typeface="+mn-cs"/>
              </a:rPr>
              <a:t> som</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handlar om ärendet rör dig personligen samt </a:t>
            </a:r>
            <a:r>
              <a:rPr lang="sv-SE" sz="1200" kern="1200" dirty="0" err="1" smtClean="0">
                <a:solidFill>
                  <a:schemeClr val="tx1"/>
                </a:solidFill>
                <a:effectLst/>
                <a:latin typeface="+mn-lt"/>
                <a:ea typeface="+mn-ea"/>
                <a:cs typeface="+mn-cs"/>
              </a:rPr>
              <a:t>släktskapsjäv</a:t>
            </a:r>
            <a:r>
              <a:rPr lang="sv-SE" sz="1200" kern="1200" baseline="0" dirty="0" smtClean="0">
                <a:solidFill>
                  <a:schemeClr val="tx1"/>
                </a:solidFill>
                <a:effectLst/>
                <a:latin typeface="+mn-lt"/>
                <a:ea typeface="+mn-ea"/>
                <a:cs typeface="+mn-cs"/>
              </a:rPr>
              <a:t> som </a:t>
            </a:r>
            <a:r>
              <a:rPr lang="sv-SE" sz="1200" kern="1200" dirty="0" smtClean="0">
                <a:solidFill>
                  <a:schemeClr val="tx1"/>
                </a:solidFill>
                <a:effectLst/>
                <a:latin typeface="+mn-lt"/>
                <a:ea typeface="+mn-ea"/>
                <a:cs typeface="+mn-cs"/>
              </a:rPr>
              <a:t>handlar om ärendet rör din make, sambo, föräldrar, barn eller syskon eller någon annan närstående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I dessa avseende menas att ärendet berör dig som individ snarare än som del av ett kollektiv. Med personligen berörd avses ett ärende som berör dig eller dina närstående och därmed kan äventyra din opartiskhet. Tex beslut om en taxa berör även er förtroendevalda som individer men beslutet fattas för kollektivet. Skulle man besluta om en taxa som bara berörde dig eller ett fåtal som förtroendevalda uppstår en jävsituation.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Ärendena begränsas till och handlar i detta fall om ett ekonomiskt eller starkt personligt intresse av ärendets utgång. Har du ställningen som part i ärendet eller väntas beslutet medföra synnerlig nytta eller skada för dig eller din släkt är du jävig. Är du eller någon i din släkt tex chef eller äger andelar i ett bolag som ärendet rör anses du vara jävig.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Som jävig får du inte delta i vare sig handläggning, debatt eller beslut av ett ärende. Grunderna för jäv är att du som förtroendevald har ett sådant förhållande till saken eller parterna i ärendet att det kan äventyra din opartiskhet. </a:t>
            </a:r>
          </a:p>
          <a:p>
            <a:r>
              <a:rPr lang="sv-SE" sz="1200" kern="1200" dirty="0" smtClean="0">
                <a:solidFill>
                  <a:schemeClr val="tx1"/>
                </a:solidFill>
                <a:effectLst/>
                <a:latin typeface="+mn-lt"/>
                <a:ea typeface="+mn-ea"/>
                <a:cs typeface="+mn-cs"/>
              </a:rPr>
              <a:t> </a:t>
            </a:r>
          </a:p>
          <a:p>
            <a:r>
              <a:rPr lang="sv-SE" sz="1200" b="1" kern="1200" dirty="0" smtClean="0">
                <a:solidFill>
                  <a:schemeClr val="tx1"/>
                </a:solidFill>
                <a:effectLst/>
                <a:latin typeface="+mn-lt"/>
                <a:ea typeface="+mn-ea"/>
                <a:cs typeface="+mn-cs"/>
              </a:rPr>
              <a:t>JÄV 5:48</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Den som är redovisningsskyldig till kommunen får inte delta i val av revisor för granskning av verksamhet som omfattas av redovisningsskyldigheten eller handläggningen av ärenden om ansvarsfrihet för verksamheten. Här gäller även släktskapsförhållandena enligt </a:t>
            </a:r>
            <a:r>
              <a:rPr lang="sv-SE" sz="1200" kern="1200" dirty="0" err="1" smtClean="0">
                <a:solidFill>
                  <a:schemeClr val="tx1"/>
                </a:solidFill>
                <a:effectLst/>
                <a:latin typeface="+mn-lt"/>
                <a:ea typeface="+mn-ea"/>
                <a:cs typeface="+mn-cs"/>
              </a:rPr>
              <a:t>släktskapsjäv</a:t>
            </a:r>
            <a:r>
              <a:rPr lang="sv-SE" sz="1200" kern="1200" dirty="0" smtClean="0">
                <a:solidFill>
                  <a:schemeClr val="tx1"/>
                </a:solidFill>
                <a:effectLst/>
                <a:latin typeface="+mn-lt"/>
                <a:ea typeface="+mn-ea"/>
                <a:cs typeface="+mn-cs"/>
              </a:rPr>
              <a:t> till den redovisningsskyldige. Det är därför fullmäktige först utser revisorer innan val till styrelsen och övriga nämnder görs, eftersom ledamöter och ersättare i nämnd är redovisningsskyldiga för nämndens verksamhet. </a:t>
            </a:r>
          </a:p>
          <a:p>
            <a:r>
              <a:rPr lang="sv-SE" sz="1200" kern="1200" dirty="0" smtClean="0">
                <a:solidFill>
                  <a:schemeClr val="tx1"/>
                </a:solidFill>
                <a:effectLst/>
                <a:latin typeface="+mn-lt"/>
                <a:ea typeface="+mn-ea"/>
                <a:cs typeface="+mn-cs"/>
              </a:rPr>
              <a:t> </a:t>
            </a:r>
          </a:p>
          <a:p>
            <a:r>
              <a:rPr lang="sv-SE" sz="1200" b="1" kern="1200" dirty="0" smtClean="0">
                <a:solidFill>
                  <a:schemeClr val="tx1"/>
                </a:solidFill>
                <a:effectLst/>
                <a:latin typeface="+mn-lt"/>
                <a:ea typeface="+mn-ea"/>
                <a:cs typeface="+mn-cs"/>
              </a:rPr>
              <a:t>JÄV 5:49</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Förtroendevalda som är redovisningsskyldiga har rätt att delta i överläggningar när revisionsberättelsen för deras verksamhet behandlas, trots att de inte är ledamöter eller ersättare i fullmäktige. Detta för att de inför fullmäktige på ett rättssäkert sätt, ska ha möjlighet ge en förklaring på eventuell anmärkning och inte ”dömas” ohörd. </a:t>
            </a:r>
            <a:endParaRPr lang="sv-SE" sz="1200" kern="1200" dirty="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2AA118DA-F7A0-4D1B-84A0-D02FEEEB5B98}" type="slidenum">
              <a:rPr lang="sv-SE" smtClean="0"/>
              <a:t>11</a:t>
            </a:fld>
            <a:endParaRPr lang="sv-SE"/>
          </a:p>
        </p:txBody>
      </p:sp>
    </p:spTree>
    <p:extLst>
      <p:ext uri="{BB962C8B-B14F-4D97-AF65-F5344CB8AC3E}">
        <p14:creationId xmlns:p14="http://schemas.microsoft.com/office/powerpoint/2010/main" val="12502926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smtClean="0">
                <a:solidFill>
                  <a:schemeClr val="tx1"/>
                </a:solidFill>
                <a:effectLst/>
                <a:latin typeface="+mn-lt"/>
                <a:ea typeface="+mn-ea"/>
                <a:cs typeface="+mn-cs"/>
              </a:rPr>
              <a:t>Arvode finns i KL 4:11-18 samt Bestämmelser om ersättning till Piteå kommuns förtroendevalda</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I KL 4:11-18 anges ett antal rättigheter för er som förtroendevalda. Hur ni har rätt till ledighet från er anställning, skälig ersättning för förlorad arbetsinkomst och barntillsyn, reseersättning samt pension m.m.</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Rent praktiskt regleras detta i det styrande dokumentet, Bestämmelser om ersättning till Piteå kommuns förtroendevalda</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Tjänstgörande ledamöter och ersättare har rätt till ersättning vid </a:t>
            </a:r>
            <a:r>
              <a:rPr lang="sv-SE" sz="1200" kern="1200" dirty="0" err="1" smtClean="0">
                <a:solidFill>
                  <a:schemeClr val="tx1"/>
                </a:solidFill>
                <a:effectLst/>
                <a:latin typeface="+mn-lt"/>
                <a:ea typeface="+mn-ea"/>
                <a:cs typeface="+mn-cs"/>
              </a:rPr>
              <a:t>bla</a:t>
            </a:r>
            <a:r>
              <a:rPr lang="sv-SE" sz="1200" kern="1200" dirty="0" smtClean="0">
                <a:solidFill>
                  <a:schemeClr val="tx1"/>
                </a:solidFill>
                <a:effectLst/>
                <a:latin typeface="+mn-lt"/>
                <a:ea typeface="+mn-ea"/>
                <a:cs typeface="+mn-cs"/>
              </a:rPr>
              <a:t> sammanträde med KF, KS och nämnder, nämndberedningar och revisorernas sammanträden. Ersättning lämnas även vid partigruppsmöten för KF samt vid protokolljustering och vissa studiebesök.</a:t>
            </a:r>
          </a:p>
          <a:p>
            <a:r>
              <a:rPr lang="sv-SE" sz="1200" kern="1200" dirty="0" smtClean="0">
                <a:solidFill>
                  <a:schemeClr val="tx1"/>
                </a:solidFill>
                <a:effectLst/>
                <a:latin typeface="+mn-lt"/>
                <a:ea typeface="+mn-ea"/>
                <a:cs typeface="+mn-cs"/>
              </a:rPr>
              <a:t> </a:t>
            </a:r>
          </a:p>
          <a:p>
            <a:r>
              <a:rPr lang="sv-SE" sz="1200" b="1" kern="1200" dirty="0" smtClean="0">
                <a:solidFill>
                  <a:schemeClr val="tx1"/>
                </a:solidFill>
                <a:effectLst/>
                <a:latin typeface="+mn-lt"/>
                <a:ea typeface="+mn-ea"/>
                <a:cs typeface="+mn-cs"/>
              </a:rPr>
              <a:t>Arvode</a:t>
            </a:r>
            <a:r>
              <a:rPr lang="sv-SE" sz="1200" kern="1200" dirty="0" smtClean="0">
                <a:solidFill>
                  <a:schemeClr val="tx1"/>
                </a:solidFill>
                <a:effectLst/>
                <a:latin typeface="+mn-lt"/>
                <a:ea typeface="+mn-ea"/>
                <a:cs typeface="+mn-cs"/>
              </a:rPr>
              <a:t> för tex sammanträden ersätts med 655 kr per tillfälle dessutom får ni ett schablonbelopp på 821 kr för förlorad arbetsförtjänst. Har ni förlorad arbetsinkomst utöver schablonbeloppet ska detta styrkas genom intyg från arbetsgivare. Vid förändrad lön eller arbetstid som påverkar ersättningen lämnar ni in ett nytt intyg. Om det är oklart vilket belopp du förlorat beräknas ersättningen på din senast fastställda sjukpenninggrundande inkomst. Ersättning för förlorad arbetsinkomst utgår ej till förtroendevalda med årsarvode.</a:t>
            </a:r>
          </a:p>
          <a:p>
            <a:r>
              <a:rPr lang="sv-SE" sz="1200" b="1"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Som förtroendevald kan du även ha rätt till ersättning för förlorad semesterförtjänst, föräldraledighet och pensionsförmån. </a:t>
            </a:r>
          </a:p>
          <a:p>
            <a:r>
              <a:rPr lang="sv-SE" sz="1200" kern="1200" dirty="0" smtClean="0">
                <a:solidFill>
                  <a:schemeClr val="tx1"/>
                </a:solidFill>
                <a:effectLst/>
                <a:latin typeface="+mn-lt"/>
                <a:ea typeface="+mn-ea"/>
                <a:cs typeface="+mn-cs"/>
              </a:rPr>
              <a:t> </a:t>
            </a:r>
          </a:p>
          <a:p>
            <a:r>
              <a:rPr lang="sv-SE" sz="1200" b="1" kern="1200" dirty="0" smtClean="0">
                <a:solidFill>
                  <a:schemeClr val="tx1"/>
                </a:solidFill>
                <a:effectLst/>
                <a:latin typeface="+mn-lt"/>
                <a:ea typeface="+mn-ea"/>
                <a:cs typeface="+mn-cs"/>
              </a:rPr>
              <a:t>Årsarvode</a:t>
            </a:r>
            <a:r>
              <a:rPr lang="sv-SE" sz="1200" kern="1200" dirty="0" smtClean="0">
                <a:solidFill>
                  <a:schemeClr val="tx1"/>
                </a:solidFill>
                <a:effectLst/>
                <a:latin typeface="+mn-lt"/>
                <a:ea typeface="+mn-ea"/>
                <a:cs typeface="+mn-cs"/>
              </a:rPr>
              <a:t> Förtroendevald som fullgör ett eller fler uppdrag som tillsammans uppgår till minst 40 procent av heltid har rätt till årsarvode.</a:t>
            </a:r>
          </a:p>
          <a:p>
            <a:r>
              <a:rPr lang="sv-SE" sz="1200" kern="1200" dirty="0" smtClean="0">
                <a:solidFill>
                  <a:schemeClr val="tx1"/>
                </a:solidFill>
                <a:effectLst/>
                <a:latin typeface="+mn-lt"/>
                <a:ea typeface="+mn-ea"/>
                <a:cs typeface="+mn-cs"/>
              </a:rPr>
              <a:t> </a:t>
            </a:r>
          </a:p>
          <a:p>
            <a:r>
              <a:rPr lang="sv-SE" sz="1200" b="1" kern="1200" dirty="0" smtClean="0">
                <a:solidFill>
                  <a:schemeClr val="tx1"/>
                </a:solidFill>
                <a:effectLst/>
                <a:latin typeface="+mn-lt"/>
                <a:ea typeface="+mn-ea"/>
                <a:cs typeface="+mn-cs"/>
              </a:rPr>
              <a:t>Begränsas årligt arvode,</a:t>
            </a:r>
            <a:r>
              <a:rPr lang="sv-SE" sz="1200" kern="1200" dirty="0" smtClean="0">
                <a:solidFill>
                  <a:schemeClr val="tx1"/>
                </a:solidFill>
                <a:effectLst/>
                <a:latin typeface="+mn-lt"/>
                <a:ea typeface="+mn-ea"/>
                <a:cs typeface="+mn-cs"/>
              </a:rPr>
              <a:t> tex flesta ordförande i nämnderna, har en viss procent av årsarvode</a:t>
            </a:r>
          </a:p>
          <a:p>
            <a:r>
              <a:rPr lang="sv-SE" sz="1200" b="1"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Partigruppledararvode</a:t>
            </a:r>
            <a:r>
              <a:rPr lang="sv-SE" sz="1200" kern="1200" dirty="0" smtClean="0">
                <a:solidFill>
                  <a:schemeClr val="tx1"/>
                </a:solidFill>
                <a:effectLst/>
                <a:latin typeface="+mn-lt"/>
                <a:ea typeface="+mn-ea"/>
                <a:cs typeface="+mn-cs"/>
              </a:rPr>
              <a:t>, Gruppledarnas ersättning är uppdelad i ett grundbelopp per parti som finns representerat i fullmäktige,  för första mandatet ersätts gruppledaren med 105 400 kr. Dessutom finns ett mandatbundet belopp för övriga mandat per fullmäktigegrupp med 8,5 % = 8 959 kr/mandat.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Gruppledararvodet utgör ersättning för partigruppmöten, gruppledarträffar samt andra möten och överläggningar som är kopplade till gruppledaruppdraget.</a:t>
            </a:r>
          </a:p>
          <a:p>
            <a:r>
              <a:rPr lang="sv-SE" sz="1200" kern="1200" dirty="0" smtClean="0">
                <a:solidFill>
                  <a:schemeClr val="tx1"/>
                </a:solidFill>
                <a:effectLst/>
                <a:latin typeface="+mn-lt"/>
                <a:ea typeface="+mn-ea"/>
                <a:cs typeface="+mn-cs"/>
              </a:rPr>
              <a:t>I gruppledararvodet ingår att informera övriga fullmäktigeledamöter i sin fullmäktigegrupp om vad som behandlas på gruppledarträffar samt andra möten och överläggningar som är kopplade till gruppledaruppdraget.</a:t>
            </a:r>
          </a:p>
          <a:p>
            <a:r>
              <a:rPr lang="sv-SE" sz="1200" kern="1200" dirty="0" smtClean="0">
                <a:solidFill>
                  <a:schemeClr val="tx1"/>
                </a:solidFill>
                <a:effectLst/>
                <a:latin typeface="+mn-lt"/>
                <a:ea typeface="+mn-ea"/>
                <a:cs typeface="+mn-cs"/>
              </a:rPr>
              <a:t> </a:t>
            </a:r>
          </a:p>
          <a:p>
            <a:r>
              <a:rPr lang="sv-SE" sz="1200" b="1" kern="1200" dirty="0" smtClean="0">
                <a:solidFill>
                  <a:schemeClr val="tx1"/>
                </a:solidFill>
                <a:effectLst/>
                <a:latin typeface="+mn-lt"/>
                <a:ea typeface="+mn-ea"/>
                <a:cs typeface="+mn-cs"/>
              </a:rPr>
              <a:t>Resekostnader och traktamenten</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Kostnader för resor till och från sammanträden och förrättningar ersätts enligt de grunder som fastställs för kommunens arbetstagare. Detsamma gäller vid förrättningar utanför kommunen, där ni kan få ersättning för resekostnader och traktamente. Ersättningen är 170 kr/</a:t>
            </a:r>
            <a:r>
              <a:rPr lang="sv-SE" sz="1200" kern="1200" dirty="0" err="1" smtClean="0">
                <a:solidFill>
                  <a:schemeClr val="tx1"/>
                </a:solidFill>
                <a:effectLst/>
                <a:latin typeface="+mn-lt"/>
                <a:ea typeface="+mn-ea"/>
                <a:cs typeface="+mn-cs"/>
              </a:rPr>
              <a:t>tim</a:t>
            </a:r>
            <a:r>
              <a:rPr lang="sv-SE" sz="1200" kern="1200" dirty="0" smtClean="0">
                <a:solidFill>
                  <a:schemeClr val="tx1"/>
                </a:solidFill>
                <a:effectLst/>
                <a:latin typeface="+mn-lt"/>
                <a:ea typeface="+mn-ea"/>
                <a:cs typeface="+mn-cs"/>
              </a:rPr>
              <a:t> vid färdtidsersättning.</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Så här går det till:</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När mötet är avslutat och protokollet justerats, vanligtvis några dagar senare, registreras ert mötesarvode utifrån den närvaro som vi har fört in på protokollet. Därför är det viktigt att ni anmäler när ni kommer sent eller om ni går tidigare från ett möte.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Kostnader för </a:t>
            </a:r>
            <a:r>
              <a:rPr lang="sv-SE" sz="1200" kern="1200" dirty="0" err="1" smtClean="0">
                <a:solidFill>
                  <a:schemeClr val="tx1"/>
                </a:solidFill>
                <a:effectLst/>
                <a:latin typeface="+mn-lt"/>
                <a:ea typeface="+mn-ea"/>
                <a:cs typeface="+mn-cs"/>
              </a:rPr>
              <a:t>ev</a:t>
            </a:r>
            <a:r>
              <a:rPr lang="sv-SE" sz="1200" kern="1200" dirty="0" smtClean="0">
                <a:solidFill>
                  <a:schemeClr val="tx1"/>
                </a:solidFill>
                <a:effectLst/>
                <a:latin typeface="+mn-lt"/>
                <a:ea typeface="+mn-ea"/>
                <a:cs typeface="+mn-cs"/>
              </a:rPr>
              <a:t> resor och förlorad arbetsinkomst ska styrkas.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För resor med egen bil, ange detta på lista som skickas runt vid varje mötestillfälle. Reseersättning är 29 kr/mil, varav 18,50 kr är skattefritt.</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Om ni förlorat arbetsförtjänst ska ni lämna ni in en blankett vid varje mötestillfälle. Ni får ersättning med ett schablonbelopp på 821 kr/dag.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Har ni haft avdrag utöver 821 kr/dag från er arbetsgivare fyller arbetsgivaren i detta på er blankett och skriver under, som ni lämnar efter varje mötestillfälle. Detta är lämpligt om ni har olika avdrag per dag.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Ni kan även lämna in ett intyg från arbetsgivaren där ersättning/dag framgår, underskrivet med namnförtydligande av arbetsgivaren. Har ni samma avdrag alla dagar räcker det med att hänvisa till detta intyg när ni lämnar i n er blankett för förlorad inkomst. Ni fyller då i den första delen. Ändras inkomsten/avdraget lämnar ni in ett nytt intyg från arbetsgivaren.</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Utbetalning sker en gång i månaden, månaden efter mötet och fullständiga uppgifter är inlämnade.</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Justering av ersättningen sker årligen av schablonbeloppet, årsarvodet samt arvodet för sammanträden m.m. Kommunstyrelsens arbets- och personalutskott fastställer dessa belopp. Avsikten är att den procentuella justeringen av arvoden ska följa den genomsnittliga procentuella löneökningen för anställda vid Piteå kommun.</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Blanketter och bestämmelse finns på </a:t>
            </a:r>
            <a:r>
              <a:rPr lang="sv-SE" sz="1200" u="sng" kern="1200" dirty="0" smtClean="0">
                <a:solidFill>
                  <a:schemeClr val="tx1"/>
                </a:solidFill>
                <a:effectLst/>
                <a:latin typeface="+mn-lt"/>
                <a:ea typeface="+mn-ea"/>
                <a:cs typeface="+mn-cs"/>
                <a:hlinkClick r:id="rId3"/>
              </a:rPr>
              <a:t>https://www.pitea.se/Invanare/Kommun-politik/Politik/</a:t>
            </a:r>
            <a:r>
              <a:rPr lang="sv-SE" sz="1200" kern="1200" dirty="0" smtClean="0">
                <a:solidFill>
                  <a:schemeClr val="tx1"/>
                </a:solidFill>
                <a:effectLst/>
                <a:latin typeface="+mn-lt"/>
                <a:ea typeface="+mn-ea"/>
                <a:cs typeface="+mn-cs"/>
              </a:rPr>
              <a:t> </a:t>
            </a:r>
          </a:p>
          <a:p>
            <a:endParaRPr lang="sv-SE" sz="1200" kern="120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2AA118DA-F7A0-4D1B-84A0-D02FEEEB5B98}" type="slidenum">
              <a:rPr lang="sv-SE" smtClean="0"/>
              <a:t>12</a:t>
            </a:fld>
            <a:endParaRPr lang="sv-SE"/>
          </a:p>
        </p:txBody>
      </p:sp>
    </p:spTree>
    <p:extLst>
      <p:ext uri="{BB962C8B-B14F-4D97-AF65-F5344CB8AC3E}">
        <p14:creationId xmlns:p14="http://schemas.microsoft.com/office/powerpoint/2010/main" val="3293212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Ärenden i fullmäktige kan i huvudsak väckas av en nämnd, en ledamot genom motion, en medborgare genom medborgarförslag och folkinitiativ, av revisorerna om ärendet gäller förvaltning som har samband med revisionsuppdraget eller om ärendet gäller granskningen samt av kommunal bolagsstyrelse. I kommunfullmäktiges arbetsordning framgår att kommunal bolagsstyrelse får väcka ärenden i fullmäktige om sådana ärenden som företaget är skyldigt att se till att fullmäktige får ta ställning till. KL 4</a:t>
            </a:r>
            <a:r>
              <a:rPr lang="sv-SE" sz="1200" kern="1200" baseline="0" dirty="0" smtClean="0">
                <a:solidFill>
                  <a:schemeClr val="tx1"/>
                </a:solidFill>
                <a:effectLst/>
                <a:latin typeface="Gill Sans MT" panose="020B0502020104020203" pitchFamily="34" charset="0"/>
                <a:ea typeface="+mn-ea"/>
                <a:cs typeface="+mn-cs"/>
              </a:rPr>
              <a:t>:19-22 och KL 5:22.</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Gill Sans MT" panose="020B0502020104020203" pitchFamily="34" charset="0"/>
                <a:ea typeface="+mn-ea"/>
                <a:cs typeface="+mn-cs"/>
              </a:rPr>
              <a:t>Medborgarförslag och folkinitiativ KL 8:1-2</a:t>
            </a:r>
          </a:p>
        </p:txBody>
      </p:sp>
      <p:sp>
        <p:nvSpPr>
          <p:cNvPr id="4" name="Platshållare för bildnummer 3"/>
          <p:cNvSpPr>
            <a:spLocks noGrp="1"/>
          </p:cNvSpPr>
          <p:nvPr>
            <p:ph type="sldNum" sz="quarter" idx="10"/>
          </p:nvPr>
        </p:nvSpPr>
        <p:spPr/>
        <p:txBody>
          <a:bodyPr/>
          <a:lstStyle/>
          <a:p>
            <a:fld id="{2AA118DA-F7A0-4D1B-84A0-D02FEEEB5B98}" type="slidenum">
              <a:rPr lang="sv-SE" smtClean="0"/>
              <a:t>2</a:t>
            </a:fld>
            <a:endParaRPr lang="sv-SE"/>
          </a:p>
        </p:txBody>
      </p:sp>
    </p:spTree>
    <p:extLst>
      <p:ext uri="{BB962C8B-B14F-4D97-AF65-F5344CB8AC3E}">
        <p14:creationId xmlns:p14="http://schemas.microsoft.com/office/powerpoint/2010/main" val="684817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Även</a:t>
            </a:r>
            <a:r>
              <a:rPr lang="sv-SE" sz="1200" kern="1200" baseline="0" dirty="0" smtClean="0">
                <a:solidFill>
                  <a:schemeClr val="tx1"/>
                </a:solidFill>
                <a:effectLst/>
                <a:latin typeface="Gill Sans MT" panose="020B0502020104020203" pitchFamily="34" charset="0"/>
                <a:ea typeface="+mn-ea"/>
                <a:cs typeface="+mn-cs"/>
              </a:rPr>
              <a:t> om initiativrätten finns innebär det inte att man får väcka ärenden under pågående möte. Det ska följa en viss gång. </a:t>
            </a:r>
            <a:r>
              <a:rPr lang="sv-SE" sz="1200" kern="1200" dirty="0" smtClean="0">
                <a:solidFill>
                  <a:schemeClr val="tx1"/>
                </a:solidFill>
                <a:effectLst/>
                <a:latin typeface="Gill Sans MT" panose="020B0502020104020203" pitchFamily="34" charset="0"/>
                <a:ea typeface="+mn-ea"/>
                <a:cs typeface="+mn-cs"/>
              </a:rPr>
              <a:t>De ärenden som ska behandlas av kommunfullmäktige, ska vara beredda. KL 5:26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Detta innebär att det ska finnas ett beslutsunderlag och att kommunstyrelsen och de nämnder som berörs ska ha lämnat ett förslag till beslut.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Ärendet ska också vara kungjort enligt de regler som kommunallagen föreskriver. Generellt undantagna från beredningstvånget är valärenden, behandling av revisionsberättelse samt återkallande av förtroendeuppdrag på grund av vägrad ansvarsfrihet. Vid anmärkning måste dock förklaring inhämtas från det aktuella organet.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Andra ärenden får tas upp till behandling och beslut utan att de uppfyller kraven på beredning, om ärendet är brådskande och om alla i fullmäktige är eniga om att ta upp ärendet. Det beslut som fattas måste sedan vara enigt. Ingen får således yrka avslag, rösta mot det föreslagna beslutet, avstå från att rösta eller reservera sig mot det sedermera fattade beslutet. KL 5:29 och 5:29-34</a:t>
            </a:r>
          </a:p>
        </p:txBody>
      </p:sp>
      <p:sp>
        <p:nvSpPr>
          <p:cNvPr id="4" name="Platshållare för bildnummer 3"/>
          <p:cNvSpPr>
            <a:spLocks noGrp="1"/>
          </p:cNvSpPr>
          <p:nvPr>
            <p:ph type="sldNum" sz="quarter" idx="10"/>
          </p:nvPr>
        </p:nvSpPr>
        <p:spPr/>
        <p:txBody>
          <a:bodyPr/>
          <a:lstStyle/>
          <a:p>
            <a:fld id="{2AA118DA-F7A0-4D1B-84A0-D02FEEEB5B98}" type="slidenum">
              <a:rPr lang="sv-SE" smtClean="0"/>
              <a:t>3</a:t>
            </a:fld>
            <a:endParaRPr lang="sv-SE"/>
          </a:p>
        </p:txBody>
      </p:sp>
    </p:spTree>
    <p:extLst>
      <p:ext uri="{BB962C8B-B14F-4D97-AF65-F5344CB8AC3E}">
        <p14:creationId xmlns:p14="http://schemas.microsoft.com/office/powerpoint/2010/main" val="614043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Gill Sans MT" panose="020B0502020104020203" pitchFamily="34" charset="0"/>
                <a:ea typeface="+mn-ea"/>
                <a:cs typeface="+mn-cs"/>
              </a:rPr>
              <a:t>Ett av era viktigaste redskap i ert fullmäktigearbete är er rätt att initiera ärenden genom att väcka motioner. Ni kan också ställa frågor till en nämndordförande, i form av interpellationer och enkla frågor.</a:t>
            </a:r>
          </a:p>
          <a:p>
            <a:endParaRPr lang="sv-SE" sz="1200" kern="1200" dirty="0" smtClean="0">
              <a:solidFill>
                <a:schemeClr val="tx1"/>
              </a:solidFill>
              <a:effectLst/>
              <a:latin typeface="Gill Sans MT" panose="020B0502020104020203" pitchFamily="34" charset="0"/>
              <a:ea typeface="+mn-ea"/>
              <a:cs typeface="+mn-cs"/>
            </a:endParaRPr>
          </a:p>
          <a:p>
            <a:r>
              <a:rPr lang="sv-SE" sz="1200" kern="1200" dirty="0" smtClean="0">
                <a:solidFill>
                  <a:schemeClr val="tx1"/>
                </a:solidFill>
                <a:effectLst/>
                <a:latin typeface="Gill Sans MT" panose="020B0502020104020203" pitchFamily="34" charset="0"/>
                <a:ea typeface="+mn-ea"/>
                <a:cs typeface="+mn-cs"/>
              </a:rPr>
              <a:t>Vi börjar</a:t>
            </a:r>
            <a:r>
              <a:rPr lang="sv-SE" sz="1200" kern="1200" baseline="0" dirty="0" smtClean="0">
                <a:solidFill>
                  <a:schemeClr val="tx1"/>
                </a:solidFill>
                <a:effectLst/>
                <a:latin typeface="Gill Sans MT" panose="020B0502020104020203" pitchFamily="34" charset="0"/>
                <a:ea typeface="+mn-ea"/>
                <a:cs typeface="+mn-cs"/>
              </a:rPr>
              <a:t> med att titta närmare på m</a:t>
            </a:r>
            <a:r>
              <a:rPr lang="sv-SE" sz="1200" kern="1200" dirty="0" smtClean="0">
                <a:solidFill>
                  <a:schemeClr val="tx1"/>
                </a:solidFill>
                <a:effectLst/>
                <a:latin typeface="Gill Sans MT" panose="020B0502020104020203" pitchFamily="34" charset="0"/>
                <a:ea typeface="+mn-ea"/>
                <a:cs typeface="+mn-cs"/>
              </a:rPr>
              <a:t>otioner, de får inte ta upp ämnen av olika slag, måste omfattas av den kommunala kompetensen (som Lisa pratade om tidigare) och ska vara skriftlig och undertecknad. Genom att väcka en motion startar ni ett ärende kring en fråga som ni vill att kommunen ska fatta ett visst beslut i. Motionen anmäls</a:t>
            </a:r>
            <a:r>
              <a:rPr lang="sv-SE" sz="1200" kern="1200" baseline="0" dirty="0" smtClean="0">
                <a:solidFill>
                  <a:schemeClr val="tx1"/>
                </a:solidFill>
                <a:effectLst/>
                <a:latin typeface="Gill Sans MT" panose="020B0502020104020203" pitchFamily="34" charset="0"/>
                <a:ea typeface="+mn-ea"/>
                <a:cs typeface="+mn-cs"/>
              </a:rPr>
              <a:t> först i fullmäktige, men går sedan samma väg som ett vanligt ärende, dvs </a:t>
            </a:r>
            <a:r>
              <a:rPr lang="sv-SE" sz="1200" kern="1200" dirty="0" smtClean="0">
                <a:solidFill>
                  <a:schemeClr val="tx1"/>
                </a:solidFill>
                <a:effectLst/>
                <a:latin typeface="Gill Sans MT" panose="020B0502020104020203" pitchFamily="34" charset="0"/>
                <a:ea typeface="+mn-ea"/>
                <a:cs typeface="+mn-cs"/>
              </a:rPr>
              <a:t>bereds av kommunstyrelsen, som i sin tur kan begära yttranden från en facknämnd för det sakområde som motionen behandlar, för att sedan komma tillbaka för beslut i fullmäktige. </a:t>
            </a:r>
          </a:p>
          <a:p>
            <a:r>
              <a:rPr lang="sv-SE" sz="1200" kern="1200" dirty="0" smtClean="0">
                <a:solidFill>
                  <a:schemeClr val="tx1"/>
                </a:solidFill>
                <a:effectLst/>
                <a:latin typeface="Gill Sans MT" panose="020B0502020104020203" pitchFamily="34" charset="0"/>
                <a:ea typeface="+mn-ea"/>
                <a:cs typeface="+mn-cs"/>
              </a:rPr>
              <a:t>En motion kan bifallas, avslås eller anses färdigbehandlad. </a:t>
            </a:r>
            <a:r>
              <a:rPr lang="sv-SE" sz="1200" kern="1200" baseline="0" dirty="0" smtClean="0">
                <a:solidFill>
                  <a:schemeClr val="tx1"/>
                </a:solidFill>
                <a:effectLst/>
                <a:latin typeface="Gill Sans MT" panose="020B0502020104020203" pitchFamily="34" charset="0"/>
                <a:ea typeface="+mn-ea"/>
                <a:cs typeface="+mn-cs"/>
              </a:rPr>
              <a:t>Man gör inte någon tolkning av andemeningen utan d</a:t>
            </a:r>
            <a:r>
              <a:rPr lang="sv-SE" sz="1200" kern="1200" dirty="0" smtClean="0">
                <a:solidFill>
                  <a:schemeClr val="tx1"/>
                </a:solidFill>
                <a:effectLst/>
                <a:latin typeface="Gill Sans MT" panose="020B0502020104020203" pitchFamily="34" charset="0"/>
                <a:ea typeface="+mn-ea"/>
                <a:cs typeface="+mn-cs"/>
              </a:rPr>
              <a:t>et är alltid att-satsen</a:t>
            </a:r>
            <a:r>
              <a:rPr lang="sv-SE" sz="1200" kern="1200" baseline="0" dirty="0" smtClean="0">
                <a:solidFill>
                  <a:schemeClr val="tx1"/>
                </a:solidFill>
                <a:effectLst/>
                <a:latin typeface="Gill Sans MT" panose="020B0502020104020203" pitchFamily="34" charset="0"/>
                <a:ea typeface="+mn-ea"/>
                <a:cs typeface="+mn-cs"/>
              </a:rPr>
              <a:t> i en motion som besvaras och tas ställning till. </a:t>
            </a:r>
          </a:p>
          <a:p>
            <a:r>
              <a:rPr lang="sv-SE" sz="1200" kern="1200" dirty="0" smtClean="0">
                <a:solidFill>
                  <a:schemeClr val="tx1"/>
                </a:solidFill>
                <a:effectLst/>
                <a:latin typeface="Gill Sans MT" panose="020B0502020104020203" pitchFamily="34" charset="0"/>
                <a:ea typeface="+mn-ea"/>
                <a:cs typeface="+mn-cs"/>
              </a:rPr>
              <a:t>En motion ska beredas inom sådan tid att fullmäktige kan fatta ett beslut i ärendet inom ett år. Kommunstyrelsen redovisar två gånger per år de motioner som inte har beretts färdigt, en gång på våren och en gång på hösten.</a:t>
            </a:r>
          </a:p>
          <a:p>
            <a:r>
              <a:rPr lang="sv-SE" sz="1200" kern="1200" dirty="0" smtClean="0">
                <a:solidFill>
                  <a:schemeClr val="tx1"/>
                </a:solidFill>
                <a:effectLst/>
                <a:latin typeface="Gill Sans MT" panose="020B0502020104020203" pitchFamily="34" charset="0"/>
                <a:ea typeface="+mn-ea"/>
                <a:cs typeface="+mn-cs"/>
              </a:rPr>
              <a:t> </a:t>
            </a:r>
          </a:p>
          <a:p>
            <a:r>
              <a:rPr lang="sv-SE" sz="1200" kern="1200" dirty="0" smtClean="0">
                <a:solidFill>
                  <a:schemeClr val="tx1"/>
                </a:solidFill>
                <a:effectLst/>
                <a:latin typeface="Gill Sans MT" panose="020B0502020104020203" pitchFamily="34" charset="0"/>
                <a:ea typeface="+mn-ea"/>
                <a:cs typeface="+mn-cs"/>
              </a:rPr>
              <a:t>Schablonmässigt kan man säga att skillnaden mellan en interpellation och en enkel fråga är att interpellation endast bör ställas i angelägenheter av större intresse för kommunen och den enkla frågan ska vara just enkel och utan föregående utredning kunna besvaras med i princip ”ja” eller ”nej”. I debatten kring en interpellation får alla ledamöter och tjänstgörande ersättare delta, medan en enkel fråga begränsar antalet debattörer till den som har ställt frågan och den som besvarar den. </a:t>
            </a:r>
          </a:p>
          <a:p>
            <a:r>
              <a:rPr lang="sv-SE" sz="1200" kern="1200" dirty="0" smtClean="0">
                <a:solidFill>
                  <a:schemeClr val="tx1"/>
                </a:solidFill>
                <a:effectLst/>
                <a:latin typeface="Gill Sans MT" panose="020B0502020104020203" pitchFamily="34" charset="0"/>
                <a:ea typeface="+mn-ea"/>
                <a:cs typeface="+mn-cs"/>
              </a:rPr>
              <a:t>Interpellationen och enkel fråga får ställas till ordföranden i kommunstyrelse, nämnd eller fullmäktigeberedning samt kommunalråd. </a:t>
            </a:r>
          </a:p>
          <a:p>
            <a:r>
              <a:rPr lang="sv-SE" sz="1200" kern="1200" dirty="0" smtClean="0">
                <a:solidFill>
                  <a:schemeClr val="tx1"/>
                </a:solidFill>
                <a:effectLst/>
                <a:latin typeface="Gill Sans MT" panose="020B0502020104020203" pitchFamily="34" charset="0"/>
                <a:ea typeface="+mn-ea"/>
                <a:cs typeface="+mn-cs"/>
              </a:rPr>
              <a:t>Motioner och interpellationer ska lämnas in till kommunledningsförvaltningen senast 12 dagar före det sammanträde vid vilket motionen ska anmälas till kommunfullmäktige. </a:t>
            </a:r>
          </a:p>
          <a:p>
            <a:r>
              <a:rPr lang="sv-SE" sz="1200" kern="1200" dirty="0" smtClean="0">
                <a:solidFill>
                  <a:schemeClr val="tx1"/>
                </a:solidFill>
                <a:effectLst/>
                <a:latin typeface="Gill Sans MT" panose="020B0502020104020203" pitchFamily="34" charset="0"/>
                <a:ea typeface="+mn-ea"/>
                <a:cs typeface="+mn-cs"/>
              </a:rPr>
              <a:t>En ersättare får väcka motion eller interpellation bara när ersättaren tjänstgör som ledamot vid ett sammanträde (KL4:22). Ersättare får delta i överläggningen då svaret på motionen/ interpellationen behandlas bara om ersättaren tjänstgör som ledamot även vid det sammanträdet. </a:t>
            </a:r>
          </a:p>
          <a:p>
            <a:r>
              <a:rPr lang="sv-SE" sz="1200" kern="1200" dirty="0" smtClean="0">
                <a:solidFill>
                  <a:schemeClr val="tx1"/>
                </a:solidFill>
                <a:effectLst/>
                <a:latin typeface="Gill Sans MT" panose="020B0502020104020203" pitchFamily="34" charset="0"/>
                <a:ea typeface="+mn-ea"/>
                <a:cs typeface="+mn-cs"/>
              </a:rPr>
              <a:t>En fråga ska ges in till kommunledningsförvaltningen senast två arbetsdagar före det sammanträde vid vilket ledamoten avser att ställa den.</a:t>
            </a:r>
          </a:p>
          <a:p>
            <a:r>
              <a:rPr lang="sv-SE" sz="1200" kern="1200" dirty="0" smtClean="0">
                <a:solidFill>
                  <a:schemeClr val="tx1"/>
                </a:solidFill>
                <a:effectLst/>
                <a:latin typeface="Gill Sans MT" panose="020B0502020104020203" pitchFamily="34" charset="0"/>
                <a:ea typeface="+mn-ea"/>
                <a:cs typeface="+mn-cs"/>
              </a:rPr>
              <a:t>Normalt besvaras en interpellation eller en enkel fråga vid nästkommande sammanträde. Svaret inkluderas i de handlingar som skickas ut till ledamöter och ersättare innan sammanträdet. Efter allmän debatt beslutar kommunfullmäktige om interpellationen är besvarad.</a:t>
            </a:r>
          </a:p>
          <a:p>
            <a:r>
              <a:rPr lang="sv-SE" sz="1200" kern="1200" dirty="0" smtClean="0">
                <a:solidFill>
                  <a:schemeClr val="tx1"/>
                </a:solidFill>
                <a:effectLst/>
                <a:latin typeface="Gill Sans MT" panose="020B0502020104020203" pitchFamily="34" charset="0"/>
                <a:ea typeface="+mn-ea"/>
                <a:cs typeface="+mn-cs"/>
              </a:rPr>
              <a:t>Interpellation och fråga</a:t>
            </a:r>
            <a:r>
              <a:rPr lang="sv-SE" sz="1200" kern="1200" baseline="0" dirty="0" smtClean="0">
                <a:solidFill>
                  <a:schemeClr val="tx1"/>
                </a:solidFill>
                <a:effectLst/>
                <a:latin typeface="Gill Sans MT" panose="020B0502020104020203" pitchFamily="34" charset="0"/>
                <a:ea typeface="+mn-ea"/>
                <a:cs typeface="+mn-cs"/>
              </a:rPr>
              <a:t> KL 5:59-64</a:t>
            </a:r>
          </a:p>
          <a:p>
            <a:r>
              <a:rPr lang="sv-SE" sz="1200" kern="1200" baseline="0" dirty="0" smtClean="0">
                <a:solidFill>
                  <a:schemeClr val="tx1"/>
                </a:solidFill>
                <a:effectLst/>
                <a:latin typeface="Gill Sans MT" panose="020B0502020104020203" pitchFamily="34" charset="0"/>
                <a:ea typeface="+mn-ea"/>
                <a:cs typeface="+mn-cs"/>
              </a:rPr>
              <a:t>Motion KL 5:35 </a:t>
            </a:r>
          </a:p>
          <a:p>
            <a:r>
              <a:rPr lang="sv-SE" sz="1200" kern="1200" baseline="0" dirty="0" smtClean="0">
                <a:solidFill>
                  <a:schemeClr val="tx1"/>
                </a:solidFill>
                <a:effectLst/>
                <a:latin typeface="Gill Sans MT" panose="020B0502020104020203" pitchFamily="34" charset="0"/>
                <a:ea typeface="+mn-ea"/>
                <a:cs typeface="+mn-cs"/>
              </a:rPr>
              <a:t>Se även kommunfullmäktiges arbetsordning</a:t>
            </a:r>
            <a:endParaRPr lang="sv-SE" sz="1200" kern="1200" dirty="0" smtClean="0">
              <a:solidFill>
                <a:schemeClr val="tx1"/>
              </a:solidFill>
              <a:effectLst/>
              <a:latin typeface="Gill Sans MT" panose="020B0502020104020203" pitchFamily="34" charset="0"/>
              <a:ea typeface="+mn-ea"/>
              <a:cs typeface="+mn-cs"/>
            </a:endParaRPr>
          </a:p>
          <a:p>
            <a:endParaRPr lang="sv-SE" dirty="0">
              <a:latin typeface="Gill Sans MT" panose="020B0502020104020203" pitchFamily="34" charset="0"/>
            </a:endParaRPr>
          </a:p>
        </p:txBody>
      </p:sp>
      <p:sp>
        <p:nvSpPr>
          <p:cNvPr id="4" name="Platshållare för bildnummer 3"/>
          <p:cNvSpPr>
            <a:spLocks noGrp="1"/>
          </p:cNvSpPr>
          <p:nvPr>
            <p:ph type="sldNum" sz="quarter" idx="10"/>
          </p:nvPr>
        </p:nvSpPr>
        <p:spPr/>
        <p:txBody>
          <a:bodyPr/>
          <a:lstStyle/>
          <a:p>
            <a:fld id="{2AA118DA-F7A0-4D1B-84A0-D02FEEEB5B98}" type="slidenum">
              <a:rPr lang="sv-SE" smtClean="0"/>
              <a:t>4</a:t>
            </a:fld>
            <a:endParaRPr lang="sv-SE"/>
          </a:p>
        </p:txBody>
      </p:sp>
    </p:spTree>
    <p:extLst>
      <p:ext uri="{BB962C8B-B14F-4D97-AF65-F5344CB8AC3E}">
        <p14:creationId xmlns:p14="http://schemas.microsoft.com/office/powerpoint/2010/main" val="3707372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200" kern="1200" dirty="0" smtClean="0">
              <a:solidFill>
                <a:schemeClr val="tx1"/>
              </a:solidFill>
              <a:effectLst/>
              <a:latin typeface="Gill Sans MT" panose="020B0502020104020203" pitchFamily="34" charset="0"/>
              <a:ea typeface="+mn-ea"/>
              <a:cs typeface="+mn-cs"/>
            </a:endParaRPr>
          </a:p>
          <a:p>
            <a:r>
              <a:rPr lang="sv-SE" sz="1200" b="1" kern="1200" dirty="0" smtClean="0">
                <a:solidFill>
                  <a:schemeClr val="tx1"/>
                </a:solidFill>
                <a:effectLst/>
                <a:latin typeface="Gill Sans MT" panose="020B0502020104020203" pitchFamily="34" charset="0"/>
                <a:ea typeface="+mn-ea"/>
                <a:cs typeface="+mn-cs"/>
              </a:rPr>
              <a:t>Vad är viktigt att veta</a:t>
            </a:r>
            <a:r>
              <a:rPr lang="sv-SE" sz="1200" b="1" kern="1200" baseline="0" dirty="0" smtClean="0">
                <a:solidFill>
                  <a:schemeClr val="tx1"/>
                </a:solidFill>
                <a:effectLst/>
                <a:latin typeface="Gill Sans MT" panose="020B0502020104020203" pitchFamily="34" charset="0"/>
                <a:ea typeface="+mn-ea"/>
                <a:cs typeface="+mn-cs"/>
              </a:rPr>
              <a:t> och tänka på innan och under mötet?</a:t>
            </a:r>
          </a:p>
          <a:p>
            <a:endParaRPr lang="sv-SE" sz="1200" kern="1200" baseline="0" dirty="0" smtClean="0">
              <a:solidFill>
                <a:schemeClr val="tx1"/>
              </a:solidFill>
              <a:effectLst/>
              <a:latin typeface="Gill Sans MT" panose="020B0502020104020203" pitchFamily="34" charset="0"/>
              <a:ea typeface="+mn-ea"/>
              <a:cs typeface="+mn-cs"/>
            </a:endParaRPr>
          </a:p>
          <a:p>
            <a:r>
              <a:rPr lang="sv-SE" sz="1200" kern="1200" baseline="0" dirty="0" smtClean="0">
                <a:solidFill>
                  <a:schemeClr val="tx1"/>
                </a:solidFill>
                <a:effectLst/>
                <a:latin typeface="Gill Sans MT" panose="020B0502020104020203" pitchFamily="34" charset="0"/>
                <a:ea typeface="+mn-ea"/>
                <a:cs typeface="+mn-cs"/>
              </a:rPr>
              <a:t>Vi börjar med att titta på </a:t>
            </a:r>
            <a:r>
              <a:rPr lang="sv-SE" sz="1200" b="1" kern="1200" baseline="0" dirty="0" smtClean="0">
                <a:solidFill>
                  <a:schemeClr val="tx1"/>
                </a:solidFill>
                <a:effectLst/>
                <a:latin typeface="Gill Sans MT" panose="020B0502020104020203" pitchFamily="34" charset="0"/>
                <a:ea typeface="+mn-ea"/>
                <a:cs typeface="+mn-cs"/>
              </a:rPr>
              <a:t>presidiets roll </a:t>
            </a:r>
            <a:r>
              <a:rPr lang="sv-SE" sz="1200" kern="1200" baseline="0" dirty="0" smtClean="0">
                <a:solidFill>
                  <a:schemeClr val="tx1"/>
                </a:solidFill>
                <a:effectLst/>
                <a:latin typeface="Gill Sans MT" panose="020B0502020104020203" pitchFamily="34" charset="0"/>
                <a:ea typeface="+mn-ea"/>
                <a:cs typeface="+mn-cs"/>
              </a:rPr>
              <a:t>som ni hittar i KL 5: 13 och 15:</a:t>
            </a:r>
          </a:p>
          <a:p>
            <a:r>
              <a:rPr lang="sv-SE" sz="1200" kern="1200" dirty="0" smtClean="0">
                <a:solidFill>
                  <a:schemeClr val="tx1"/>
                </a:solidFill>
                <a:effectLst/>
                <a:latin typeface="Gill Sans MT" panose="020B0502020104020203" pitchFamily="34" charset="0"/>
                <a:ea typeface="+mn-ea"/>
                <a:cs typeface="+mn-cs"/>
              </a:rPr>
              <a:t>Ordföranden bestämmer efter samråd med vice ordförandena när fullmäktige ska behandla ett ärende, om inte annat framgår av lag. Detta</a:t>
            </a:r>
            <a:r>
              <a:rPr lang="sv-SE" sz="1200" kern="1200" baseline="0" dirty="0" smtClean="0">
                <a:solidFill>
                  <a:schemeClr val="tx1"/>
                </a:solidFill>
                <a:effectLst/>
                <a:latin typeface="Gill Sans MT" panose="020B0502020104020203" pitchFamily="34" charset="0"/>
                <a:ea typeface="+mn-ea"/>
                <a:cs typeface="+mn-cs"/>
              </a:rPr>
              <a:t> gör de genom att fastställa kungörelsen, alltså har ordförande ansvar för att tillkännage när fullmäktiges sammanträde äger rum, vilka ärenden som ska behandlas och i vilken ordning. </a:t>
            </a:r>
          </a:p>
          <a:p>
            <a:endParaRPr lang="sv-SE" sz="1200" kern="1200" dirty="0" smtClean="0">
              <a:solidFill>
                <a:schemeClr val="tx1"/>
              </a:solidFill>
              <a:effectLst/>
              <a:latin typeface="Gill Sans MT" panose="020B0502020104020203" pitchFamily="34" charset="0"/>
              <a:ea typeface="+mn-ea"/>
              <a:cs typeface="+mn-cs"/>
            </a:endParaRPr>
          </a:p>
          <a:p>
            <a:r>
              <a:rPr lang="sv-SE" sz="1200" kern="1200" dirty="0" smtClean="0">
                <a:solidFill>
                  <a:schemeClr val="tx1"/>
                </a:solidFill>
                <a:effectLst/>
                <a:latin typeface="Gill Sans MT" panose="020B0502020104020203" pitchFamily="34" charset="0"/>
                <a:ea typeface="+mn-ea"/>
                <a:cs typeface="+mn-cs"/>
              </a:rPr>
              <a:t>Kommunstyrelsens, övriga nämnders och beredningars förslag till beslut eller yttranden i de ärenden som tagits upp i tillkännagivandet bör finnas tillgänglig för varje ledamot och ersättare före sammanträdet. Ordföranden bestämmer i vilken omfattning övriga handlingar i ett ärende ska finnas tillgänglig</a:t>
            </a:r>
            <a:r>
              <a:rPr lang="sv-SE" sz="1200" kern="1200" baseline="0" dirty="0" smtClean="0">
                <a:solidFill>
                  <a:schemeClr val="tx1"/>
                </a:solidFill>
                <a:effectLst/>
                <a:latin typeface="Gill Sans MT" panose="020B0502020104020203" pitchFamily="34" charset="0"/>
                <a:ea typeface="+mn-ea"/>
                <a:cs typeface="+mn-cs"/>
              </a:rPr>
              <a:t> för </a:t>
            </a:r>
            <a:r>
              <a:rPr lang="sv-SE" sz="1200" kern="1200" dirty="0" smtClean="0">
                <a:solidFill>
                  <a:schemeClr val="tx1"/>
                </a:solidFill>
                <a:effectLst/>
                <a:latin typeface="Gill Sans MT" panose="020B0502020104020203" pitchFamily="34" charset="0"/>
                <a:ea typeface="+mn-ea"/>
                <a:cs typeface="+mn-cs"/>
              </a:rPr>
              <a:t>ledamöter och ersättare före sammanträdet. KL 5:13 och 15</a:t>
            </a:r>
          </a:p>
          <a:p>
            <a:endParaRPr lang="sv-SE" sz="1200" kern="1200" dirty="0" smtClean="0">
              <a:solidFill>
                <a:schemeClr val="tx1"/>
              </a:solidFill>
              <a:effectLst/>
              <a:latin typeface="Gill Sans MT" panose="020B0502020104020203" pitchFamily="34" charset="0"/>
              <a:ea typeface="+mn-ea"/>
              <a:cs typeface="+mn-cs"/>
            </a:endParaRPr>
          </a:p>
          <a:p>
            <a:r>
              <a:rPr lang="sv-SE" sz="1200" b="1" kern="1200" dirty="0" smtClean="0">
                <a:solidFill>
                  <a:schemeClr val="tx1"/>
                </a:solidFill>
                <a:effectLst/>
                <a:latin typeface="Gill Sans MT" panose="020B0502020104020203" pitchFamily="34" charset="0"/>
                <a:ea typeface="+mn-ea"/>
                <a:cs typeface="+mn-cs"/>
              </a:rPr>
              <a:t>Mötesportalen</a:t>
            </a:r>
          </a:p>
          <a:p>
            <a:r>
              <a:rPr lang="sv-SE" sz="1200" kern="1200" dirty="0" smtClean="0">
                <a:solidFill>
                  <a:schemeClr val="tx1"/>
                </a:solidFill>
                <a:effectLst/>
                <a:latin typeface="Gill Sans MT" panose="020B0502020104020203" pitchFamily="34" charset="0"/>
                <a:ea typeface="+mn-ea"/>
                <a:cs typeface="+mn-cs"/>
              </a:rPr>
              <a:t>I fullmäktiges</a:t>
            </a:r>
            <a:r>
              <a:rPr lang="sv-SE" sz="1200" kern="1200" baseline="0" dirty="0" smtClean="0">
                <a:solidFill>
                  <a:schemeClr val="tx1"/>
                </a:solidFill>
                <a:effectLst/>
                <a:latin typeface="Gill Sans MT" panose="020B0502020104020203" pitchFamily="34" charset="0"/>
                <a:ea typeface="+mn-ea"/>
                <a:cs typeface="+mn-cs"/>
              </a:rPr>
              <a:t> arbetsordning framgår att h</a:t>
            </a:r>
            <a:r>
              <a:rPr lang="sv-SE" sz="1200" kern="1200" dirty="0" smtClean="0">
                <a:solidFill>
                  <a:schemeClr val="tx1"/>
                </a:solidFill>
                <a:effectLst/>
                <a:latin typeface="Gill Sans MT" panose="020B0502020104020203" pitchFamily="34" charset="0"/>
                <a:ea typeface="+mn-ea"/>
                <a:cs typeface="+mn-cs"/>
              </a:rPr>
              <a:t>andlingarna till sammanträdet ska finnas tillgängliga i mötesportalen 10 dagar innan sammanträdet. Vi skickar</a:t>
            </a:r>
            <a:r>
              <a:rPr lang="sv-SE" sz="1200" kern="1200" baseline="0" dirty="0" smtClean="0">
                <a:solidFill>
                  <a:schemeClr val="tx1"/>
                </a:solidFill>
                <a:effectLst/>
                <a:latin typeface="Gill Sans MT" panose="020B0502020104020203" pitchFamily="34" charset="0"/>
                <a:ea typeface="+mn-ea"/>
                <a:cs typeface="+mn-cs"/>
              </a:rPr>
              <a:t> ut ett mail till er när handlingarna finns utlagda. </a:t>
            </a:r>
            <a:endParaRPr lang="sv-SE" sz="1200" kern="1200" dirty="0" smtClean="0">
              <a:solidFill>
                <a:schemeClr val="tx1"/>
              </a:solidFill>
              <a:effectLst/>
              <a:latin typeface="Gill Sans MT" panose="020B0502020104020203" pitchFamily="34" charset="0"/>
              <a:ea typeface="+mn-ea"/>
              <a:cs typeface="+mn-cs"/>
            </a:endParaRPr>
          </a:p>
          <a:p>
            <a:endParaRPr lang="sv-SE" sz="1200" kern="1200" dirty="0" smtClean="0">
              <a:solidFill>
                <a:schemeClr val="tx1"/>
              </a:solidFill>
              <a:effectLst/>
              <a:latin typeface="Gill Sans MT" panose="020B0502020104020203" pitchFamily="34" charset="0"/>
              <a:ea typeface="+mn-ea"/>
              <a:cs typeface="+mn-cs"/>
            </a:endParaRPr>
          </a:p>
          <a:p>
            <a:r>
              <a:rPr lang="sv-SE" sz="1200" kern="1200" dirty="0" smtClean="0">
                <a:solidFill>
                  <a:schemeClr val="tx1"/>
                </a:solidFill>
                <a:effectLst/>
                <a:latin typeface="Gill Sans MT" panose="020B0502020104020203" pitchFamily="34" charset="0"/>
                <a:ea typeface="+mn-ea"/>
                <a:cs typeface="+mn-cs"/>
              </a:rPr>
              <a:t>Skulle</a:t>
            </a:r>
            <a:r>
              <a:rPr lang="sv-SE" sz="1200" kern="1200" baseline="0" dirty="0" smtClean="0">
                <a:solidFill>
                  <a:schemeClr val="tx1"/>
                </a:solidFill>
                <a:effectLst/>
                <a:latin typeface="Gill Sans MT" panose="020B0502020104020203" pitchFamily="34" charset="0"/>
                <a:ea typeface="+mn-ea"/>
                <a:cs typeface="+mn-cs"/>
              </a:rPr>
              <a:t> det vara så att ni skulle vilja se ytterligare handlingar i ett ärende som ni vill läsa mer om innan sammanträdet kan ni gärna ta kontakt med mig eller Margareta så skickar vi dessa. Det kan tex vara en utredning eller sammanställning som gjorts som är allmän. </a:t>
            </a:r>
            <a:endParaRPr lang="sv-SE" sz="1200" kern="1200" dirty="0" smtClean="0">
              <a:solidFill>
                <a:schemeClr val="tx1"/>
              </a:solidFill>
              <a:effectLst/>
              <a:latin typeface="Gill Sans MT" panose="020B0502020104020203" pitchFamily="34" charset="0"/>
              <a:ea typeface="+mn-ea"/>
              <a:cs typeface="+mn-cs"/>
            </a:endParaRPr>
          </a:p>
          <a:p>
            <a:endParaRPr lang="sv-SE" sz="1200" kern="1200" dirty="0" smtClean="0">
              <a:solidFill>
                <a:schemeClr val="tx1"/>
              </a:solidFill>
              <a:effectLst/>
              <a:latin typeface="Gill Sans MT" panose="020B0502020104020203" pitchFamily="34" charset="0"/>
              <a:ea typeface="+mn-ea"/>
              <a:cs typeface="+mn-cs"/>
            </a:endParaRPr>
          </a:p>
          <a:p>
            <a:r>
              <a:rPr lang="sv-SE" sz="1200" kern="1200" dirty="0" smtClean="0">
                <a:solidFill>
                  <a:schemeClr val="tx1"/>
                </a:solidFill>
                <a:effectLst/>
                <a:latin typeface="Gill Sans MT" panose="020B0502020104020203" pitchFamily="34" charset="0"/>
                <a:ea typeface="+mn-ea"/>
                <a:cs typeface="+mn-cs"/>
              </a:rPr>
              <a:t>Kallelse och dess handlingar publiceras även på hemsidan Pitea.se för att allmänheten ska kunna ta del av dessa. Vi lägger även ut ett antal pappersexemplar av handlingarna i sessionssalen, dessa är i första hand till för åhörare. KF arbetsordning</a:t>
            </a:r>
          </a:p>
          <a:p>
            <a:endParaRPr lang="sv-SE" sz="1200" b="1" kern="120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smtClean="0">
                <a:solidFill>
                  <a:schemeClr val="tx1"/>
                </a:solidFill>
                <a:effectLst/>
                <a:latin typeface="Gill Sans MT" panose="020B0502020104020203" pitchFamily="34" charset="0"/>
                <a:ea typeface="+mn-ea"/>
                <a:cs typeface="+mn-cs"/>
              </a:rPr>
              <a:t>Frånvaro</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Om du inte kan delta i sammanträdet</a:t>
            </a:r>
            <a:r>
              <a:rPr lang="sv-SE" sz="1200" kern="1200" baseline="0" dirty="0" smtClean="0">
                <a:solidFill>
                  <a:schemeClr val="tx1"/>
                </a:solidFill>
                <a:effectLst/>
                <a:latin typeface="Gill Sans MT" panose="020B0502020104020203" pitchFamily="34" charset="0"/>
                <a:ea typeface="+mn-ea"/>
                <a:cs typeface="+mn-cs"/>
              </a:rPr>
              <a:t> är det viktigt att du så snart som möjligt </a:t>
            </a:r>
            <a:r>
              <a:rPr lang="sv-SE" sz="1200" kern="1200" dirty="0" smtClean="0">
                <a:solidFill>
                  <a:schemeClr val="tx1"/>
                </a:solidFill>
                <a:effectLst/>
                <a:latin typeface="Gill Sans MT" panose="020B0502020104020203" pitchFamily="34" charset="0"/>
                <a:ea typeface="+mn-ea"/>
                <a:cs typeface="+mn-cs"/>
              </a:rPr>
              <a:t>meddelar kommunledningsförvaltningen</a:t>
            </a:r>
            <a:r>
              <a:rPr lang="sv-SE" sz="1200" kern="1200" baseline="0" dirty="0" smtClean="0">
                <a:solidFill>
                  <a:schemeClr val="tx1"/>
                </a:solidFill>
                <a:effectLst/>
                <a:latin typeface="Gill Sans MT" panose="020B0502020104020203" pitchFamily="34" charset="0"/>
                <a:ea typeface="+mn-ea"/>
                <a:cs typeface="+mn-cs"/>
              </a:rPr>
              <a:t> på kommunstyrelsen@pitea.se eller kontaktar Ina Järlesjö. Hon har som uppgift att kalla er e</a:t>
            </a:r>
            <a:r>
              <a:rPr lang="sv-SE" sz="1200" kern="1200" dirty="0" smtClean="0">
                <a:solidFill>
                  <a:schemeClr val="tx1"/>
                </a:solidFill>
                <a:effectLst/>
                <a:latin typeface="Gill Sans MT" panose="020B0502020104020203" pitchFamily="34" charset="0"/>
                <a:ea typeface="+mn-ea"/>
                <a:cs typeface="+mn-cs"/>
              </a:rPr>
              <a:t>rsättare. KF arbetsordning</a:t>
            </a:r>
          </a:p>
        </p:txBody>
      </p:sp>
      <p:sp>
        <p:nvSpPr>
          <p:cNvPr id="4" name="Platshållare för bildnummer 3"/>
          <p:cNvSpPr>
            <a:spLocks noGrp="1"/>
          </p:cNvSpPr>
          <p:nvPr>
            <p:ph type="sldNum" sz="quarter" idx="10"/>
          </p:nvPr>
        </p:nvSpPr>
        <p:spPr/>
        <p:txBody>
          <a:bodyPr/>
          <a:lstStyle/>
          <a:p>
            <a:fld id="{2AA118DA-F7A0-4D1B-84A0-D02FEEEB5B98}" type="slidenum">
              <a:rPr lang="sv-SE" smtClean="0"/>
              <a:t>5</a:t>
            </a:fld>
            <a:endParaRPr lang="sv-SE"/>
          </a:p>
        </p:txBody>
      </p:sp>
    </p:spTree>
    <p:extLst>
      <p:ext uri="{BB962C8B-B14F-4D97-AF65-F5344CB8AC3E}">
        <p14:creationId xmlns:p14="http://schemas.microsoft.com/office/powerpoint/2010/main" val="1192287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200" i="0" kern="1200" dirty="0" smtClean="0">
              <a:solidFill>
                <a:schemeClr val="tx1"/>
              </a:solidFill>
              <a:effectLst/>
              <a:latin typeface="Gill Sans MT" panose="020B0502020104020203" pitchFamily="34" charset="0"/>
              <a:ea typeface="+mn-ea"/>
              <a:cs typeface="+mn-cs"/>
            </a:endParaRPr>
          </a:p>
          <a:p>
            <a:r>
              <a:rPr lang="sv-SE" sz="1200" b="1" i="0" kern="1200" dirty="0" smtClean="0">
                <a:solidFill>
                  <a:schemeClr val="tx1"/>
                </a:solidFill>
                <a:effectLst/>
                <a:latin typeface="Gill Sans MT" panose="020B0502020104020203" pitchFamily="34" charset="0"/>
                <a:ea typeface="+mn-ea"/>
                <a:cs typeface="+mn-cs"/>
              </a:rPr>
              <a:t>Detta</a:t>
            </a:r>
            <a:r>
              <a:rPr lang="sv-SE" sz="1200" b="1" i="0" kern="1200" baseline="0" dirty="0" smtClean="0">
                <a:solidFill>
                  <a:schemeClr val="tx1"/>
                </a:solidFill>
                <a:effectLst/>
                <a:latin typeface="Gill Sans MT" panose="020B0502020104020203" pitchFamily="34" charset="0"/>
                <a:ea typeface="+mn-ea"/>
                <a:cs typeface="+mn-cs"/>
              </a:rPr>
              <a:t> är viktigt att tänka på under sammanträdet</a:t>
            </a:r>
          </a:p>
          <a:p>
            <a:endParaRPr lang="sv-SE" sz="1200" i="1" kern="120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i="0" kern="1200" dirty="0" smtClean="0">
                <a:solidFill>
                  <a:schemeClr val="tx1"/>
                </a:solidFill>
                <a:effectLst/>
                <a:latin typeface="Gill Sans MT" panose="020B0502020104020203" pitchFamily="34" charset="0"/>
                <a:ea typeface="+mn-ea"/>
                <a:cs typeface="+mn-cs"/>
              </a:rPr>
              <a:t>Tjänstgöring </a:t>
            </a:r>
            <a:r>
              <a:rPr lang="sv-SE" sz="1200" b="1" kern="1200" dirty="0" smtClean="0">
                <a:solidFill>
                  <a:schemeClr val="tx1"/>
                </a:solidFill>
                <a:effectLst/>
                <a:latin typeface="Gill Sans MT" panose="020B0502020104020203" pitchFamily="34" charset="0"/>
                <a:ea typeface="+mn-ea"/>
                <a:cs typeface="+mn-cs"/>
              </a:rPr>
              <a:t>KL 5:17-21</a:t>
            </a:r>
          </a:p>
          <a:p>
            <a:r>
              <a:rPr lang="sv-SE" sz="1200" i="0" kern="1200" dirty="0" smtClean="0">
                <a:solidFill>
                  <a:schemeClr val="tx1"/>
                </a:solidFill>
                <a:effectLst/>
                <a:latin typeface="Gill Sans MT" panose="020B0502020104020203" pitchFamily="34" charset="0"/>
                <a:ea typeface="+mn-ea"/>
                <a:cs typeface="+mn-cs"/>
              </a:rPr>
              <a:t>Har</a:t>
            </a:r>
            <a:r>
              <a:rPr lang="sv-SE" sz="1200" i="0" kern="1200" baseline="0" dirty="0" smtClean="0">
                <a:solidFill>
                  <a:schemeClr val="tx1"/>
                </a:solidFill>
                <a:effectLst/>
                <a:latin typeface="Gill Sans MT" panose="020B0502020104020203" pitchFamily="34" charset="0"/>
                <a:ea typeface="+mn-ea"/>
                <a:cs typeface="+mn-cs"/>
              </a:rPr>
              <a:t> inte </a:t>
            </a:r>
            <a:r>
              <a:rPr lang="sv-SE" sz="1200" i="0" kern="1200" dirty="0" smtClean="0">
                <a:solidFill>
                  <a:schemeClr val="tx1"/>
                </a:solidFill>
                <a:effectLst/>
                <a:latin typeface="Gill Sans MT" panose="020B0502020104020203" pitchFamily="34" charset="0"/>
                <a:ea typeface="+mn-ea"/>
                <a:cs typeface="+mn-cs"/>
              </a:rPr>
              <a:t>ordinarie </a:t>
            </a:r>
            <a:r>
              <a:rPr lang="sv-SE" sz="1200" kern="1200" dirty="0" smtClean="0">
                <a:solidFill>
                  <a:schemeClr val="tx1"/>
                </a:solidFill>
                <a:effectLst/>
                <a:latin typeface="Gill Sans MT" panose="020B0502020104020203" pitchFamily="34" charset="0"/>
                <a:ea typeface="+mn-ea"/>
                <a:cs typeface="+mn-cs"/>
              </a:rPr>
              <a:t>ledamöter för ett parti möjlighet att närvarande vid sammanträdet, kallas som jag</a:t>
            </a:r>
            <a:r>
              <a:rPr lang="sv-SE" sz="1200" kern="1200" baseline="0" dirty="0" smtClean="0">
                <a:solidFill>
                  <a:schemeClr val="tx1"/>
                </a:solidFill>
                <a:effectLst/>
                <a:latin typeface="Gill Sans MT" panose="020B0502020104020203" pitchFamily="34" charset="0"/>
                <a:ea typeface="+mn-ea"/>
                <a:cs typeface="+mn-cs"/>
              </a:rPr>
              <a:t> sa tidigare en </a:t>
            </a:r>
            <a:r>
              <a:rPr lang="sv-SE" sz="1200" kern="1200" dirty="0" smtClean="0">
                <a:solidFill>
                  <a:schemeClr val="tx1"/>
                </a:solidFill>
                <a:effectLst/>
                <a:latin typeface="Gill Sans MT" panose="020B0502020104020203" pitchFamily="34" charset="0"/>
                <a:ea typeface="+mn-ea"/>
                <a:cs typeface="+mn-cs"/>
              </a:rPr>
              <a:t>ersättare. I fullmäktige kallas bara ersättare</a:t>
            </a:r>
            <a:r>
              <a:rPr lang="sv-SE" sz="1200" kern="1200" baseline="0" dirty="0" smtClean="0">
                <a:solidFill>
                  <a:schemeClr val="tx1"/>
                </a:solidFill>
                <a:effectLst/>
                <a:latin typeface="Gill Sans MT" panose="020B0502020104020203" pitchFamily="34" charset="0"/>
                <a:ea typeface="+mn-ea"/>
                <a:cs typeface="+mn-cs"/>
              </a:rPr>
              <a:t> för ert eget parti och i den ordning som bestämts i valet. </a:t>
            </a:r>
          </a:p>
          <a:p>
            <a:endParaRPr lang="sv-SE" sz="1200" kern="1200" baseline="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En ledamot som avbryter sin tjänstgöring under sammanträdets gång kan inte komma tillbaka och börja tjänstgöra igen efter en stunds frånvaro. Detta kallas växeltjänstgöring och är inte tillåtet. Enda undantaget är om ledamoten inte får delta i behandlingen av ett ärende på grund av jäv.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Gill Sans MT" panose="020B0502020104020203" pitchFamily="34" charset="0"/>
              <a:ea typeface="+mn-ea"/>
              <a:cs typeface="+mn-cs"/>
            </a:endParaRPr>
          </a:p>
          <a:p>
            <a:r>
              <a:rPr lang="sv-SE" sz="1200" kern="1200" dirty="0" smtClean="0">
                <a:solidFill>
                  <a:schemeClr val="tx1"/>
                </a:solidFill>
                <a:effectLst/>
                <a:latin typeface="Gill Sans MT" panose="020B0502020104020203" pitchFamily="34" charset="0"/>
                <a:ea typeface="+mn-ea"/>
                <a:cs typeface="+mn-cs"/>
              </a:rPr>
              <a:t>En ledamot som kommer till ett pågående sammanträde där en ersättare redan har trätt in och tjänstgör har rätt att gå in och tjänstgöra. </a:t>
            </a:r>
          </a:p>
          <a:p>
            <a:endParaRPr lang="sv-SE" sz="1200" kern="120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Ordföranden bestämmer när en ledamot eller en ersättare ska träda in och tjänstgöra under ett pågående sammanträde. Det vanligaste</a:t>
            </a:r>
            <a:r>
              <a:rPr lang="sv-SE" sz="1200" kern="1200" baseline="0" dirty="0" smtClean="0">
                <a:solidFill>
                  <a:schemeClr val="tx1"/>
                </a:solidFill>
                <a:effectLst/>
                <a:latin typeface="Gill Sans MT" panose="020B0502020104020203" pitchFamily="34" charset="0"/>
                <a:ea typeface="+mn-ea"/>
                <a:cs typeface="+mn-cs"/>
              </a:rPr>
              <a:t> är att du som ledamot träder in mellan två ärenden, e</a:t>
            </a:r>
            <a:r>
              <a:rPr lang="sv-SE" sz="1200" kern="1200" dirty="0" smtClean="0">
                <a:solidFill>
                  <a:schemeClr val="tx1"/>
                </a:solidFill>
                <a:effectLst/>
                <a:latin typeface="Gill Sans MT" panose="020B0502020104020203" pitchFamily="34" charset="0"/>
                <a:ea typeface="+mn-ea"/>
                <a:cs typeface="+mn-cs"/>
              </a:rPr>
              <a:t>ndast i undantagsfall sätts en ersättare in under pågående behandling av ett ärende. </a:t>
            </a:r>
          </a:p>
          <a:p>
            <a:r>
              <a:rPr lang="sv-SE" sz="1200" kern="1200" dirty="0" smtClean="0">
                <a:solidFill>
                  <a:schemeClr val="tx1"/>
                </a:solidFill>
                <a:effectLst/>
                <a:latin typeface="Gill Sans MT" panose="020B0502020104020203" pitchFamily="34" charset="0"/>
                <a:ea typeface="+mn-ea"/>
                <a:cs typeface="+mn-cs"/>
              </a:rPr>
              <a:t>Lämnar du sammanträdet innan det avslutats meddelar du ordföranden eller sekreterare. Detsamma gäller om du kommer till sammanträdet efter upprop. KF arbetsordning</a:t>
            </a:r>
          </a:p>
        </p:txBody>
      </p:sp>
      <p:sp>
        <p:nvSpPr>
          <p:cNvPr id="4" name="Platshållare för bildnummer 3"/>
          <p:cNvSpPr>
            <a:spLocks noGrp="1"/>
          </p:cNvSpPr>
          <p:nvPr>
            <p:ph type="sldNum" sz="quarter" idx="10"/>
          </p:nvPr>
        </p:nvSpPr>
        <p:spPr/>
        <p:txBody>
          <a:bodyPr/>
          <a:lstStyle/>
          <a:p>
            <a:fld id="{2AA118DA-F7A0-4D1B-84A0-D02FEEEB5B98}" type="slidenum">
              <a:rPr lang="sv-SE" smtClean="0"/>
              <a:t>6</a:t>
            </a:fld>
            <a:endParaRPr lang="sv-SE"/>
          </a:p>
        </p:txBody>
      </p:sp>
    </p:spTree>
    <p:extLst>
      <p:ext uri="{BB962C8B-B14F-4D97-AF65-F5344CB8AC3E}">
        <p14:creationId xmlns:p14="http://schemas.microsoft.com/office/powerpoint/2010/main" val="1888174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i="1" kern="1200" dirty="0" smtClean="0">
                <a:solidFill>
                  <a:schemeClr val="tx1"/>
                </a:solidFill>
                <a:effectLst/>
                <a:latin typeface="Gill Sans MT" panose="020B0502020104020203" pitchFamily="34" charset="0"/>
                <a:ea typeface="+mn-ea"/>
                <a:cs typeface="+mn-cs"/>
              </a:rPr>
              <a:t>Yttranderätt vid fullmäktige</a:t>
            </a:r>
            <a:r>
              <a:rPr lang="sv-SE" sz="1200" b="1" i="1" kern="1200" baseline="0" dirty="0" smtClean="0">
                <a:solidFill>
                  <a:schemeClr val="tx1"/>
                </a:solidFill>
                <a:effectLst/>
                <a:latin typeface="Gill Sans MT" panose="020B0502020104020203" pitchFamily="34" charset="0"/>
                <a:ea typeface="+mn-ea"/>
                <a:cs typeface="+mn-cs"/>
              </a:rPr>
              <a:t> framgår i 5:39-41, 43</a:t>
            </a:r>
            <a:endParaRPr lang="sv-SE" sz="1200" b="1" i="1" kern="1200" dirty="0" smtClean="0">
              <a:solidFill>
                <a:schemeClr val="tx1"/>
              </a:solidFill>
              <a:effectLst/>
              <a:latin typeface="Gill Sans MT" panose="020B0502020104020203" pitchFamily="34" charset="0"/>
              <a:ea typeface="+mn-ea"/>
              <a:cs typeface="+mn-cs"/>
            </a:endParaRPr>
          </a:p>
          <a:p>
            <a:endParaRPr lang="sv-SE" sz="1200" b="1" i="1" kern="1200" dirty="0" smtClean="0">
              <a:solidFill>
                <a:schemeClr val="tx1"/>
              </a:solidFill>
              <a:effectLst/>
              <a:latin typeface="Gill Sans MT" panose="020B0502020104020203" pitchFamily="34" charset="0"/>
              <a:ea typeface="+mn-ea"/>
              <a:cs typeface="+mn-cs"/>
            </a:endParaRPr>
          </a:p>
          <a:p>
            <a:r>
              <a:rPr lang="sv-SE" sz="1200" b="1" i="1" kern="1200" dirty="0" smtClean="0">
                <a:solidFill>
                  <a:schemeClr val="tx1"/>
                </a:solidFill>
                <a:effectLst/>
                <a:latin typeface="Gill Sans MT" panose="020B0502020104020203" pitchFamily="34" charset="0"/>
                <a:ea typeface="+mn-ea"/>
                <a:cs typeface="+mn-cs"/>
              </a:rPr>
              <a:t>Talarordning och ordning vid sammanträdena</a:t>
            </a:r>
            <a:r>
              <a:rPr lang="sv-SE" sz="1200" b="1" kern="1200" dirty="0" smtClean="0">
                <a:solidFill>
                  <a:schemeClr val="tx1"/>
                </a:solidFill>
                <a:effectLst/>
                <a:latin typeface="Gill Sans MT" panose="020B0502020104020203"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Ledamöter och tjänstgörande ersättare har rätt att yttra sig i alla ärenden, utom när det gäller besvarande av enkla frågor som Margareta precis har berört. Detsamma gäller för </a:t>
            </a:r>
            <a:r>
              <a:rPr lang="sv-SE" sz="1200" kern="1200" baseline="0" dirty="0" smtClean="0">
                <a:solidFill>
                  <a:schemeClr val="tx1"/>
                </a:solidFill>
                <a:effectLst/>
                <a:latin typeface="Gill Sans MT" panose="020B0502020104020203" pitchFamily="34" charset="0"/>
                <a:ea typeface="+mn-ea"/>
                <a:cs typeface="+mn-cs"/>
              </a:rPr>
              <a:t>kommunalråd (om dessa inte sitter i fullmäktige).</a:t>
            </a:r>
          </a:p>
          <a:p>
            <a:pPr marL="0" indent="0">
              <a:buFontTx/>
              <a:buNone/>
            </a:pPr>
            <a:r>
              <a:rPr lang="sv-SE" sz="1200" kern="1200" baseline="0" dirty="0" smtClean="0">
                <a:solidFill>
                  <a:schemeClr val="tx1"/>
                </a:solidFill>
                <a:effectLst/>
                <a:latin typeface="Gill Sans MT" panose="020B0502020104020203" pitchFamily="34" charset="0"/>
                <a:ea typeface="+mn-ea"/>
                <a:cs typeface="+mn-cs"/>
              </a:rPr>
              <a:t>Ordförande </a:t>
            </a:r>
            <a:r>
              <a:rPr lang="sv-SE" dirty="0" smtClean="0">
                <a:latin typeface="Gill Sans MT" panose="020B0502020104020203" pitchFamily="34" charset="0"/>
              </a:rPr>
              <a:t>och vice ordföranden i en någon av kommunens nämnder får yttra sig om ärendet</a:t>
            </a:r>
            <a:r>
              <a:rPr lang="sv-SE" baseline="0" dirty="0" smtClean="0">
                <a:latin typeface="Gill Sans MT" panose="020B0502020104020203" pitchFamily="34" charset="0"/>
              </a:rPr>
              <a:t> berör nämndens </a:t>
            </a:r>
            <a:r>
              <a:rPr lang="sv-SE" dirty="0" smtClean="0">
                <a:latin typeface="Gill Sans MT" panose="020B0502020104020203" pitchFamily="34" charset="0"/>
              </a:rPr>
              <a:t>verksamhetsområde, den som utses att besvara en interpellation eller en fråga får delta i den överläggningarna samt att ordförande i</a:t>
            </a:r>
            <a:r>
              <a:rPr lang="sv-SE" baseline="0" dirty="0" smtClean="0">
                <a:latin typeface="Gill Sans MT" panose="020B0502020104020203" pitchFamily="34" charset="0"/>
              </a:rPr>
              <a:t> styrelserna för kommunens bolag har rätt att delta under vissa omständigheter. </a:t>
            </a:r>
            <a:r>
              <a:rPr lang="sv-SE" dirty="0" smtClean="0">
                <a:latin typeface="Gill Sans MT" panose="020B0502020104020203" pitchFamily="34" charset="0"/>
              </a:rPr>
              <a:t>Revisorerna ska ges tillfälle att delta i överläggningen när fullmäktige behandlar revisionsberättelsen och årsredovisningen</a:t>
            </a:r>
            <a:r>
              <a:rPr lang="sv-SE" baseline="0" dirty="0" smtClean="0">
                <a:latin typeface="Gill Sans MT" panose="020B0502020104020203" pitchFamily="34" charset="0"/>
              </a:rPr>
              <a:t> samt när man </a:t>
            </a:r>
            <a:r>
              <a:rPr lang="sv-SE" dirty="0" smtClean="0">
                <a:latin typeface="Gill Sans MT" panose="020B0502020104020203" pitchFamily="34" charset="0"/>
              </a:rPr>
              <a:t>behandlar ett ärende som berör revisorernas granskning eller revisorernas egen förvaltning.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aseline="0" dirty="0" smtClean="0">
              <a:latin typeface="Gill Sans MT" panose="020B05020201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latin typeface="Gill Sans MT" panose="020B0502020104020203" pitchFamily="34" charset="0"/>
              </a:rPr>
              <a:t>Fullmäktiges ordförande kan även besluta att tjänstepersoner anställda i kommunen eller andra sakkunniga får delta för att lämna upplysningar vid sammanträdet.</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latin typeface="Gill Sans MT" panose="020B0502020104020203" pitchFamily="34" charset="0"/>
              </a:rPr>
              <a:t> </a:t>
            </a:r>
          </a:p>
          <a:p>
            <a:r>
              <a:rPr lang="sv-SE" sz="1200" kern="1200" dirty="0" smtClean="0">
                <a:solidFill>
                  <a:schemeClr val="tx1"/>
                </a:solidFill>
                <a:effectLst/>
                <a:latin typeface="Gill Sans MT" panose="020B0502020104020203" pitchFamily="34" charset="0"/>
                <a:ea typeface="+mn-ea"/>
                <a:cs typeface="+mn-cs"/>
              </a:rPr>
              <a:t>Ni har dock några förhållningsregler</a:t>
            </a:r>
            <a:r>
              <a:rPr lang="sv-SE" sz="1200" kern="1200" baseline="0" dirty="0" smtClean="0">
                <a:solidFill>
                  <a:schemeClr val="tx1"/>
                </a:solidFill>
                <a:effectLst/>
                <a:latin typeface="Gill Sans MT" panose="020B0502020104020203" pitchFamily="34" charset="0"/>
                <a:ea typeface="+mn-ea"/>
                <a:cs typeface="+mn-cs"/>
              </a:rPr>
              <a:t> att hålla er till som ni fastslagit i arbetsordningen och trivselreglerna för fullmäktige.</a:t>
            </a:r>
          </a:p>
          <a:p>
            <a:endParaRPr lang="sv-SE" sz="1200" kern="1200" dirty="0" smtClean="0">
              <a:solidFill>
                <a:schemeClr val="tx1"/>
              </a:solidFill>
              <a:effectLst/>
              <a:latin typeface="Gill Sans MT" panose="020B0502020104020203" pitchFamily="34" charset="0"/>
              <a:ea typeface="+mn-ea"/>
              <a:cs typeface="+mn-cs"/>
            </a:endParaRPr>
          </a:p>
          <a:p>
            <a:r>
              <a:rPr lang="sv-SE" sz="1200" kern="1200" dirty="0" smtClean="0">
                <a:solidFill>
                  <a:schemeClr val="tx1"/>
                </a:solidFill>
                <a:effectLst/>
                <a:latin typeface="Gill Sans MT" panose="020B0502020104020203" pitchFamily="34" charset="0"/>
                <a:ea typeface="+mn-ea"/>
                <a:cs typeface="+mn-cs"/>
              </a:rPr>
              <a:t>Första regeln som gäller är,</a:t>
            </a:r>
            <a:r>
              <a:rPr lang="sv-SE" sz="1200" kern="1200" baseline="0" dirty="0" smtClean="0">
                <a:solidFill>
                  <a:schemeClr val="tx1"/>
                </a:solidFill>
                <a:effectLst/>
                <a:latin typeface="Gill Sans MT" panose="020B0502020104020203" pitchFamily="34" charset="0"/>
                <a:ea typeface="+mn-ea"/>
                <a:cs typeface="+mn-cs"/>
              </a:rPr>
              <a:t> </a:t>
            </a:r>
            <a:r>
              <a:rPr lang="sv-SE" sz="1200" kern="1200" dirty="0" smtClean="0">
                <a:solidFill>
                  <a:schemeClr val="tx1"/>
                </a:solidFill>
                <a:effectLst/>
                <a:latin typeface="Gill Sans MT" panose="020B0502020104020203" pitchFamily="34" charset="0"/>
                <a:ea typeface="+mn-ea"/>
                <a:cs typeface="+mn-cs"/>
              </a:rPr>
              <a:t>att man måste hålla sig till ämnet. Gör man inte det bryter man mot de demokratiska principer som ligger bakom kommunallagens regler om att det ska vara kungjort i förväg vad som kommer att avhandlas vid sammanträdet.</a:t>
            </a:r>
          </a:p>
          <a:p>
            <a:r>
              <a:rPr lang="sv-SE" sz="1200" kern="1200" dirty="0" smtClean="0">
                <a:solidFill>
                  <a:schemeClr val="tx1"/>
                </a:solidFill>
                <a:effectLst/>
                <a:latin typeface="Gill Sans MT" panose="020B0502020104020203" pitchFamily="34" charset="0"/>
                <a:ea typeface="+mn-ea"/>
                <a:cs typeface="+mn-cs"/>
              </a:rPr>
              <a:t> </a:t>
            </a:r>
          </a:p>
          <a:p>
            <a:r>
              <a:rPr lang="sv-SE" sz="1200" kern="1200" dirty="0" smtClean="0">
                <a:solidFill>
                  <a:schemeClr val="tx1"/>
                </a:solidFill>
                <a:effectLst/>
                <a:latin typeface="Gill Sans MT" panose="020B0502020104020203" pitchFamily="34" charset="0"/>
                <a:ea typeface="+mn-ea"/>
                <a:cs typeface="+mn-cs"/>
              </a:rPr>
              <a:t>Andra regeln finns i kommunfullmäktiges arbetsordning, där det står att den som har rätt att delta i fullmäktiges överläggningar får ordet i den ordning i vilken han eller hon anmält sig och blivit uppropad. Enligt de trivselregler kommunfullmäktige enats om ska inlägg i debatten vara sakliga och beröra ämnet på den punkt på dagordningen som just då avhandlas, dessutom ska personangrepp inte förekomma. Inlägg bör heller inte vara längre än 3 minuter. </a:t>
            </a:r>
          </a:p>
          <a:p>
            <a:r>
              <a:rPr lang="sv-SE" sz="1200" kern="1200" dirty="0" smtClean="0">
                <a:solidFill>
                  <a:schemeClr val="tx1"/>
                </a:solidFill>
                <a:effectLst/>
                <a:latin typeface="Gill Sans MT" panose="020B0502020104020203" pitchFamily="34" charset="0"/>
                <a:ea typeface="+mn-ea"/>
                <a:cs typeface="+mn-cs"/>
              </a:rPr>
              <a:t>Om du blir omnämnd i ett inlägg har du rätt till replik, ett kort anförande på högst 1 minut och ett replikskifte är högst två repliker per person.</a:t>
            </a:r>
          </a:p>
          <a:p>
            <a:r>
              <a:rPr lang="sv-SE" sz="1200" kern="1200" dirty="0" smtClean="0">
                <a:solidFill>
                  <a:schemeClr val="tx1"/>
                </a:solidFill>
                <a:effectLst/>
                <a:latin typeface="Gill Sans MT" panose="020B0502020104020203" pitchFamily="34" charset="0"/>
                <a:ea typeface="+mn-ea"/>
                <a:cs typeface="+mn-cs"/>
              </a:rPr>
              <a:t>Tänk på att inte störa din bänkgranne eller den som står i talarstolen. Om ni har något angeläget att prata om så gå ut. Mobiltelefoner ska vara avstängda alternativt i ljudlöst läge i fullmäktigesalen. Tänk på de som är allergiska – undvik parfymer och annat som kan förorsaka allergiska besvär. Respektera rökområden och att Piteå kommun har infört rökfri arbetstid from 1 juni 2012.</a:t>
            </a:r>
          </a:p>
          <a:p>
            <a:endParaRPr lang="sv-SE" sz="1200" kern="1200" dirty="0" smtClean="0">
              <a:solidFill>
                <a:schemeClr val="tx1"/>
              </a:solidFill>
              <a:effectLst/>
              <a:latin typeface="Gill Sans MT" panose="020B0502020104020203" pitchFamily="34" charset="0"/>
              <a:ea typeface="+mn-ea"/>
              <a:cs typeface="+mn-cs"/>
            </a:endParaRPr>
          </a:p>
          <a:p>
            <a:r>
              <a:rPr lang="sv-SE" sz="1200" kern="1200" dirty="0" smtClean="0">
                <a:solidFill>
                  <a:schemeClr val="tx1"/>
                </a:solidFill>
                <a:effectLst/>
                <a:latin typeface="Gill Sans MT" panose="020B0502020104020203" pitchFamily="34" charset="0"/>
                <a:ea typeface="+mn-ea"/>
                <a:cs typeface="+mn-cs"/>
              </a:rPr>
              <a:t>Tredje</a:t>
            </a:r>
            <a:r>
              <a:rPr lang="sv-SE" sz="1200" kern="1200" baseline="0" dirty="0" smtClean="0">
                <a:solidFill>
                  <a:schemeClr val="tx1"/>
                </a:solidFill>
                <a:effectLst/>
                <a:latin typeface="Gill Sans MT" panose="020B0502020104020203" pitchFamily="34" charset="0"/>
                <a:ea typeface="+mn-ea"/>
                <a:cs typeface="+mn-cs"/>
              </a:rPr>
              <a:t> regeln anger att k</a:t>
            </a:r>
            <a:r>
              <a:rPr lang="sv-SE" sz="1200" kern="1200" dirty="0" smtClean="0">
                <a:solidFill>
                  <a:schemeClr val="tx1"/>
                </a:solidFill>
                <a:effectLst/>
                <a:latin typeface="Gill Sans MT" panose="020B0502020104020203" pitchFamily="34" charset="0"/>
                <a:ea typeface="+mn-ea"/>
                <a:cs typeface="+mn-cs"/>
              </a:rPr>
              <a:t>ommunchef och ekonomichef får delta i överläggningarna i alla ärenden och revisorerna har yttranderätt i behandlingen av frågan om ansvarsfrihet. </a:t>
            </a:r>
          </a:p>
          <a:p>
            <a:r>
              <a:rPr lang="sv-SE" sz="1200" kern="1200" dirty="0" smtClean="0">
                <a:solidFill>
                  <a:schemeClr val="tx1"/>
                </a:solidFill>
                <a:effectLst/>
                <a:latin typeface="Gill Sans MT" panose="020B0502020104020203" pitchFamily="34" charset="0"/>
                <a:ea typeface="+mn-ea"/>
                <a:cs typeface="+mn-cs"/>
              </a:rPr>
              <a:t>Kommunfullmäktiges sekreterare och kommunjuristen får uttala sig om lagligheten av det som förekommer vid sammanträdena. </a:t>
            </a:r>
          </a:p>
          <a:p>
            <a:r>
              <a:rPr lang="sv-SE" sz="1200" kern="1200" dirty="0" smtClean="0">
                <a:solidFill>
                  <a:schemeClr val="tx1"/>
                </a:solidFill>
                <a:effectLst/>
                <a:latin typeface="Gill Sans MT" panose="020B0502020104020203" pitchFamily="34" charset="0"/>
                <a:ea typeface="+mn-ea"/>
                <a:cs typeface="+mn-cs"/>
              </a:rPr>
              <a:t> </a:t>
            </a:r>
          </a:p>
          <a:p>
            <a:r>
              <a:rPr lang="sv-SE" sz="1200" kern="1200" dirty="0" smtClean="0">
                <a:solidFill>
                  <a:schemeClr val="tx1"/>
                </a:solidFill>
                <a:effectLst/>
                <a:latin typeface="Gill Sans MT" panose="020B0502020104020203" pitchFamily="34" charset="0"/>
                <a:ea typeface="+mn-ea"/>
                <a:cs typeface="+mn-cs"/>
              </a:rPr>
              <a:t>Om någon i sitt yttrande skulle avlägsna sig från ämnet och inte efter tillsägelse av ordföranden rättar sig får ordföranden ta ifrån talaren ordet. I övrigt får ingen avbryta en talare under dennes anförande. Ordföranden kan visa ut den som uppträder störande och ej rättar sig efter tillsägelse. Uppstår oordning som ordföranden inte kan avstyra, får ordföranden upplösa sammanträdet.</a:t>
            </a:r>
          </a:p>
        </p:txBody>
      </p:sp>
      <p:sp>
        <p:nvSpPr>
          <p:cNvPr id="4" name="Platshållare för bildnummer 3"/>
          <p:cNvSpPr>
            <a:spLocks noGrp="1"/>
          </p:cNvSpPr>
          <p:nvPr>
            <p:ph type="sldNum" sz="quarter" idx="10"/>
          </p:nvPr>
        </p:nvSpPr>
        <p:spPr/>
        <p:txBody>
          <a:bodyPr/>
          <a:lstStyle/>
          <a:p>
            <a:fld id="{2AA118DA-F7A0-4D1B-84A0-D02FEEEB5B98}" type="slidenum">
              <a:rPr lang="sv-SE" smtClean="0"/>
              <a:t>7</a:t>
            </a:fld>
            <a:endParaRPr lang="sv-SE"/>
          </a:p>
        </p:txBody>
      </p:sp>
    </p:spTree>
    <p:extLst>
      <p:ext uri="{BB962C8B-B14F-4D97-AF65-F5344CB8AC3E}">
        <p14:creationId xmlns:p14="http://schemas.microsoft.com/office/powerpoint/2010/main" val="742511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Gill Sans MT" panose="020B0502020104020203" pitchFamily="34" charset="0"/>
                <a:ea typeface="+mn-ea"/>
                <a:cs typeface="+mn-cs"/>
              </a:rPr>
              <a:t>Yrkande = förslag</a:t>
            </a:r>
          </a:p>
          <a:p>
            <a:r>
              <a:rPr lang="sv-SE" sz="1200" kern="1200" dirty="0" smtClean="0">
                <a:solidFill>
                  <a:schemeClr val="tx1"/>
                </a:solidFill>
                <a:effectLst/>
                <a:latin typeface="Gill Sans MT" panose="020B0502020104020203" pitchFamily="34" charset="0"/>
                <a:ea typeface="+mn-ea"/>
                <a:cs typeface="+mn-cs"/>
              </a:rPr>
              <a:t>Yrkanden kan delas upp i två kategorier:</a:t>
            </a:r>
          </a:p>
          <a:p>
            <a:r>
              <a:rPr lang="sv-SE" sz="1200" kern="1200" dirty="0" smtClean="0">
                <a:solidFill>
                  <a:schemeClr val="tx1"/>
                </a:solidFill>
                <a:effectLst/>
                <a:latin typeface="Gill Sans MT" panose="020B0502020104020203" pitchFamily="34" charset="0"/>
                <a:ea typeface="+mn-ea"/>
                <a:cs typeface="+mn-cs"/>
              </a:rPr>
              <a:t>Formella yrkanden innebär att ärendets hantering eller beslutsgången påverkas. Exempel på formella yrkanden är återremiss och bordläggning.</a:t>
            </a:r>
          </a:p>
          <a:p>
            <a:r>
              <a:rPr lang="sv-SE" sz="1200" kern="1200" dirty="0" err="1" smtClean="0">
                <a:solidFill>
                  <a:schemeClr val="tx1"/>
                </a:solidFill>
                <a:effectLst/>
                <a:latin typeface="Gill Sans MT" panose="020B0502020104020203" pitchFamily="34" charset="0"/>
                <a:ea typeface="+mn-ea"/>
                <a:cs typeface="+mn-cs"/>
              </a:rPr>
              <a:t>Sakyrkanden</a:t>
            </a:r>
            <a:r>
              <a:rPr lang="sv-SE" sz="1200" kern="1200" dirty="0" smtClean="0">
                <a:solidFill>
                  <a:schemeClr val="tx1"/>
                </a:solidFill>
                <a:effectLst/>
                <a:latin typeface="Gill Sans MT" panose="020B0502020104020203" pitchFamily="34" charset="0"/>
                <a:ea typeface="+mn-ea"/>
                <a:cs typeface="+mn-cs"/>
              </a:rPr>
              <a:t> innebär att man beslutar i ärendet enligt den normala beslutsgången men att man ändrar, lägger till, bifaller eller avslår. </a:t>
            </a:r>
            <a:r>
              <a:rPr lang="sv-SE" sz="1200" kern="1200" dirty="0" err="1" smtClean="0">
                <a:solidFill>
                  <a:schemeClr val="tx1"/>
                </a:solidFill>
                <a:effectLst/>
                <a:latin typeface="Gill Sans MT" panose="020B0502020104020203" pitchFamily="34" charset="0"/>
                <a:ea typeface="+mn-ea"/>
                <a:cs typeface="+mn-cs"/>
              </a:rPr>
              <a:t>Sakyrkanden</a:t>
            </a:r>
            <a:r>
              <a:rPr lang="sv-SE" sz="1200" kern="1200" dirty="0" smtClean="0">
                <a:solidFill>
                  <a:schemeClr val="tx1"/>
                </a:solidFill>
                <a:effectLst/>
                <a:latin typeface="Gill Sans MT" panose="020B0502020104020203" pitchFamily="34" charset="0"/>
                <a:ea typeface="+mn-ea"/>
                <a:cs typeface="+mn-cs"/>
              </a:rPr>
              <a:t> är faktiska ändringar av förslag i ett ärende.</a:t>
            </a:r>
          </a:p>
          <a:p>
            <a:r>
              <a:rPr lang="sv-SE" sz="1200" kern="1200" dirty="0" smtClean="0">
                <a:solidFill>
                  <a:schemeClr val="tx1"/>
                </a:solidFill>
                <a:effectLst/>
                <a:latin typeface="Gill Sans MT" panose="020B0502020104020203" pitchFamily="34" charset="0"/>
                <a:ea typeface="+mn-ea"/>
                <a:cs typeface="+mn-cs"/>
              </a:rPr>
              <a:t>I en propositionsordning är det viktigt att </a:t>
            </a:r>
            <a:r>
              <a:rPr lang="sv-SE" sz="1200" kern="1200" dirty="0" err="1" smtClean="0">
                <a:solidFill>
                  <a:schemeClr val="tx1"/>
                </a:solidFill>
                <a:effectLst/>
                <a:latin typeface="Gill Sans MT" panose="020B0502020104020203" pitchFamily="34" charset="0"/>
                <a:ea typeface="+mn-ea"/>
                <a:cs typeface="+mn-cs"/>
              </a:rPr>
              <a:t>sakyrkanden</a:t>
            </a:r>
            <a:r>
              <a:rPr lang="sv-SE" sz="1200" kern="1200" dirty="0" smtClean="0">
                <a:solidFill>
                  <a:schemeClr val="tx1"/>
                </a:solidFill>
                <a:effectLst/>
                <a:latin typeface="Gill Sans MT" panose="020B0502020104020203" pitchFamily="34" charset="0"/>
                <a:ea typeface="+mn-ea"/>
                <a:cs typeface="+mn-cs"/>
              </a:rPr>
              <a:t> ställs mot varandra och formella yrkanden behandlas var för sig. Om det har ställts både formella yrkanden och </a:t>
            </a:r>
            <a:r>
              <a:rPr lang="sv-SE" sz="1200" kern="1200" dirty="0" err="1" smtClean="0">
                <a:solidFill>
                  <a:schemeClr val="tx1"/>
                </a:solidFill>
                <a:effectLst/>
                <a:latin typeface="Gill Sans MT" panose="020B0502020104020203" pitchFamily="34" charset="0"/>
                <a:ea typeface="+mn-ea"/>
                <a:cs typeface="+mn-cs"/>
              </a:rPr>
              <a:t>sakyrkanden</a:t>
            </a:r>
            <a:r>
              <a:rPr lang="sv-SE" sz="1200" kern="1200" dirty="0" smtClean="0">
                <a:solidFill>
                  <a:schemeClr val="tx1"/>
                </a:solidFill>
                <a:effectLst/>
                <a:latin typeface="Gill Sans MT" panose="020B0502020104020203" pitchFamily="34" charset="0"/>
                <a:ea typeface="+mn-ea"/>
                <a:cs typeface="+mn-cs"/>
              </a:rPr>
              <a:t> ska de formella yrkandena ställas först, och sedan </a:t>
            </a:r>
            <a:r>
              <a:rPr lang="sv-SE" sz="1200" kern="1200" dirty="0" err="1" smtClean="0">
                <a:solidFill>
                  <a:schemeClr val="tx1"/>
                </a:solidFill>
                <a:effectLst/>
                <a:latin typeface="Gill Sans MT" panose="020B0502020104020203" pitchFamily="34" charset="0"/>
                <a:ea typeface="+mn-ea"/>
                <a:cs typeface="+mn-cs"/>
              </a:rPr>
              <a:t>sakyrkandena</a:t>
            </a:r>
            <a:r>
              <a:rPr lang="sv-SE" sz="1200" kern="1200" dirty="0" smtClean="0">
                <a:solidFill>
                  <a:schemeClr val="tx1"/>
                </a:solidFill>
                <a:effectLst/>
                <a:latin typeface="Gill Sans MT" panose="020B0502020104020203" pitchFamily="34" charset="0"/>
                <a:ea typeface="+mn-ea"/>
                <a:cs typeface="+mn-cs"/>
              </a:rPr>
              <a:t>, eftersom formella yrkanden påverkar beslutsgången i ärendet.</a:t>
            </a:r>
          </a:p>
          <a:p>
            <a:r>
              <a:rPr lang="sv-SE" sz="1200" i="1" kern="1200" dirty="0" smtClean="0">
                <a:solidFill>
                  <a:schemeClr val="tx1"/>
                </a:solidFill>
                <a:effectLst/>
                <a:latin typeface="Gill Sans MT" panose="020B0502020104020203" pitchFamily="34" charset="0"/>
                <a:ea typeface="+mn-ea"/>
                <a:cs typeface="+mn-cs"/>
              </a:rPr>
              <a:t>Formella yrkanden KL 5:50-51</a:t>
            </a:r>
            <a:endParaRPr lang="sv-SE" sz="1200" kern="1200" dirty="0" smtClean="0">
              <a:solidFill>
                <a:schemeClr val="tx1"/>
              </a:solidFill>
              <a:effectLst/>
              <a:latin typeface="Gill Sans MT" panose="020B0502020104020203" pitchFamily="34" charset="0"/>
              <a:ea typeface="+mn-ea"/>
              <a:cs typeface="+mn-cs"/>
            </a:endParaRPr>
          </a:p>
          <a:p>
            <a:r>
              <a:rPr lang="sv-SE" sz="1200" kern="1200" dirty="0" smtClean="0">
                <a:solidFill>
                  <a:schemeClr val="tx1"/>
                </a:solidFill>
                <a:effectLst/>
                <a:latin typeface="Gill Sans MT" panose="020B0502020104020203" pitchFamily="34" charset="0"/>
                <a:ea typeface="+mn-ea"/>
                <a:cs typeface="+mn-cs"/>
              </a:rPr>
              <a:t>Återremiss = ärendet lämnas tillbaka till kommunstyrelsen, ska innehålla motivering. Lämnas in skriftligt till sekreteraren. En återremiss kan endast begäras och beslutas om en gång per ärende och instans.</a:t>
            </a:r>
          </a:p>
          <a:p>
            <a:r>
              <a:rPr lang="sv-SE" sz="1200" kern="1200" dirty="0" smtClean="0">
                <a:solidFill>
                  <a:schemeClr val="tx1"/>
                </a:solidFill>
                <a:effectLst/>
                <a:latin typeface="Gill Sans MT" panose="020B0502020104020203" pitchFamily="34" charset="0"/>
                <a:ea typeface="+mn-ea"/>
                <a:cs typeface="+mn-cs"/>
              </a:rPr>
              <a:t>Minoritetsåterremiss = beslut med en tredjedel, undantag för valärenden</a:t>
            </a:r>
          </a:p>
          <a:p>
            <a:r>
              <a:rPr lang="sv-SE" sz="1200" kern="1200" dirty="0" smtClean="0">
                <a:solidFill>
                  <a:schemeClr val="tx1"/>
                </a:solidFill>
                <a:effectLst/>
                <a:latin typeface="Gill Sans MT" panose="020B0502020104020203" pitchFamily="34" charset="0"/>
                <a:ea typeface="+mn-ea"/>
                <a:cs typeface="+mn-cs"/>
              </a:rPr>
              <a:t>Bordläggning = avvakta med beslut i ärendet till nästa sammanträde, eller senare tillfälle, får inte tillföras något</a:t>
            </a:r>
          </a:p>
          <a:p>
            <a:r>
              <a:rPr lang="sv-SE" sz="1200" i="1" kern="1200" dirty="0" smtClean="0">
                <a:solidFill>
                  <a:schemeClr val="tx1"/>
                </a:solidFill>
                <a:effectLst/>
                <a:latin typeface="Gill Sans MT" panose="020B0502020104020203" pitchFamily="34" charset="0"/>
                <a:ea typeface="+mn-ea"/>
                <a:cs typeface="+mn-cs"/>
              </a:rPr>
              <a:t> </a:t>
            </a:r>
            <a:endParaRPr lang="sv-SE" sz="1200" kern="1200" dirty="0" smtClean="0">
              <a:solidFill>
                <a:schemeClr val="tx1"/>
              </a:solidFill>
              <a:effectLst/>
              <a:latin typeface="Gill Sans MT" panose="020B0502020104020203" pitchFamily="34" charset="0"/>
              <a:ea typeface="+mn-ea"/>
              <a:cs typeface="+mn-cs"/>
            </a:endParaRPr>
          </a:p>
          <a:p>
            <a:r>
              <a:rPr lang="sv-SE" sz="1200" i="1" kern="1200" dirty="0" err="1" smtClean="0">
                <a:solidFill>
                  <a:schemeClr val="tx1"/>
                </a:solidFill>
                <a:effectLst/>
                <a:latin typeface="Gill Sans MT" panose="020B0502020104020203" pitchFamily="34" charset="0"/>
                <a:ea typeface="+mn-ea"/>
                <a:cs typeface="+mn-cs"/>
              </a:rPr>
              <a:t>Sakyrkanden</a:t>
            </a:r>
            <a:endParaRPr lang="sv-SE" sz="1200" kern="1200" dirty="0" smtClean="0">
              <a:solidFill>
                <a:schemeClr val="tx1"/>
              </a:solidFill>
              <a:effectLst/>
              <a:latin typeface="Gill Sans MT" panose="020B0502020104020203" pitchFamily="34" charset="0"/>
              <a:ea typeface="+mn-ea"/>
              <a:cs typeface="+mn-cs"/>
            </a:endParaRPr>
          </a:p>
          <a:p>
            <a:r>
              <a:rPr lang="sv-SE" sz="1200" kern="1200" dirty="0" smtClean="0">
                <a:solidFill>
                  <a:schemeClr val="tx1"/>
                </a:solidFill>
                <a:effectLst/>
                <a:latin typeface="Gill Sans MT" panose="020B0502020104020203" pitchFamily="34" charset="0"/>
                <a:ea typeface="+mn-ea"/>
                <a:cs typeface="+mn-cs"/>
              </a:rPr>
              <a:t>Bifall till förslaget = Stöd till förslaget. </a:t>
            </a:r>
          </a:p>
          <a:p>
            <a:r>
              <a:rPr lang="sv-SE" sz="1200" kern="1200" dirty="0" smtClean="0">
                <a:solidFill>
                  <a:schemeClr val="tx1"/>
                </a:solidFill>
                <a:effectLst/>
                <a:latin typeface="Gill Sans MT" panose="020B0502020104020203" pitchFamily="34" charset="0"/>
                <a:ea typeface="+mn-ea"/>
                <a:cs typeface="+mn-cs"/>
              </a:rPr>
              <a:t>Avslag till förslaget = Ej stöd till förslaget</a:t>
            </a:r>
          </a:p>
          <a:p>
            <a:r>
              <a:rPr lang="sv-SE" sz="1200" kern="1200" dirty="0" smtClean="0">
                <a:solidFill>
                  <a:schemeClr val="tx1"/>
                </a:solidFill>
                <a:effectLst/>
                <a:latin typeface="Gill Sans MT" panose="020B0502020104020203" pitchFamily="34" charset="0"/>
                <a:ea typeface="+mn-ea"/>
                <a:cs typeface="+mn-cs"/>
              </a:rPr>
              <a:t>Nytt yrkande = eget förslag, ska lämnas in skriftligt till sekreteraren</a:t>
            </a:r>
          </a:p>
          <a:p>
            <a:r>
              <a:rPr lang="sv-SE" sz="1200" kern="1200" dirty="0" smtClean="0">
                <a:solidFill>
                  <a:schemeClr val="tx1"/>
                </a:solidFill>
                <a:effectLst/>
                <a:latin typeface="Gill Sans MT" panose="020B0502020104020203" pitchFamily="34" charset="0"/>
                <a:ea typeface="+mn-ea"/>
                <a:cs typeface="+mn-cs"/>
              </a:rPr>
              <a:t>Tilläggsyrkande = stöd till förslaget med en komplettering, ska lämnas in skriftligt till sekreteraren</a:t>
            </a:r>
          </a:p>
          <a:p>
            <a:r>
              <a:rPr lang="sv-SE" sz="1200" kern="1200" dirty="0" smtClean="0">
                <a:solidFill>
                  <a:schemeClr val="tx1"/>
                </a:solidFill>
                <a:effectLst/>
                <a:latin typeface="Gill Sans MT" panose="020B0502020104020203" pitchFamily="34" charset="0"/>
                <a:ea typeface="+mn-ea"/>
                <a:cs typeface="+mn-cs"/>
              </a:rPr>
              <a:t>Ändringsyrkande = stöd till förslaget med en ändring, ska lämnas in skriftligt till sekreteraren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Ett yrkande är personligt och förs till protokollet. </a:t>
            </a:r>
          </a:p>
          <a:p>
            <a:endParaRPr lang="sv-SE" sz="1200" kern="1200" dirty="0" smtClean="0">
              <a:solidFill>
                <a:schemeClr val="tx1"/>
              </a:solidFill>
              <a:effectLst/>
              <a:latin typeface="Gill Sans MT" panose="020B0502020104020203" pitchFamily="34" charset="0"/>
              <a:ea typeface="+mn-ea"/>
              <a:cs typeface="+mn-cs"/>
            </a:endParaRPr>
          </a:p>
          <a:p>
            <a:r>
              <a:rPr lang="sv-SE" sz="1200" kern="1200" dirty="0" smtClean="0">
                <a:solidFill>
                  <a:schemeClr val="tx1"/>
                </a:solidFill>
                <a:effectLst/>
                <a:latin typeface="Gill Sans MT" panose="020B0502020104020203" pitchFamily="34" charset="0"/>
                <a:ea typeface="+mn-ea"/>
                <a:cs typeface="+mn-cs"/>
              </a:rPr>
              <a:t>Hur vet man om de tär ett nytt förslag eller</a:t>
            </a:r>
            <a:r>
              <a:rPr lang="sv-SE" sz="1200" kern="1200" baseline="0" dirty="0" smtClean="0">
                <a:solidFill>
                  <a:schemeClr val="tx1"/>
                </a:solidFill>
                <a:effectLst/>
                <a:latin typeface="Gill Sans MT" panose="020B0502020104020203" pitchFamily="34" charset="0"/>
                <a:ea typeface="+mn-ea"/>
                <a:cs typeface="+mn-cs"/>
              </a:rPr>
              <a:t> tillägg/ändring? Det är ordförandes ansvar att lägga fram förslag till beslut enligt KL 5:53. Ordförande sammanfattar de yrkanden han uppfattat och fullmäktige godkänner propositionsordningen. Ordföranden avgör. </a:t>
            </a:r>
            <a:endParaRPr lang="sv-SE" sz="1200" kern="1200" dirty="0" smtClean="0">
              <a:solidFill>
                <a:schemeClr val="tx1"/>
              </a:solidFill>
              <a:effectLst/>
              <a:latin typeface="Gill Sans MT" panose="020B0502020104020203" pitchFamily="34" charset="0"/>
              <a:ea typeface="+mn-ea"/>
              <a:cs typeface="+mn-cs"/>
            </a:endParaRPr>
          </a:p>
        </p:txBody>
      </p:sp>
      <p:sp>
        <p:nvSpPr>
          <p:cNvPr id="4" name="Platshållare för bildnummer 3"/>
          <p:cNvSpPr>
            <a:spLocks noGrp="1"/>
          </p:cNvSpPr>
          <p:nvPr>
            <p:ph type="sldNum" sz="quarter" idx="10"/>
          </p:nvPr>
        </p:nvSpPr>
        <p:spPr/>
        <p:txBody>
          <a:bodyPr/>
          <a:lstStyle/>
          <a:p>
            <a:fld id="{2AA118DA-F7A0-4D1B-84A0-D02FEEEB5B98}" type="slidenum">
              <a:rPr lang="sv-SE" smtClean="0"/>
              <a:t>8</a:t>
            </a:fld>
            <a:endParaRPr lang="sv-SE"/>
          </a:p>
        </p:txBody>
      </p:sp>
    </p:spTree>
    <p:extLst>
      <p:ext uri="{BB962C8B-B14F-4D97-AF65-F5344CB8AC3E}">
        <p14:creationId xmlns:p14="http://schemas.microsoft.com/office/powerpoint/2010/main" val="890674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Gill Sans MT" panose="020B0502020104020203" pitchFamily="34" charset="0"/>
                <a:ea typeface="+mn-ea"/>
                <a:cs typeface="+mn-cs"/>
              </a:rPr>
              <a:t>Propositionsordning = Beslutsordning</a:t>
            </a:r>
          </a:p>
          <a:p>
            <a:r>
              <a:rPr lang="sv-SE" sz="1200" kern="1200" dirty="0" smtClean="0">
                <a:solidFill>
                  <a:schemeClr val="tx1"/>
                </a:solidFill>
                <a:effectLst/>
                <a:latin typeface="Gill Sans MT" panose="020B0502020104020203" pitchFamily="34" charset="0"/>
                <a:ea typeface="+mn-ea"/>
                <a:cs typeface="+mn-cs"/>
              </a:rPr>
              <a:t>Ordföranden lägger fram förslagen till beslut som framställts under överläggningarna och frågar fullmäktige om de är rätt uppfattade. Det vanliga är sedan att ordföranden ställer de olika förslagen mot varandra genom så kallad acklamation och sedan förklarar vilket förslag som enligt hens mening blir kommunfullmäktiges beslut.</a:t>
            </a:r>
          </a:p>
          <a:p>
            <a:r>
              <a:rPr lang="sv-SE" sz="1200" kern="1200" dirty="0" smtClean="0">
                <a:solidFill>
                  <a:schemeClr val="tx1"/>
                </a:solidFill>
                <a:effectLst/>
                <a:latin typeface="Gill Sans MT" panose="020B0502020104020203" pitchFamily="34" charset="0"/>
                <a:ea typeface="+mn-ea"/>
                <a:cs typeface="+mn-cs"/>
              </a:rPr>
              <a:t> </a:t>
            </a:r>
          </a:p>
          <a:p>
            <a:r>
              <a:rPr lang="sv-SE" sz="1200" kern="1200" dirty="0" smtClean="0">
                <a:solidFill>
                  <a:schemeClr val="tx1"/>
                </a:solidFill>
                <a:effectLst/>
                <a:latin typeface="Gill Sans MT" panose="020B0502020104020203" pitchFamily="34" charset="0"/>
                <a:ea typeface="+mn-ea"/>
                <a:cs typeface="+mn-cs"/>
              </a:rPr>
              <a:t>Votering = omröstning</a:t>
            </a:r>
          </a:p>
          <a:p>
            <a:r>
              <a:rPr lang="sv-SE" sz="1200" kern="1200" dirty="0" smtClean="0">
                <a:solidFill>
                  <a:schemeClr val="tx1"/>
                </a:solidFill>
                <a:effectLst/>
                <a:latin typeface="Gill Sans MT" panose="020B0502020104020203" pitchFamily="34" charset="0"/>
                <a:ea typeface="+mn-ea"/>
                <a:cs typeface="+mn-cs"/>
              </a:rPr>
              <a:t>En ledamot har rätt att be om omröstning om han eller hon tycker att beslutet ska avgöras på sådant sätt. Det måste begäras innan ordföranden har klubbat beslutet. Det är då ordförandens uppgift att förklara förutsättningarna för voteringen.</a:t>
            </a:r>
          </a:p>
          <a:p>
            <a:r>
              <a:rPr lang="sv-SE" sz="1200" kern="1200" dirty="0" smtClean="0">
                <a:solidFill>
                  <a:schemeClr val="tx1"/>
                </a:solidFill>
                <a:effectLst/>
                <a:latin typeface="Gill Sans MT" panose="020B0502020104020203" pitchFamily="34" charset="0"/>
                <a:ea typeface="+mn-ea"/>
                <a:cs typeface="+mn-cs"/>
              </a:rPr>
              <a:t>Omröstningen avgörs genom enkel majoritet. Om det blir lika röstetal så har ordföranden utslagsröst. I ärenden som handlar om val eller anställning av personal så fattas beslutet genom lottning.</a:t>
            </a:r>
          </a:p>
          <a:p>
            <a:r>
              <a:rPr lang="sv-SE" sz="1200" kern="1200" dirty="0" smtClean="0">
                <a:solidFill>
                  <a:schemeClr val="tx1"/>
                </a:solidFill>
                <a:effectLst/>
                <a:latin typeface="Gill Sans MT" panose="020B0502020104020203" pitchFamily="34" charset="0"/>
                <a:ea typeface="+mn-ea"/>
                <a:cs typeface="+mn-cs"/>
              </a:rPr>
              <a:t>Om omröstning begärs ska den ske öppet utom i ärenden som behandlar val eller anställning av personal.</a:t>
            </a:r>
          </a:p>
          <a:p>
            <a:r>
              <a:rPr lang="sv-SE" sz="1200" kern="1200" dirty="0" smtClean="0">
                <a:solidFill>
                  <a:schemeClr val="tx1"/>
                </a:solidFill>
                <a:effectLst/>
                <a:latin typeface="Gill Sans MT" panose="020B0502020104020203" pitchFamily="34" charset="0"/>
                <a:ea typeface="+mn-ea"/>
                <a:cs typeface="+mn-cs"/>
              </a:rPr>
              <a:t> </a:t>
            </a:r>
          </a:p>
          <a:p>
            <a:r>
              <a:rPr lang="sv-SE" sz="1200" kern="1200" dirty="0" smtClean="0">
                <a:solidFill>
                  <a:schemeClr val="tx1"/>
                </a:solidFill>
                <a:effectLst/>
                <a:latin typeface="Gill Sans MT" panose="020B0502020104020203" pitchFamily="34" charset="0"/>
                <a:ea typeface="+mn-ea"/>
                <a:cs typeface="+mn-cs"/>
              </a:rPr>
              <a:t>Kontrapropositionsvotering = omröstning vid flera yrkanden</a:t>
            </a:r>
          </a:p>
          <a:p>
            <a:r>
              <a:rPr lang="sv-SE" sz="1200" kern="1200" dirty="0" smtClean="0">
                <a:solidFill>
                  <a:schemeClr val="tx1"/>
                </a:solidFill>
                <a:effectLst/>
                <a:latin typeface="Gill Sans MT" panose="020B0502020104020203" pitchFamily="34" charset="0"/>
                <a:ea typeface="+mn-ea"/>
                <a:cs typeface="+mn-cs"/>
              </a:rPr>
              <a:t>Ordföranden utser huvudförslag och ställer sedan de olika yrkandena mot varandra genom att fråga den beslutande församlingen om yrkandena, ett i taget, kan ses som motförslag till huvudförslaget. Det förslag som ordföranden anser ha vunnit omröstningen blir då motproposition. Huvudförslaget och motförslaget ställs sedan mot varandra.</a:t>
            </a:r>
          </a:p>
          <a:p>
            <a:r>
              <a:rPr lang="sv-SE" sz="1200" kern="1200" dirty="0" smtClean="0">
                <a:solidFill>
                  <a:schemeClr val="tx1"/>
                </a:solidFill>
                <a:effectLst/>
                <a:latin typeface="Gill Sans MT" panose="020B0502020104020203" pitchFamily="34" charset="0"/>
                <a:ea typeface="+mn-ea"/>
                <a:cs typeface="+mn-cs"/>
              </a:rPr>
              <a:t> </a:t>
            </a:r>
          </a:p>
          <a:p>
            <a:r>
              <a:rPr lang="sv-SE" sz="1200" kern="1200" dirty="0" smtClean="0">
                <a:solidFill>
                  <a:schemeClr val="tx1"/>
                </a:solidFill>
                <a:effectLst/>
                <a:latin typeface="Gill Sans MT" panose="020B0502020104020203" pitchFamily="34" charset="0"/>
                <a:ea typeface="+mn-ea"/>
                <a:cs typeface="+mn-cs"/>
              </a:rPr>
              <a:t>Avstå från att rösta</a:t>
            </a:r>
          </a:p>
          <a:p>
            <a:r>
              <a:rPr lang="sv-SE" sz="1200" kern="1200" dirty="0" smtClean="0">
                <a:solidFill>
                  <a:schemeClr val="tx1"/>
                </a:solidFill>
                <a:effectLst/>
                <a:latin typeface="Gill Sans MT" panose="020B0502020104020203" pitchFamily="34" charset="0"/>
                <a:ea typeface="+mn-ea"/>
                <a:cs typeface="+mn-cs"/>
              </a:rPr>
              <a:t>En ledamot har rätt att avstå från att delta i omröstning och beslut i ett ärende. En ledamot som avstår från att delta i ett beslut ska anmäla det till ordföranden innan beslutet i ärendet fattas.</a:t>
            </a:r>
          </a:p>
          <a:p>
            <a:r>
              <a:rPr lang="sv-SE" sz="1200" kern="1200" dirty="0" smtClean="0">
                <a:solidFill>
                  <a:schemeClr val="tx1"/>
                </a:solidFill>
                <a:effectLst/>
                <a:latin typeface="Gill Sans MT" panose="020B0502020104020203" pitchFamily="34" charset="0"/>
                <a:ea typeface="+mn-ea"/>
                <a:cs typeface="+mn-cs"/>
              </a:rPr>
              <a:t>Undantaget är ordföranden som alltid är skyldig att rösta när det behövs för att ärendet ska kunna avgöras, det vill säga för att undvika att det blir lika antal röster.</a:t>
            </a:r>
          </a:p>
          <a:p>
            <a:r>
              <a:rPr lang="sv-SE" sz="1200" kern="1200" dirty="0" smtClean="0">
                <a:solidFill>
                  <a:schemeClr val="tx1"/>
                </a:solidFill>
                <a:effectLst/>
                <a:latin typeface="Gill Sans MT" panose="020B0502020104020203" pitchFamily="34" charset="0"/>
                <a:ea typeface="+mn-ea"/>
                <a:cs typeface="+mn-cs"/>
              </a:rPr>
              <a:t> </a:t>
            </a:r>
          </a:p>
          <a:p>
            <a:r>
              <a:rPr lang="sv-SE" sz="1200" kern="1200" dirty="0" smtClean="0">
                <a:solidFill>
                  <a:schemeClr val="tx1"/>
                </a:solidFill>
                <a:effectLst/>
                <a:latin typeface="Gill Sans MT" panose="020B0502020104020203" pitchFamily="34" charset="0"/>
                <a:ea typeface="+mn-ea"/>
                <a:cs typeface="+mn-cs"/>
              </a:rPr>
              <a:t>Reservation = avvikande mening</a:t>
            </a:r>
          </a:p>
          <a:p>
            <a:r>
              <a:rPr lang="sv-SE" sz="1200" kern="1200" dirty="0" smtClean="0">
                <a:solidFill>
                  <a:schemeClr val="tx1"/>
                </a:solidFill>
                <a:effectLst/>
                <a:latin typeface="Gill Sans MT" panose="020B0502020104020203" pitchFamily="34" charset="0"/>
                <a:ea typeface="+mn-ea"/>
                <a:cs typeface="+mn-cs"/>
              </a:rPr>
              <a:t>Om beslutet går er emot kan ni anmäla avvikande mening om ni vill ha det fört till protokollet. Det finns inget krav på att den som reserverar sig ska ha yrkat på annat förslag till beslut. Reservation anmäls med handuppräckning efter att ordföranden har klubbat beslutet och måste också lämnas skriftligt till sekreteraren innan mötet avslutas.</a:t>
            </a:r>
          </a:p>
          <a:p>
            <a:r>
              <a:rPr lang="sv-SE" sz="1200" kern="1200" dirty="0" smtClean="0">
                <a:solidFill>
                  <a:schemeClr val="tx1"/>
                </a:solidFill>
                <a:effectLst/>
                <a:latin typeface="Gill Sans MT" panose="020B0502020104020203" pitchFamily="34" charset="0"/>
                <a:ea typeface="+mn-ea"/>
                <a:cs typeface="+mn-cs"/>
              </a:rPr>
              <a:t>Man reserverar sig för att markera att man har en mening som avviker från majoriteten.</a:t>
            </a:r>
          </a:p>
          <a:p>
            <a:r>
              <a:rPr lang="sv-SE" sz="1200" kern="1200" dirty="0" smtClean="0">
                <a:solidFill>
                  <a:schemeClr val="tx1"/>
                </a:solidFill>
                <a:effectLst/>
                <a:latin typeface="Gill Sans MT" panose="020B0502020104020203" pitchFamily="34" charset="0"/>
                <a:ea typeface="+mn-ea"/>
                <a:cs typeface="+mn-cs"/>
              </a:rPr>
              <a:t>I de fall då straffansvar eller revisionsansvar kan bli aktuellt kan en reservation innebära att den som reserverat sig också kan befrias från eventuellt juridiskt ansvar från beslutet.</a:t>
            </a:r>
          </a:p>
          <a:p>
            <a:endParaRPr lang="sv-SE" sz="1200" kern="1200" dirty="0" smtClean="0">
              <a:solidFill>
                <a:schemeClr val="tx1"/>
              </a:solidFill>
              <a:effectLst/>
              <a:latin typeface="Gill Sans MT" panose="020B0502020104020203" pitchFamily="34" charset="0"/>
              <a:ea typeface="+mn-ea"/>
              <a:cs typeface="+mn-cs"/>
            </a:endParaRPr>
          </a:p>
          <a:p>
            <a:r>
              <a:rPr lang="sv-SE" sz="1200" kern="1200" dirty="0" smtClean="0">
                <a:solidFill>
                  <a:schemeClr val="tx1"/>
                </a:solidFill>
                <a:effectLst/>
                <a:latin typeface="Gill Sans MT" panose="020B0502020104020203" pitchFamily="34" charset="0"/>
                <a:ea typeface="+mn-ea"/>
                <a:cs typeface="+mn-cs"/>
              </a:rPr>
              <a:t>Protokollsanteckning = särskilt uttalande eller liknande. Godkänns av ordföranden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Enligt kommunfullmäktiges arbetsordning bör sammanträden avslutas senast kl. 18.00. Om dagordningen inte är avklarad vid denna tid ska ordförande väcka frågan och låta fullmäktige avgöra om sammanträdet ska avslutas.  </a:t>
            </a:r>
          </a:p>
        </p:txBody>
      </p:sp>
      <p:sp>
        <p:nvSpPr>
          <p:cNvPr id="4" name="Platshållare för bildnummer 3"/>
          <p:cNvSpPr>
            <a:spLocks noGrp="1"/>
          </p:cNvSpPr>
          <p:nvPr>
            <p:ph type="sldNum" sz="quarter" idx="10"/>
          </p:nvPr>
        </p:nvSpPr>
        <p:spPr/>
        <p:txBody>
          <a:bodyPr/>
          <a:lstStyle/>
          <a:p>
            <a:fld id="{2AA118DA-F7A0-4D1B-84A0-D02FEEEB5B98}" type="slidenum">
              <a:rPr lang="sv-SE" smtClean="0"/>
              <a:t>9</a:t>
            </a:fld>
            <a:endParaRPr lang="sv-SE"/>
          </a:p>
        </p:txBody>
      </p:sp>
    </p:spTree>
    <p:extLst>
      <p:ext uri="{BB962C8B-B14F-4D97-AF65-F5344CB8AC3E}">
        <p14:creationId xmlns:p14="http://schemas.microsoft.com/office/powerpoint/2010/main" val="2753686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21AA6DBE-38A0-468B-9011-A49F4E09434E}" type="datetimeFigureOut">
              <a:rPr lang="sv-SE" smtClean="0"/>
              <a:t>2019-12-12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3667523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21AA6DBE-38A0-468B-9011-A49F4E09434E}" type="datetimeFigureOut">
              <a:rPr lang="sv-SE" smtClean="0"/>
              <a:t>2019-12-12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3546975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21AA6DBE-38A0-468B-9011-A49F4E09434E}" type="datetimeFigureOut">
              <a:rPr lang="sv-SE" smtClean="0"/>
              <a:t>2019-12-12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3412251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21AA6DBE-38A0-468B-9011-A49F4E09434E}" type="datetimeFigureOut">
              <a:rPr lang="sv-SE" smtClean="0"/>
              <a:t>2019-12-12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857532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21AA6DBE-38A0-468B-9011-A49F4E09434E}" type="datetimeFigureOut">
              <a:rPr lang="sv-SE" smtClean="0"/>
              <a:t>2019-12-12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1684662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21AA6DBE-38A0-468B-9011-A49F4E09434E}" type="datetimeFigureOut">
              <a:rPr lang="sv-SE" smtClean="0"/>
              <a:t>2019-12-12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1716435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21AA6DBE-38A0-468B-9011-A49F4E09434E}" type="datetimeFigureOut">
              <a:rPr lang="sv-SE" smtClean="0"/>
              <a:t>2019-12-12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4159750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21AA6DBE-38A0-468B-9011-A49F4E09434E}" type="datetimeFigureOut">
              <a:rPr lang="sv-SE" smtClean="0"/>
              <a:t>2019-12-12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2572346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21AA6DBE-38A0-468B-9011-A49F4E09434E}" type="datetimeFigureOut">
              <a:rPr lang="sv-SE" smtClean="0"/>
              <a:t>2019-12-12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377424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21AA6DBE-38A0-468B-9011-A49F4E09434E}" type="datetimeFigureOut">
              <a:rPr lang="sv-SE" smtClean="0"/>
              <a:t>2019-12-12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1297509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21AA6DBE-38A0-468B-9011-A49F4E09434E}" type="datetimeFigureOut">
              <a:rPr lang="sv-SE" smtClean="0"/>
              <a:t>2019-12-12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3945029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AA6DBE-38A0-468B-9011-A49F4E09434E}" type="datetimeFigureOut">
              <a:rPr lang="sv-SE" smtClean="0"/>
              <a:t>2019-12-12</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885250-AC35-4BFA-BDDD-D2C46DAFC464}" type="slidenum">
              <a:rPr lang="sv-SE" smtClean="0"/>
              <a:t>‹#›</a:t>
            </a:fld>
            <a:endParaRPr lang="sv-SE"/>
          </a:p>
        </p:txBody>
      </p:sp>
      <p:pic>
        <p:nvPicPr>
          <p:cNvPr id="7" name="Picture 4"/>
          <p:cNvPicPr>
            <a:picLocks noChangeAspect="1" noChangeArrowheads="1"/>
          </p:cNvPicPr>
          <p:nvPr userDrawn="1"/>
        </p:nvPicPr>
        <p:blipFill rotWithShape="1">
          <a:blip r:embed="rId13" cstate="print">
            <a:extLst>
              <a:ext uri="{28A0092B-C50C-407E-A947-70E740481C1C}">
                <a14:useLocalDpi xmlns:a14="http://schemas.microsoft.com/office/drawing/2010/main" val="0"/>
              </a:ext>
            </a:extLst>
          </a:blip>
          <a:srcRect l="29556" t="56766" r="1038" b="37828"/>
          <a:stretch/>
        </p:blipFill>
        <p:spPr bwMode="auto">
          <a:xfrm flipH="1">
            <a:off x="0" y="6275012"/>
            <a:ext cx="12192000" cy="451642"/>
          </a:xfrm>
          <a:prstGeom prst="rect">
            <a:avLst/>
          </a:prstGeom>
          <a:noFill/>
          <a:ln w="9525">
            <a:noFill/>
            <a:miter lim="800000"/>
            <a:headEnd/>
            <a:tailEnd/>
          </a:ln>
        </p:spPr>
      </p:pic>
    </p:spTree>
    <p:extLst>
      <p:ext uri="{BB962C8B-B14F-4D97-AF65-F5344CB8AC3E}">
        <p14:creationId xmlns:p14="http://schemas.microsoft.com/office/powerpoint/2010/main" val="3337302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ubrik 1"/>
          <p:cNvSpPr txBox="1">
            <a:spLocks/>
          </p:cNvSpPr>
          <p:nvPr/>
        </p:nvSpPr>
        <p:spPr>
          <a:xfrm>
            <a:off x="2527540" y="1466491"/>
            <a:ext cx="8290361" cy="3986658"/>
          </a:xfrm>
          <a:prstGeom prst="rect">
            <a:avLst/>
          </a:prstGeom>
        </p:spPr>
        <p:txBody>
          <a:bodyP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70000"/>
              </a:lnSpc>
            </a:pPr>
            <a:r>
              <a:rPr lang="sv-SE" sz="21600" b="1" dirty="0" smtClean="0">
                <a:solidFill>
                  <a:schemeClr val="bg1"/>
                </a:solidFill>
                <a:latin typeface="Gill Sans MT" panose="020B0502020104020203" pitchFamily="34" charset="0"/>
              </a:rPr>
              <a:t>Ledamot i fullmäktige</a:t>
            </a:r>
          </a:p>
          <a:p>
            <a:pPr>
              <a:lnSpc>
                <a:spcPct val="170000"/>
              </a:lnSpc>
            </a:pPr>
            <a:endParaRPr lang="sv-SE" sz="21600" dirty="0" smtClean="0">
              <a:solidFill>
                <a:schemeClr val="bg1"/>
              </a:solidFill>
              <a:latin typeface="Gill Sans MT" panose="020B0502020104020203" pitchFamily="34" charset="0"/>
            </a:endParaRPr>
          </a:p>
          <a:p>
            <a:pPr>
              <a:lnSpc>
                <a:spcPct val="170000"/>
              </a:lnSpc>
            </a:pPr>
            <a:r>
              <a:rPr lang="sv-SE" sz="14400" dirty="0">
                <a:solidFill>
                  <a:schemeClr val="bg1"/>
                </a:solidFill>
                <a:latin typeface="Gill Sans MT" panose="020B0502020104020203" pitchFamily="34" charset="0"/>
              </a:rPr>
              <a:t>Margareta Johansson, Kommunsekreterare</a:t>
            </a:r>
            <a:endParaRPr lang="sv-SE" sz="14400" dirty="0" smtClean="0">
              <a:solidFill>
                <a:schemeClr val="bg1"/>
              </a:solidFill>
              <a:latin typeface="Gill Sans MT" panose="020B0502020104020203" pitchFamily="34" charset="0"/>
            </a:endParaRPr>
          </a:p>
          <a:p>
            <a:pPr>
              <a:lnSpc>
                <a:spcPct val="170000"/>
              </a:lnSpc>
            </a:pPr>
            <a:r>
              <a:rPr lang="sv-SE" sz="14400" dirty="0" smtClean="0">
                <a:solidFill>
                  <a:schemeClr val="bg1"/>
                </a:solidFill>
                <a:latin typeface="Gill Sans MT" panose="020B0502020104020203" pitchFamily="34" charset="0"/>
              </a:rPr>
              <a:t>Maria Öman, Kommunsekreterare </a:t>
            </a:r>
            <a:r>
              <a:rPr lang="sv-SE" sz="2000" dirty="0" smtClean="0">
                <a:solidFill>
                  <a:schemeClr val="bg1"/>
                </a:solidFill>
              </a:rPr>
              <a:t/>
            </a:r>
            <a:br>
              <a:rPr lang="sv-SE" sz="2000" dirty="0" smtClean="0">
                <a:solidFill>
                  <a:schemeClr val="bg1"/>
                </a:solidFill>
              </a:rPr>
            </a:br>
            <a:endParaRPr lang="sv-SE" sz="2200" dirty="0">
              <a:solidFill>
                <a:schemeClr val="bg1"/>
              </a:solidFill>
            </a:endParaRPr>
          </a:p>
        </p:txBody>
      </p:sp>
    </p:spTree>
    <p:extLst>
      <p:ext uri="{BB962C8B-B14F-4D97-AF65-F5344CB8AC3E}">
        <p14:creationId xmlns:p14="http://schemas.microsoft.com/office/powerpoint/2010/main" val="255688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latin typeface="Gill Sans MT" panose="020B0502020104020203" pitchFamily="34" charset="0"/>
              </a:rPr>
              <a:t>Uppdraget som </a:t>
            </a:r>
            <a:r>
              <a:rPr lang="sv-SE" dirty="0" smtClean="0">
                <a:latin typeface="Gill Sans MT" panose="020B0502020104020203" pitchFamily="34" charset="0"/>
              </a:rPr>
              <a:t>ledamot KL 5:69-70</a:t>
            </a:r>
            <a:r>
              <a:rPr lang="sv-SE" dirty="0">
                <a:latin typeface="Gill Sans MT" panose="020B0502020104020203" pitchFamily="34" charset="0"/>
              </a:rPr>
              <a:t/>
            </a:r>
            <a:br>
              <a:rPr lang="sv-SE" dirty="0">
                <a:latin typeface="Gill Sans MT" panose="020B0502020104020203" pitchFamily="34" charset="0"/>
              </a:rPr>
            </a:br>
            <a:r>
              <a:rPr lang="sv-SE" sz="3400" i="1" dirty="0" smtClean="0">
                <a:latin typeface="Gill Sans MT" panose="020B0502020104020203" pitchFamily="34" charset="0"/>
              </a:rPr>
              <a:t>Efter </a:t>
            </a:r>
            <a:r>
              <a:rPr lang="sv-SE" sz="3400" i="1" dirty="0">
                <a:latin typeface="Gill Sans MT" panose="020B0502020104020203" pitchFamily="34" charset="0"/>
              </a:rPr>
              <a:t>mötet</a:t>
            </a:r>
            <a:endParaRPr lang="sv-SE" dirty="0">
              <a:latin typeface="Gill Sans MT" panose="020B0502020104020203" pitchFamily="34" charset="0"/>
            </a:endParaRPr>
          </a:p>
        </p:txBody>
      </p:sp>
      <p:sp>
        <p:nvSpPr>
          <p:cNvPr id="3" name="Platshållare för innehåll 2"/>
          <p:cNvSpPr>
            <a:spLocks noGrp="1"/>
          </p:cNvSpPr>
          <p:nvPr>
            <p:ph idx="1"/>
          </p:nvPr>
        </p:nvSpPr>
        <p:spPr/>
        <p:txBody>
          <a:bodyPr/>
          <a:lstStyle/>
          <a:p>
            <a:r>
              <a:rPr lang="sv-SE" dirty="0" smtClean="0">
                <a:latin typeface="Gill Sans MT" panose="020B0502020104020203" pitchFamily="34" charset="0"/>
              </a:rPr>
              <a:t>Justera</a:t>
            </a:r>
          </a:p>
          <a:p>
            <a:endParaRPr lang="sv-SE" dirty="0">
              <a:latin typeface="Gill Sans MT" panose="020B0502020104020203" pitchFamily="34" charset="0"/>
            </a:endParaRPr>
          </a:p>
          <a:p>
            <a:r>
              <a:rPr lang="sv-SE" dirty="0" smtClean="0">
                <a:latin typeface="Gill Sans MT" panose="020B0502020104020203" pitchFamily="34" charset="0"/>
              </a:rPr>
              <a:t>Anslag</a:t>
            </a:r>
          </a:p>
          <a:p>
            <a:endParaRPr lang="sv-SE" dirty="0"/>
          </a:p>
        </p:txBody>
      </p:sp>
    </p:spTree>
    <p:extLst>
      <p:ext uri="{BB962C8B-B14F-4D97-AF65-F5344CB8AC3E}">
        <p14:creationId xmlns:p14="http://schemas.microsoft.com/office/powerpoint/2010/main" val="3099239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latin typeface="Gill Sans MT" panose="020B0502020104020203" pitchFamily="34" charset="0"/>
              </a:rPr>
              <a:t>Uppdraget som </a:t>
            </a:r>
            <a:r>
              <a:rPr lang="sv-SE" dirty="0" smtClean="0">
                <a:latin typeface="Gill Sans MT" panose="020B0502020104020203" pitchFamily="34" charset="0"/>
              </a:rPr>
              <a:t>ledamot KL 5:47-49</a:t>
            </a:r>
            <a:r>
              <a:rPr lang="sv-SE" dirty="0">
                <a:latin typeface="Gill Sans MT" panose="020B0502020104020203" pitchFamily="34" charset="0"/>
              </a:rPr>
              <a:t/>
            </a:r>
            <a:br>
              <a:rPr lang="sv-SE" dirty="0">
                <a:latin typeface="Gill Sans MT" panose="020B0502020104020203" pitchFamily="34" charset="0"/>
              </a:rPr>
            </a:br>
            <a:r>
              <a:rPr lang="sv-SE" sz="3400" i="1" dirty="0">
                <a:latin typeface="Gill Sans MT" panose="020B0502020104020203" pitchFamily="34" charset="0"/>
              </a:rPr>
              <a:t>Under mötet</a:t>
            </a:r>
            <a:endParaRPr lang="sv-SE" dirty="0">
              <a:latin typeface="Gill Sans MT" panose="020B0502020104020203" pitchFamily="34" charset="0"/>
            </a:endParaRPr>
          </a:p>
        </p:txBody>
      </p:sp>
      <p:sp>
        <p:nvSpPr>
          <p:cNvPr id="3" name="Platshållare för innehåll 2"/>
          <p:cNvSpPr>
            <a:spLocks noGrp="1"/>
          </p:cNvSpPr>
          <p:nvPr>
            <p:ph idx="1"/>
          </p:nvPr>
        </p:nvSpPr>
        <p:spPr/>
        <p:txBody>
          <a:bodyPr/>
          <a:lstStyle/>
          <a:p>
            <a:r>
              <a:rPr lang="sv-SE" smtClean="0">
                <a:latin typeface="Gill Sans MT" panose="020B0502020104020203" pitchFamily="34" charset="0"/>
              </a:rPr>
              <a:t>Sakägar- </a:t>
            </a:r>
            <a:r>
              <a:rPr lang="sv-SE" dirty="0" smtClean="0">
                <a:latin typeface="Gill Sans MT" panose="020B0502020104020203" pitchFamily="34" charset="0"/>
              </a:rPr>
              <a:t>och </a:t>
            </a:r>
            <a:r>
              <a:rPr lang="sv-SE" dirty="0" err="1" smtClean="0">
                <a:latin typeface="Gill Sans MT" panose="020B0502020104020203" pitchFamily="34" charset="0"/>
              </a:rPr>
              <a:t>intressejäv</a:t>
            </a:r>
            <a:endParaRPr lang="sv-SE" dirty="0" smtClean="0">
              <a:latin typeface="Gill Sans MT" panose="020B0502020104020203" pitchFamily="34" charset="0"/>
            </a:endParaRPr>
          </a:p>
          <a:p>
            <a:r>
              <a:rPr lang="sv-SE" dirty="0" err="1" smtClean="0">
                <a:latin typeface="Gill Sans MT" panose="020B0502020104020203" pitchFamily="34" charset="0"/>
              </a:rPr>
              <a:t>Släktskapsjäv</a:t>
            </a:r>
            <a:endParaRPr lang="sv-SE" dirty="0" smtClean="0">
              <a:latin typeface="Gill Sans MT" panose="020B0502020104020203" pitchFamily="34" charset="0"/>
            </a:endParaRPr>
          </a:p>
          <a:p>
            <a:pPr marL="0" indent="0">
              <a:buNone/>
            </a:pPr>
            <a:endParaRPr lang="sv-SE" dirty="0"/>
          </a:p>
        </p:txBody>
      </p:sp>
    </p:spTree>
    <p:extLst>
      <p:ext uri="{BB962C8B-B14F-4D97-AF65-F5344CB8AC3E}">
        <p14:creationId xmlns:p14="http://schemas.microsoft.com/office/powerpoint/2010/main" val="1874610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latin typeface="Gill Sans MT" panose="020B0502020104020203" pitchFamily="34" charset="0"/>
              </a:rPr>
              <a:t>Uppdraget som </a:t>
            </a:r>
            <a:r>
              <a:rPr lang="sv-SE" dirty="0" smtClean="0">
                <a:latin typeface="Gill Sans MT" panose="020B0502020104020203" pitchFamily="34" charset="0"/>
              </a:rPr>
              <a:t>ledamot KL 4:11-18</a:t>
            </a:r>
            <a:endParaRPr lang="sv-SE" dirty="0">
              <a:latin typeface="Gill Sans MT" panose="020B0502020104020203" pitchFamily="34" charset="0"/>
            </a:endParaRPr>
          </a:p>
        </p:txBody>
      </p:sp>
      <p:sp>
        <p:nvSpPr>
          <p:cNvPr id="3" name="Platshållare för innehåll 2"/>
          <p:cNvSpPr>
            <a:spLocks noGrp="1"/>
          </p:cNvSpPr>
          <p:nvPr>
            <p:ph idx="1"/>
          </p:nvPr>
        </p:nvSpPr>
        <p:spPr/>
        <p:txBody>
          <a:bodyPr/>
          <a:lstStyle/>
          <a:p>
            <a:r>
              <a:rPr lang="sv-SE" dirty="0" smtClean="0">
                <a:latin typeface="Gill Sans MT" panose="020B0502020104020203" pitchFamily="34" charset="0"/>
              </a:rPr>
              <a:t>Arvode</a:t>
            </a:r>
          </a:p>
          <a:p>
            <a:r>
              <a:rPr lang="sv-SE" dirty="0" smtClean="0">
                <a:latin typeface="Gill Sans MT" panose="020B0502020104020203" pitchFamily="34" charset="0"/>
              </a:rPr>
              <a:t>Förlorad arbetsinkomst utöver schablonbelopp</a:t>
            </a:r>
          </a:p>
          <a:p>
            <a:r>
              <a:rPr lang="sv-SE" dirty="0" smtClean="0">
                <a:latin typeface="Gill Sans MT" panose="020B0502020104020203" pitchFamily="34" charset="0"/>
              </a:rPr>
              <a:t>Partigruppledararvode</a:t>
            </a:r>
          </a:p>
          <a:p>
            <a:r>
              <a:rPr lang="sv-SE" dirty="0" smtClean="0">
                <a:latin typeface="Gill Sans MT" panose="020B0502020104020203" pitchFamily="34" charset="0"/>
              </a:rPr>
              <a:t>Resekostnader och traktamenten</a:t>
            </a:r>
          </a:p>
          <a:p>
            <a:r>
              <a:rPr lang="sv-SE" dirty="0" smtClean="0">
                <a:latin typeface="Gill Sans MT" panose="020B0502020104020203" pitchFamily="34" charset="0"/>
              </a:rPr>
              <a:t>Blanketter</a:t>
            </a:r>
            <a:endParaRPr lang="sv-SE" dirty="0"/>
          </a:p>
        </p:txBody>
      </p:sp>
    </p:spTree>
    <p:extLst>
      <p:ext uri="{BB962C8B-B14F-4D97-AF65-F5344CB8AC3E}">
        <p14:creationId xmlns:p14="http://schemas.microsoft.com/office/powerpoint/2010/main" val="1563583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latin typeface="Gill Sans MT" panose="020B0502020104020203" pitchFamily="34" charset="0"/>
              </a:rPr>
              <a:t>Initiativrätt </a:t>
            </a:r>
            <a:r>
              <a:rPr lang="sv-SE" dirty="0">
                <a:latin typeface="Gill Sans MT" panose="020B0502020104020203" pitchFamily="34" charset="0"/>
              </a:rPr>
              <a:t>KL </a:t>
            </a:r>
            <a:r>
              <a:rPr lang="sv-SE" dirty="0" smtClean="0">
                <a:latin typeface="Gill Sans MT" panose="020B0502020104020203" pitchFamily="34" charset="0"/>
              </a:rPr>
              <a:t>4:19-22 </a:t>
            </a:r>
            <a:r>
              <a:rPr lang="sv-SE" dirty="0">
                <a:latin typeface="Gill Sans MT" panose="020B0502020104020203" pitchFamily="34" charset="0"/>
              </a:rPr>
              <a:t>och </a:t>
            </a:r>
            <a:r>
              <a:rPr lang="sv-SE" dirty="0" smtClean="0">
                <a:latin typeface="Gill Sans MT" panose="020B0502020104020203" pitchFamily="34" charset="0"/>
              </a:rPr>
              <a:t>5:22</a:t>
            </a:r>
            <a:endParaRPr lang="sv-SE" dirty="0">
              <a:latin typeface="Gill Sans MT" panose="020B0502020104020203" pitchFamily="34" charset="0"/>
            </a:endParaRPr>
          </a:p>
        </p:txBody>
      </p:sp>
      <p:sp>
        <p:nvSpPr>
          <p:cNvPr id="3" name="Platshållare för innehåll 2"/>
          <p:cNvSpPr>
            <a:spLocks noGrp="1"/>
          </p:cNvSpPr>
          <p:nvPr>
            <p:ph idx="1"/>
          </p:nvPr>
        </p:nvSpPr>
        <p:spPr/>
        <p:txBody>
          <a:bodyPr/>
          <a:lstStyle/>
          <a:p>
            <a:r>
              <a:rPr lang="sv-SE" dirty="0" smtClean="0">
                <a:latin typeface="Gill Sans MT" panose="020B0502020104020203" pitchFamily="34" charset="0"/>
              </a:rPr>
              <a:t>Nämnd</a:t>
            </a:r>
          </a:p>
          <a:p>
            <a:r>
              <a:rPr lang="sv-SE" dirty="0" smtClean="0">
                <a:latin typeface="Gill Sans MT" panose="020B0502020104020203" pitchFamily="34" charset="0"/>
              </a:rPr>
              <a:t>Motion</a:t>
            </a:r>
          </a:p>
          <a:p>
            <a:r>
              <a:rPr lang="sv-SE" dirty="0" smtClean="0">
                <a:latin typeface="Gill Sans MT" panose="020B0502020104020203" pitchFamily="34" charset="0"/>
              </a:rPr>
              <a:t>Medborgarförslag</a:t>
            </a:r>
          </a:p>
          <a:p>
            <a:r>
              <a:rPr lang="sv-SE" dirty="0" smtClean="0">
                <a:latin typeface="Gill Sans MT" panose="020B0502020104020203" pitchFamily="34" charset="0"/>
              </a:rPr>
              <a:t>Folkinitiativ</a:t>
            </a:r>
          </a:p>
          <a:p>
            <a:r>
              <a:rPr lang="sv-SE" dirty="0" smtClean="0">
                <a:latin typeface="Gill Sans MT" panose="020B0502020104020203" pitchFamily="34" charset="0"/>
              </a:rPr>
              <a:t>Revisorerna</a:t>
            </a:r>
          </a:p>
          <a:p>
            <a:r>
              <a:rPr lang="sv-SE" dirty="0" smtClean="0">
                <a:latin typeface="Gill Sans MT" panose="020B0502020104020203" pitchFamily="34" charset="0"/>
              </a:rPr>
              <a:t>Kommunal bolagsstyrelse</a:t>
            </a:r>
            <a:endParaRPr lang="sv-SE" dirty="0">
              <a:latin typeface="Gill Sans MT" panose="020B0502020104020203" pitchFamily="34" charset="0"/>
            </a:endParaRPr>
          </a:p>
        </p:txBody>
      </p:sp>
    </p:spTree>
    <p:extLst>
      <p:ext uri="{BB962C8B-B14F-4D97-AF65-F5344CB8AC3E}">
        <p14:creationId xmlns:p14="http://schemas.microsoft.com/office/powerpoint/2010/main" val="2497791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latin typeface="Gill Sans MT" panose="020B0502020104020203" pitchFamily="34" charset="0"/>
              </a:rPr>
              <a:t>Beredningstvång KL 5:26, 29-34</a:t>
            </a:r>
            <a:endParaRPr lang="sv-SE" dirty="0">
              <a:latin typeface="Gill Sans MT" panose="020B0502020104020203" pitchFamily="34" charset="0"/>
            </a:endParaRPr>
          </a:p>
        </p:txBody>
      </p:sp>
      <p:sp>
        <p:nvSpPr>
          <p:cNvPr id="3" name="Platshållare för innehåll 2"/>
          <p:cNvSpPr>
            <a:spLocks noGrp="1"/>
          </p:cNvSpPr>
          <p:nvPr>
            <p:ph idx="1"/>
          </p:nvPr>
        </p:nvSpPr>
        <p:spPr/>
        <p:txBody>
          <a:bodyPr/>
          <a:lstStyle/>
          <a:p>
            <a:r>
              <a:rPr lang="sv-SE" dirty="0" smtClean="0">
                <a:latin typeface="Gill Sans MT" panose="020B0502020104020203" pitchFamily="34" charset="0"/>
              </a:rPr>
              <a:t>Nämnd lämnar förslag till beslut</a:t>
            </a:r>
          </a:p>
          <a:p>
            <a:r>
              <a:rPr lang="sv-SE" dirty="0" smtClean="0">
                <a:latin typeface="Gill Sans MT" panose="020B0502020104020203" pitchFamily="34" charset="0"/>
              </a:rPr>
              <a:t>Kommunstyrelsen måste ges tillfälle att yttra sig</a:t>
            </a:r>
          </a:p>
          <a:p>
            <a:r>
              <a:rPr lang="sv-SE" dirty="0" smtClean="0">
                <a:latin typeface="Gill Sans MT" panose="020B0502020104020203" pitchFamily="34" charset="0"/>
              </a:rPr>
              <a:t>Kungörelse enligt kommunallagen</a:t>
            </a:r>
          </a:p>
          <a:p>
            <a:endParaRPr lang="sv-SE" dirty="0">
              <a:latin typeface="Gill Sans MT" panose="020B0502020104020203" pitchFamily="34" charset="0"/>
            </a:endParaRPr>
          </a:p>
          <a:p>
            <a:r>
              <a:rPr lang="sv-SE" dirty="0" smtClean="0">
                <a:latin typeface="Gill Sans MT" panose="020B0502020104020203" pitchFamily="34" charset="0"/>
              </a:rPr>
              <a:t>Undantag</a:t>
            </a:r>
          </a:p>
          <a:p>
            <a:pPr lvl="1"/>
            <a:r>
              <a:rPr lang="sv-SE" dirty="0" smtClean="0">
                <a:latin typeface="Gill Sans MT" panose="020B0502020104020203" pitchFamily="34" charset="0"/>
              </a:rPr>
              <a:t>Valärenden</a:t>
            </a:r>
          </a:p>
          <a:p>
            <a:pPr lvl="1"/>
            <a:r>
              <a:rPr lang="sv-SE" dirty="0" smtClean="0">
                <a:latin typeface="Gill Sans MT" panose="020B0502020104020203" pitchFamily="34" charset="0"/>
              </a:rPr>
              <a:t>Revisionsberättelse</a:t>
            </a:r>
          </a:p>
          <a:p>
            <a:pPr lvl="1"/>
            <a:r>
              <a:rPr lang="sv-SE" dirty="0" smtClean="0">
                <a:latin typeface="Gill Sans MT" panose="020B0502020104020203" pitchFamily="34" charset="0"/>
              </a:rPr>
              <a:t>Återkallande av förtroendeuppdrag </a:t>
            </a:r>
            <a:r>
              <a:rPr lang="sv-SE" dirty="0" err="1" smtClean="0">
                <a:latin typeface="Gill Sans MT" panose="020B0502020104020203" pitchFamily="34" charset="0"/>
              </a:rPr>
              <a:t>pga</a:t>
            </a:r>
            <a:r>
              <a:rPr lang="sv-SE" dirty="0" smtClean="0">
                <a:latin typeface="Gill Sans MT" panose="020B0502020104020203" pitchFamily="34" charset="0"/>
              </a:rPr>
              <a:t> vägrad ansvarsfrihet</a:t>
            </a:r>
          </a:p>
          <a:p>
            <a:pPr lvl="1"/>
            <a:r>
              <a:rPr lang="sv-SE" dirty="0" smtClean="0">
                <a:latin typeface="Gill Sans MT" panose="020B0502020104020203" pitchFamily="34" charset="0"/>
              </a:rPr>
              <a:t>Brådskande ärenden kräver enighet</a:t>
            </a:r>
          </a:p>
          <a:p>
            <a:endParaRPr lang="sv-SE" dirty="0" smtClean="0"/>
          </a:p>
          <a:p>
            <a:endParaRPr lang="sv-SE" dirty="0"/>
          </a:p>
        </p:txBody>
      </p:sp>
    </p:spTree>
    <p:extLst>
      <p:ext uri="{BB962C8B-B14F-4D97-AF65-F5344CB8AC3E}">
        <p14:creationId xmlns:p14="http://schemas.microsoft.com/office/powerpoint/2010/main" val="2812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latin typeface="Gill Sans MT" panose="020B0502020104020203" pitchFamily="34" charset="0"/>
              </a:rPr>
              <a:t>Motioner </a:t>
            </a:r>
            <a:r>
              <a:rPr lang="sv-SE" dirty="0">
                <a:latin typeface="Gill Sans MT" panose="020B0502020104020203" pitchFamily="34" charset="0"/>
              </a:rPr>
              <a:t>KL </a:t>
            </a:r>
            <a:r>
              <a:rPr lang="sv-SE" dirty="0" smtClean="0">
                <a:latin typeface="Gill Sans MT" panose="020B0502020104020203" pitchFamily="34" charset="0"/>
              </a:rPr>
              <a:t>5:35</a:t>
            </a:r>
            <a:r>
              <a:rPr lang="sv-SE" dirty="0">
                <a:latin typeface="Gill Sans MT" panose="020B0502020104020203" pitchFamily="34" charset="0"/>
              </a:rPr>
              <a:t/>
            </a:r>
            <a:br>
              <a:rPr lang="sv-SE" dirty="0">
                <a:latin typeface="Gill Sans MT" panose="020B0502020104020203" pitchFamily="34" charset="0"/>
              </a:rPr>
            </a:br>
            <a:r>
              <a:rPr lang="sv-SE" dirty="0" smtClean="0">
                <a:latin typeface="Gill Sans MT" panose="020B0502020104020203" pitchFamily="34" charset="0"/>
              </a:rPr>
              <a:t>Interpellationer </a:t>
            </a:r>
            <a:r>
              <a:rPr lang="sv-SE" dirty="0">
                <a:latin typeface="Gill Sans MT" panose="020B0502020104020203" pitchFamily="34" charset="0"/>
              </a:rPr>
              <a:t>och enkla </a:t>
            </a:r>
            <a:r>
              <a:rPr lang="sv-SE" dirty="0" smtClean="0">
                <a:latin typeface="Gill Sans MT" panose="020B0502020104020203" pitchFamily="34" charset="0"/>
              </a:rPr>
              <a:t>frågor </a:t>
            </a:r>
            <a:r>
              <a:rPr lang="sv-SE" dirty="0">
                <a:latin typeface="Gill Sans MT" panose="020B0502020104020203" pitchFamily="34" charset="0"/>
              </a:rPr>
              <a:t>KL </a:t>
            </a:r>
            <a:r>
              <a:rPr lang="sv-SE" dirty="0" smtClean="0">
                <a:latin typeface="Gill Sans MT" panose="020B0502020104020203" pitchFamily="34" charset="0"/>
              </a:rPr>
              <a:t>5:59-64</a:t>
            </a:r>
            <a:endParaRPr lang="sv-SE" dirty="0">
              <a:latin typeface="Gill Sans MT" panose="020B0502020104020203" pitchFamily="34" charset="0"/>
            </a:endParaRPr>
          </a:p>
        </p:txBody>
      </p:sp>
      <p:sp>
        <p:nvSpPr>
          <p:cNvPr id="3" name="Platshållare för innehåll 2"/>
          <p:cNvSpPr>
            <a:spLocks noGrp="1"/>
          </p:cNvSpPr>
          <p:nvPr>
            <p:ph idx="1"/>
          </p:nvPr>
        </p:nvSpPr>
        <p:spPr/>
        <p:txBody>
          <a:bodyPr/>
          <a:lstStyle/>
          <a:p>
            <a:r>
              <a:rPr lang="sv-SE" dirty="0" smtClean="0">
                <a:latin typeface="Gill Sans MT" panose="020B0502020104020203" pitchFamily="34" charset="0"/>
              </a:rPr>
              <a:t>Motion</a:t>
            </a:r>
          </a:p>
          <a:p>
            <a:r>
              <a:rPr lang="sv-SE" dirty="0" smtClean="0">
                <a:latin typeface="Gill Sans MT" panose="020B0502020104020203" pitchFamily="34" charset="0"/>
              </a:rPr>
              <a:t>Interpellationer</a:t>
            </a:r>
          </a:p>
          <a:p>
            <a:r>
              <a:rPr lang="sv-SE" dirty="0" smtClean="0">
                <a:latin typeface="Gill Sans MT" panose="020B0502020104020203" pitchFamily="34" charset="0"/>
              </a:rPr>
              <a:t>Enkla </a:t>
            </a:r>
            <a:r>
              <a:rPr lang="sv-SE" dirty="0">
                <a:latin typeface="Gill Sans MT" panose="020B0502020104020203" pitchFamily="34" charset="0"/>
              </a:rPr>
              <a:t>frågor</a:t>
            </a:r>
          </a:p>
        </p:txBody>
      </p:sp>
    </p:spTree>
    <p:extLst>
      <p:ext uri="{BB962C8B-B14F-4D97-AF65-F5344CB8AC3E}">
        <p14:creationId xmlns:p14="http://schemas.microsoft.com/office/powerpoint/2010/main" val="2359583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latin typeface="Gill Sans MT" panose="020B0502020104020203" pitchFamily="34" charset="0"/>
              </a:rPr>
              <a:t>Uppdraget som ledamot</a:t>
            </a:r>
            <a:br>
              <a:rPr lang="sv-SE" dirty="0">
                <a:latin typeface="Gill Sans MT" panose="020B0502020104020203" pitchFamily="34" charset="0"/>
              </a:rPr>
            </a:br>
            <a:r>
              <a:rPr lang="sv-SE" sz="3400" i="1" dirty="0">
                <a:latin typeface="Gill Sans MT" panose="020B0502020104020203" pitchFamily="34" charset="0"/>
              </a:rPr>
              <a:t>Innan mötet</a:t>
            </a:r>
          </a:p>
        </p:txBody>
      </p:sp>
      <p:sp>
        <p:nvSpPr>
          <p:cNvPr id="3" name="Platshållare för innehåll 2"/>
          <p:cNvSpPr>
            <a:spLocks noGrp="1"/>
          </p:cNvSpPr>
          <p:nvPr>
            <p:ph idx="1"/>
          </p:nvPr>
        </p:nvSpPr>
        <p:spPr/>
        <p:txBody>
          <a:bodyPr/>
          <a:lstStyle/>
          <a:p>
            <a:r>
              <a:rPr lang="sv-SE" dirty="0" smtClean="0">
                <a:latin typeface="Gill Sans MT" panose="020B0502020104020203" pitchFamily="34" charset="0"/>
              </a:rPr>
              <a:t>Presidiets roll KL 5:13, 15</a:t>
            </a:r>
          </a:p>
          <a:p>
            <a:pPr lvl="1"/>
            <a:r>
              <a:rPr lang="sv-SE" dirty="0">
                <a:latin typeface="Gill Sans MT" panose="020B0502020104020203" pitchFamily="34" charset="0"/>
              </a:rPr>
              <a:t>Kallelse och </a:t>
            </a:r>
            <a:r>
              <a:rPr lang="sv-SE" dirty="0" smtClean="0">
                <a:latin typeface="Gill Sans MT" panose="020B0502020104020203" pitchFamily="34" charset="0"/>
              </a:rPr>
              <a:t>handlingar</a:t>
            </a:r>
          </a:p>
          <a:p>
            <a:r>
              <a:rPr lang="sv-SE" dirty="0" smtClean="0">
                <a:latin typeface="Gill Sans MT" panose="020B0502020104020203" pitchFamily="34" charset="0"/>
              </a:rPr>
              <a:t>Mötesportalen </a:t>
            </a:r>
          </a:p>
          <a:p>
            <a:r>
              <a:rPr lang="sv-SE" dirty="0" smtClean="0">
                <a:latin typeface="Gill Sans MT" panose="020B0502020104020203" pitchFamily="34" charset="0"/>
              </a:rPr>
              <a:t>Frånvaro</a:t>
            </a:r>
          </a:p>
          <a:p>
            <a:endParaRPr lang="sv-SE" dirty="0"/>
          </a:p>
        </p:txBody>
      </p:sp>
    </p:spTree>
    <p:extLst>
      <p:ext uri="{BB962C8B-B14F-4D97-AF65-F5344CB8AC3E}">
        <p14:creationId xmlns:p14="http://schemas.microsoft.com/office/powerpoint/2010/main" val="2197648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latin typeface="Gill Sans MT" panose="020B0502020104020203" pitchFamily="34" charset="0"/>
              </a:rPr>
              <a:t>Uppdraget som </a:t>
            </a:r>
            <a:r>
              <a:rPr lang="sv-SE" dirty="0" smtClean="0">
                <a:latin typeface="Gill Sans MT" panose="020B0502020104020203" pitchFamily="34" charset="0"/>
              </a:rPr>
              <a:t>ledamot </a:t>
            </a:r>
            <a:r>
              <a:rPr lang="sv-SE" dirty="0">
                <a:latin typeface="Gill Sans MT" panose="020B0502020104020203" pitchFamily="34" charset="0"/>
              </a:rPr>
              <a:t>KL </a:t>
            </a:r>
            <a:r>
              <a:rPr lang="sv-SE" dirty="0" smtClean="0">
                <a:latin typeface="Gill Sans MT" panose="020B0502020104020203" pitchFamily="34" charset="0"/>
              </a:rPr>
              <a:t>5:17-21</a:t>
            </a:r>
            <a:r>
              <a:rPr lang="sv-SE" dirty="0">
                <a:latin typeface="Gill Sans MT" panose="020B0502020104020203" pitchFamily="34" charset="0"/>
              </a:rPr>
              <a:t/>
            </a:r>
            <a:br>
              <a:rPr lang="sv-SE" dirty="0">
                <a:latin typeface="Gill Sans MT" panose="020B0502020104020203" pitchFamily="34" charset="0"/>
              </a:rPr>
            </a:br>
            <a:r>
              <a:rPr lang="sv-SE" sz="3400" i="1" dirty="0" smtClean="0">
                <a:latin typeface="Gill Sans MT" panose="020B0502020104020203" pitchFamily="34" charset="0"/>
              </a:rPr>
              <a:t>Under </a:t>
            </a:r>
            <a:r>
              <a:rPr lang="sv-SE" sz="3400" i="1" dirty="0">
                <a:latin typeface="Gill Sans MT" panose="020B0502020104020203" pitchFamily="34" charset="0"/>
              </a:rPr>
              <a:t>mötet</a:t>
            </a:r>
            <a:endParaRPr lang="sv-SE" dirty="0">
              <a:latin typeface="Gill Sans MT" panose="020B0502020104020203" pitchFamily="34" charset="0"/>
            </a:endParaRPr>
          </a:p>
        </p:txBody>
      </p:sp>
      <p:sp>
        <p:nvSpPr>
          <p:cNvPr id="3" name="Platshållare för innehåll 2"/>
          <p:cNvSpPr>
            <a:spLocks noGrp="1"/>
          </p:cNvSpPr>
          <p:nvPr>
            <p:ph idx="1"/>
          </p:nvPr>
        </p:nvSpPr>
        <p:spPr/>
        <p:txBody>
          <a:bodyPr>
            <a:normAutofit/>
          </a:bodyPr>
          <a:lstStyle/>
          <a:p>
            <a:r>
              <a:rPr lang="sv-SE" dirty="0" smtClean="0">
                <a:latin typeface="Gill Sans MT" panose="020B0502020104020203" pitchFamily="34" charset="0"/>
              </a:rPr>
              <a:t>Tjänstgöring</a:t>
            </a:r>
          </a:p>
          <a:p>
            <a:r>
              <a:rPr lang="sv-SE" dirty="0" smtClean="0">
                <a:latin typeface="Gill Sans MT" panose="020B0502020104020203" pitchFamily="34" charset="0"/>
              </a:rPr>
              <a:t>Avbruten tjänstgöring</a:t>
            </a:r>
          </a:p>
          <a:p>
            <a:r>
              <a:rPr lang="sv-SE" dirty="0" smtClean="0">
                <a:latin typeface="Gill Sans MT" panose="020B0502020104020203" pitchFamily="34" charset="0"/>
              </a:rPr>
              <a:t>Ordföranden avgör</a:t>
            </a:r>
          </a:p>
        </p:txBody>
      </p:sp>
    </p:spTree>
    <p:extLst>
      <p:ext uri="{BB962C8B-B14F-4D97-AF65-F5344CB8AC3E}">
        <p14:creationId xmlns:p14="http://schemas.microsoft.com/office/powerpoint/2010/main" val="4235393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latin typeface="Gill Sans MT" panose="020B0502020104020203" pitchFamily="34" charset="0"/>
              </a:rPr>
              <a:t>Uppdraget som ledamot KL </a:t>
            </a:r>
            <a:r>
              <a:rPr lang="sv-SE" dirty="0" smtClean="0">
                <a:latin typeface="Gill Sans MT" panose="020B0502020104020203" pitchFamily="34" charset="0"/>
              </a:rPr>
              <a:t>5:39-41, 43</a:t>
            </a:r>
            <a:r>
              <a:rPr lang="sv-SE" dirty="0">
                <a:latin typeface="Gill Sans MT" panose="020B0502020104020203" pitchFamily="34" charset="0"/>
              </a:rPr>
              <a:t/>
            </a:r>
            <a:br>
              <a:rPr lang="sv-SE" dirty="0">
                <a:latin typeface="Gill Sans MT" panose="020B0502020104020203" pitchFamily="34" charset="0"/>
              </a:rPr>
            </a:br>
            <a:r>
              <a:rPr lang="sv-SE" sz="3400" i="1" dirty="0">
                <a:latin typeface="Gill Sans MT" panose="020B0502020104020203" pitchFamily="34" charset="0"/>
              </a:rPr>
              <a:t>Under mötet</a:t>
            </a:r>
            <a:endParaRPr lang="sv-SE" dirty="0">
              <a:latin typeface="Gill Sans MT" panose="020B0502020104020203" pitchFamily="34" charset="0"/>
            </a:endParaRPr>
          </a:p>
        </p:txBody>
      </p:sp>
      <p:sp>
        <p:nvSpPr>
          <p:cNvPr id="3" name="Platshållare för innehåll 2"/>
          <p:cNvSpPr>
            <a:spLocks noGrp="1"/>
          </p:cNvSpPr>
          <p:nvPr>
            <p:ph idx="1"/>
          </p:nvPr>
        </p:nvSpPr>
        <p:spPr/>
        <p:txBody>
          <a:bodyPr/>
          <a:lstStyle/>
          <a:p>
            <a:r>
              <a:rPr lang="sv-SE" dirty="0" smtClean="0">
                <a:latin typeface="Gill Sans MT" panose="020B0502020104020203" pitchFamily="34" charset="0"/>
              </a:rPr>
              <a:t>Yttranderätt</a:t>
            </a:r>
          </a:p>
          <a:p>
            <a:r>
              <a:rPr lang="sv-SE" dirty="0" smtClean="0">
                <a:latin typeface="Gill Sans MT" panose="020B0502020104020203" pitchFamily="34" charset="0"/>
              </a:rPr>
              <a:t>Ordning vid sammanträdet</a:t>
            </a:r>
            <a:endParaRPr lang="sv-SE" dirty="0">
              <a:latin typeface="Gill Sans MT" panose="020B0502020104020203" pitchFamily="34" charset="0"/>
            </a:endParaRPr>
          </a:p>
          <a:p>
            <a:r>
              <a:rPr lang="sv-SE" dirty="0" smtClean="0">
                <a:latin typeface="Gill Sans MT" panose="020B0502020104020203" pitchFamily="34" charset="0"/>
              </a:rPr>
              <a:t>Ordföranden styr under sammanträdet</a:t>
            </a:r>
            <a:endParaRPr lang="sv-SE" dirty="0">
              <a:latin typeface="Gill Sans MT" panose="020B0502020104020203" pitchFamily="34" charset="0"/>
            </a:endParaRPr>
          </a:p>
          <a:p>
            <a:pPr marL="0" indent="0">
              <a:buNone/>
            </a:pPr>
            <a:endParaRPr lang="sv-SE" dirty="0"/>
          </a:p>
        </p:txBody>
      </p:sp>
    </p:spTree>
    <p:extLst>
      <p:ext uri="{BB962C8B-B14F-4D97-AF65-F5344CB8AC3E}">
        <p14:creationId xmlns:p14="http://schemas.microsoft.com/office/powerpoint/2010/main" val="3424030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latin typeface="Gill Sans MT" panose="020B0502020104020203" pitchFamily="34" charset="0"/>
              </a:rPr>
              <a:t>Uppdraget som </a:t>
            </a:r>
            <a:r>
              <a:rPr lang="sv-SE" dirty="0" smtClean="0">
                <a:latin typeface="Gill Sans MT" panose="020B0502020104020203" pitchFamily="34" charset="0"/>
              </a:rPr>
              <a:t>ledamot KL 5:50-51, 53</a:t>
            </a:r>
            <a:r>
              <a:rPr lang="sv-SE" dirty="0">
                <a:latin typeface="Gill Sans MT" panose="020B0502020104020203" pitchFamily="34" charset="0"/>
              </a:rPr>
              <a:t/>
            </a:r>
            <a:br>
              <a:rPr lang="sv-SE" dirty="0">
                <a:latin typeface="Gill Sans MT" panose="020B0502020104020203" pitchFamily="34" charset="0"/>
              </a:rPr>
            </a:br>
            <a:r>
              <a:rPr lang="sv-SE" sz="3400" i="1" dirty="0">
                <a:latin typeface="Gill Sans MT" panose="020B0502020104020203" pitchFamily="34" charset="0"/>
              </a:rPr>
              <a:t>Under mötet</a:t>
            </a:r>
            <a:endParaRPr lang="sv-SE" sz="3400" dirty="0">
              <a:latin typeface="Gill Sans MT" panose="020B0502020104020203" pitchFamily="34" charset="0"/>
            </a:endParaRPr>
          </a:p>
        </p:txBody>
      </p:sp>
      <p:sp>
        <p:nvSpPr>
          <p:cNvPr id="3" name="Platshållare för innehåll 2"/>
          <p:cNvSpPr>
            <a:spLocks noGrp="1"/>
          </p:cNvSpPr>
          <p:nvPr>
            <p:ph idx="1"/>
          </p:nvPr>
        </p:nvSpPr>
        <p:spPr>
          <a:xfrm>
            <a:off x="838200" y="1825625"/>
            <a:ext cx="3581400" cy="4351338"/>
          </a:xfrm>
        </p:spPr>
        <p:txBody>
          <a:bodyPr>
            <a:normAutofit/>
          </a:bodyPr>
          <a:lstStyle/>
          <a:p>
            <a:pPr marL="0" indent="0">
              <a:buNone/>
            </a:pPr>
            <a:r>
              <a:rPr lang="sv-SE" i="1" dirty="0" smtClean="0">
                <a:latin typeface="Gill Sans MT" panose="020B0502020104020203" pitchFamily="34" charset="0"/>
              </a:rPr>
              <a:t>Formella </a:t>
            </a:r>
            <a:r>
              <a:rPr lang="sv-SE" i="1" dirty="0">
                <a:latin typeface="Gill Sans MT" panose="020B0502020104020203" pitchFamily="34" charset="0"/>
              </a:rPr>
              <a:t>yrkanden</a:t>
            </a:r>
            <a:endParaRPr lang="sv-SE" dirty="0">
              <a:latin typeface="Gill Sans MT" panose="020B0502020104020203" pitchFamily="34" charset="0"/>
            </a:endParaRPr>
          </a:p>
          <a:p>
            <a:r>
              <a:rPr lang="sv-SE" dirty="0">
                <a:latin typeface="Gill Sans MT" panose="020B0502020104020203" pitchFamily="34" charset="0"/>
              </a:rPr>
              <a:t>Återremiss </a:t>
            </a:r>
          </a:p>
          <a:p>
            <a:r>
              <a:rPr lang="sv-SE" dirty="0">
                <a:latin typeface="Gill Sans MT" panose="020B0502020104020203" pitchFamily="34" charset="0"/>
              </a:rPr>
              <a:t>Minoritetsåterremiss </a:t>
            </a:r>
          </a:p>
          <a:p>
            <a:r>
              <a:rPr lang="sv-SE" dirty="0">
                <a:latin typeface="Gill Sans MT" panose="020B0502020104020203" pitchFamily="34" charset="0"/>
              </a:rPr>
              <a:t>Bordläggning </a:t>
            </a:r>
          </a:p>
        </p:txBody>
      </p:sp>
      <p:sp>
        <p:nvSpPr>
          <p:cNvPr id="4" name="Platshållare för innehåll 2"/>
          <p:cNvSpPr txBox="1">
            <a:spLocks/>
          </p:cNvSpPr>
          <p:nvPr/>
        </p:nvSpPr>
        <p:spPr>
          <a:xfrm>
            <a:off x="5448300" y="1825625"/>
            <a:ext cx="35814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i="1" dirty="0" err="1" smtClean="0">
                <a:latin typeface="Gill Sans MT" panose="020B0502020104020203" pitchFamily="34" charset="0"/>
              </a:rPr>
              <a:t>Sakyrkanden</a:t>
            </a:r>
            <a:endParaRPr lang="sv-SE" dirty="0" smtClean="0">
              <a:latin typeface="Gill Sans MT" panose="020B0502020104020203" pitchFamily="34" charset="0"/>
            </a:endParaRPr>
          </a:p>
          <a:p>
            <a:r>
              <a:rPr lang="sv-SE" dirty="0" smtClean="0">
                <a:latin typeface="Gill Sans MT" panose="020B0502020104020203" pitchFamily="34" charset="0"/>
              </a:rPr>
              <a:t>Bifall till förslaget </a:t>
            </a:r>
          </a:p>
          <a:p>
            <a:r>
              <a:rPr lang="sv-SE" dirty="0" smtClean="0">
                <a:latin typeface="Gill Sans MT" panose="020B0502020104020203" pitchFamily="34" charset="0"/>
              </a:rPr>
              <a:t>Avslag till förslaget </a:t>
            </a:r>
          </a:p>
          <a:p>
            <a:r>
              <a:rPr lang="sv-SE" dirty="0" smtClean="0">
                <a:latin typeface="Gill Sans MT" panose="020B0502020104020203" pitchFamily="34" charset="0"/>
              </a:rPr>
              <a:t>Nytt yrkande </a:t>
            </a:r>
          </a:p>
          <a:p>
            <a:r>
              <a:rPr lang="sv-SE" dirty="0" smtClean="0">
                <a:latin typeface="Gill Sans MT" panose="020B0502020104020203" pitchFamily="34" charset="0"/>
              </a:rPr>
              <a:t>Tilläggsyrkande </a:t>
            </a:r>
          </a:p>
          <a:p>
            <a:r>
              <a:rPr lang="sv-SE" dirty="0" smtClean="0">
                <a:latin typeface="Gill Sans MT" panose="020B0502020104020203" pitchFamily="34" charset="0"/>
              </a:rPr>
              <a:t>Ändringsyrkande </a:t>
            </a:r>
            <a:endParaRPr lang="sv-SE" dirty="0">
              <a:latin typeface="Gill Sans MT" panose="020B0502020104020203" pitchFamily="34" charset="0"/>
            </a:endParaRPr>
          </a:p>
        </p:txBody>
      </p:sp>
    </p:spTree>
    <p:extLst>
      <p:ext uri="{BB962C8B-B14F-4D97-AF65-F5344CB8AC3E}">
        <p14:creationId xmlns:p14="http://schemas.microsoft.com/office/powerpoint/2010/main" val="1357391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latin typeface="Gill Sans MT" panose="020B0502020104020203" pitchFamily="34" charset="0"/>
              </a:rPr>
              <a:t>Uppdraget som </a:t>
            </a:r>
            <a:r>
              <a:rPr lang="sv-SE" dirty="0" smtClean="0">
                <a:latin typeface="Gill Sans MT" panose="020B0502020104020203" pitchFamily="34" charset="0"/>
              </a:rPr>
              <a:t>ledamot KL 5:53-57, 67</a:t>
            </a:r>
            <a:r>
              <a:rPr lang="sv-SE" dirty="0">
                <a:latin typeface="Gill Sans MT" panose="020B0502020104020203" pitchFamily="34" charset="0"/>
              </a:rPr>
              <a:t/>
            </a:r>
            <a:br>
              <a:rPr lang="sv-SE" dirty="0">
                <a:latin typeface="Gill Sans MT" panose="020B0502020104020203" pitchFamily="34" charset="0"/>
              </a:rPr>
            </a:br>
            <a:r>
              <a:rPr lang="sv-SE" sz="3400" i="1" dirty="0">
                <a:latin typeface="Gill Sans MT" panose="020B0502020104020203" pitchFamily="34" charset="0"/>
              </a:rPr>
              <a:t>Under mötet</a:t>
            </a:r>
            <a:endParaRPr lang="sv-SE" dirty="0">
              <a:latin typeface="Gill Sans MT" panose="020B0502020104020203" pitchFamily="34" charset="0"/>
            </a:endParaRPr>
          </a:p>
        </p:txBody>
      </p:sp>
      <p:sp>
        <p:nvSpPr>
          <p:cNvPr id="3" name="Platshållare för innehåll 2"/>
          <p:cNvSpPr>
            <a:spLocks noGrp="1"/>
          </p:cNvSpPr>
          <p:nvPr>
            <p:ph idx="1"/>
          </p:nvPr>
        </p:nvSpPr>
        <p:spPr/>
        <p:txBody>
          <a:bodyPr/>
          <a:lstStyle/>
          <a:p>
            <a:r>
              <a:rPr lang="sv-SE" dirty="0">
                <a:latin typeface="Gill Sans MT" panose="020B0502020104020203" pitchFamily="34" charset="0"/>
              </a:rPr>
              <a:t>Propositionsordning </a:t>
            </a:r>
          </a:p>
          <a:p>
            <a:r>
              <a:rPr lang="sv-SE" dirty="0">
                <a:latin typeface="Gill Sans MT" panose="020B0502020104020203" pitchFamily="34" charset="0"/>
              </a:rPr>
              <a:t>Votering </a:t>
            </a:r>
          </a:p>
          <a:p>
            <a:r>
              <a:rPr lang="sv-SE" dirty="0">
                <a:latin typeface="Gill Sans MT" panose="020B0502020104020203" pitchFamily="34" charset="0"/>
              </a:rPr>
              <a:t>Kontrapropositionsvotering </a:t>
            </a:r>
          </a:p>
          <a:p>
            <a:r>
              <a:rPr lang="sv-SE" dirty="0">
                <a:latin typeface="Gill Sans MT" panose="020B0502020104020203" pitchFamily="34" charset="0"/>
              </a:rPr>
              <a:t>Reservation </a:t>
            </a:r>
          </a:p>
          <a:p>
            <a:r>
              <a:rPr lang="sv-SE" dirty="0">
                <a:latin typeface="Gill Sans MT" panose="020B0502020104020203" pitchFamily="34" charset="0"/>
              </a:rPr>
              <a:t>Protokollsanteckning </a:t>
            </a:r>
            <a:endParaRPr lang="sv-SE" dirty="0" smtClean="0">
              <a:latin typeface="Gill Sans MT" panose="020B0502020104020203" pitchFamily="34" charset="0"/>
            </a:endParaRPr>
          </a:p>
          <a:p>
            <a:endParaRPr lang="sv-SE" dirty="0">
              <a:latin typeface="Gill Sans MT" panose="020B0502020104020203" pitchFamily="34" charset="0"/>
            </a:endParaRPr>
          </a:p>
          <a:p>
            <a:r>
              <a:rPr lang="sv-SE" dirty="0">
                <a:latin typeface="Gill Sans MT" panose="020B0502020104020203" pitchFamily="34" charset="0"/>
              </a:rPr>
              <a:t>Sammanträdets avslut</a:t>
            </a:r>
          </a:p>
          <a:p>
            <a:endParaRPr lang="sv-SE" dirty="0" smtClean="0"/>
          </a:p>
          <a:p>
            <a:endParaRPr lang="sv-SE" dirty="0"/>
          </a:p>
          <a:p>
            <a:endParaRPr lang="sv-SE" dirty="0" smtClean="0"/>
          </a:p>
          <a:p>
            <a:endParaRPr lang="sv-SE" dirty="0"/>
          </a:p>
        </p:txBody>
      </p:sp>
    </p:spTree>
    <p:extLst>
      <p:ext uri="{BB962C8B-B14F-4D97-AF65-F5344CB8AC3E}">
        <p14:creationId xmlns:p14="http://schemas.microsoft.com/office/powerpoint/2010/main" val="4100082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1071</TotalTime>
  <Words>1986</Words>
  <Application>Microsoft Office PowerPoint</Application>
  <PresentationFormat>Bredbild</PresentationFormat>
  <Paragraphs>265</Paragraphs>
  <Slides>12</Slides>
  <Notes>12</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12</vt:i4>
      </vt:variant>
    </vt:vector>
  </HeadingPairs>
  <TitlesOfParts>
    <vt:vector size="17" baseType="lpstr">
      <vt:lpstr>Arial</vt:lpstr>
      <vt:lpstr>Calibri</vt:lpstr>
      <vt:lpstr>Calibri Light</vt:lpstr>
      <vt:lpstr>Gill Sans MT</vt:lpstr>
      <vt:lpstr>Office-tema</vt:lpstr>
      <vt:lpstr>PowerPoint-presentation</vt:lpstr>
      <vt:lpstr>Initiativrätt KL 4:19-22 och 5:22</vt:lpstr>
      <vt:lpstr>Beredningstvång KL 5:26, 29-34</vt:lpstr>
      <vt:lpstr>Motioner KL 5:35 Interpellationer och enkla frågor KL 5:59-64</vt:lpstr>
      <vt:lpstr>Uppdraget som ledamot Innan mötet</vt:lpstr>
      <vt:lpstr>Uppdraget som ledamot KL 5:17-21 Under mötet</vt:lpstr>
      <vt:lpstr>Uppdraget som ledamot KL 5:39-41, 43 Under mötet</vt:lpstr>
      <vt:lpstr>Uppdraget som ledamot KL 5:50-51, 53 Under mötet</vt:lpstr>
      <vt:lpstr>Uppdraget som ledamot KL 5:53-57, 67 Under mötet</vt:lpstr>
      <vt:lpstr>Uppdraget som ledamot KL 5:69-70 Efter mötet</vt:lpstr>
      <vt:lpstr>Uppdraget som ledamot KL 5:47-49 Under mötet</vt:lpstr>
      <vt:lpstr>Uppdraget som ledamot KL 4:11-18</vt:lpstr>
    </vt:vector>
  </TitlesOfParts>
  <Company>Piteå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Kendy Larsson</dc:creator>
  <cp:lastModifiedBy>Margareta Johansson</cp:lastModifiedBy>
  <cp:revision>132</cp:revision>
  <cp:lastPrinted>2018-02-13T15:42:52Z</cp:lastPrinted>
  <dcterms:created xsi:type="dcterms:W3CDTF">2018-01-26T13:11:40Z</dcterms:created>
  <dcterms:modified xsi:type="dcterms:W3CDTF">2019-12-12T06:50:02Z</dcterms:modified>
</cp:coreProperties>
</file>