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3" r:id="rId6"/>
    <p:sldId id="258" r:id="rId7"/>
    <p:sldId id="261" r:id="rId8"/>
    <p:sldId id="262" r:id="rId9"/>
    <p:sldId id="264" r:id="rId10"/>
    <p:sldId id="265" r:id="rId11"/>
    <p:sldId id="267" r:id="rId12"/>
    <p:sldId id="268" r:id="rId13"/>
    <p:sldId id="266" r:id="rId14"/>
    <p:sldId id="269" r:id="rId15"/>
    <p:sldId id="270" r:id="rId1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6DE1-3469-42FF-B964-A0F61CFDD0E3}" type="datetimeFigureOut">
              <a:rPr lang="sv-SE" smtClean="0"/>
              <a:t>2016-05-02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27A3-EF36-435D-9A77-23DFD26DFE19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6DE1-3469-42FF-B964-A0F61CFDD0E3}" type="datetimeFigureOut">
              <a:rPr lang="sv-SE" smtClean="0"/>
              <a:t>2016-05-02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27A3-EF36-435D-9A77-23DFD26DFE1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6DE1-3469-42FF-B964-A0F61CFDD0E3}" type="datetimeFigureOut">
              <a:rPr lang="sv-SE" smtClean="0"/>
              <a:t>2016-05-02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27A3-EF36-435D-9A77-23DFD26DFE1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6DE1-3469-42FF-B964-A0F61CFDD0E3}" type="datetimeFigureOut">
              <a:rPr lang="sv-SE" smtClean="0"/>
              <a:t>2016-05-02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27A3-EF36-435D-9A77-23DFD26DFE1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6DE1-3469-42FF-B964-A0F61CFDD0E3}" type="datetimeFigureOut">
              <a:rPr lang="sv-SE" smtClean="0"/>
              <a:t>2016-05-02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27A3-EF36-435D-9A77-23DFD26DFE1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6DE1-3469-42FF-B964-A0F61CFDD0E3}" type="datetimeFigureOut">
              <a:rPr lang="sv-SE" smtClean="0"/>
              <a:t>2016-05-02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27A3-EF36-435D-9A77-23DFD26DFE1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6DE1-3469-42FF-B964-A0F61CFDD0E3}" type="datetimeFigureOut">
              <a:rPr lang="sv-SE" smtClean="0"/>
              <a:t>2016-05-02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27A3-EF36-435D-9A77-23DFD26DFE19}" type="slidenum">
              <a:rPr lang="sv-SE" smtClean="0"/>
              <a:t>‹#›</a:t>
            </a:fld>
            <a:endParaRPr lang="sv-SE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6DE1-3469-42FF-B964-A0F61CFDD0E3}" type="datetimeFigureOut">
              <a:rPr lang="sv-SE" smtClean="0"/>
              <a:t>2016-05-02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27A3-EF36-435D-9A77-23DFD26DFE1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6DE1-3469-42FF-B964-A0F61CFDD0E3}" type="datetimeFigureOut">
              <a:rPr lang="sv-SE" smtClean="0"/>
              <a:t>2016-05-02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27A3-EF36-435D-9A77-23DFD26DFE1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6DE1-3469-42FF-B964-A0F61CFDD0E3}" type="datetimeFigureOut">
              <a:rPr lang="sv-SE" smtClean="0"/>
              <a:t>2016-05-02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27A3-EF36-435D-9A77-23DFD26DFE19}" type="slidenum">
              <a:rPr lang="sv-SE" smtClean="0"/>
              <a:t>‹#›</a:t>
            </a:fld>
            <a:endParaRPr lang="sv-SE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6DE1-3469-42FF-B964-A0F61CFDD0E3}" type="datetimeFigureOut">
              <a:rPr lang="sv-SE" smtClean="0"/>
              <a:t>2016-05-02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27A3-EF36-435D-9A77-23DFD26DFE1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DEC6DE1-3469-42FF-B964-A0F61CFDD0E3}" type="datetimeFigureOut">
              <a:rPr lang="sv-SE" smtClean="0"/>
              <a:t>2016-05-02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94927A3-EF36-435D-9A77-23DFD26DFE1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SE" sz="6600" dirty="0" smtClean="0"/>
              <a:t>Det romerska riket</a:t>
            </a:r>
            <a:endParaRPr lang="sv-SE" sz="66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sv-SE" dirty="0" smtClean="0"/>
              <a:t>”Alla vägar bär till Rom”</a:t>
            </a:r>
          </a:p>
          <a:p>
            <a:pPr algn="ctr"/>
            <a:r>
              <a:rPr lang="sv-SE" dirty="0" smtClean="0"/>
              <a:t>”Rom byggdes inte på en dag”</a:t>
            </a:r>
            <a:endParaRPr lang="sv-SE" dirty="0"/>
          </a:p>
        </p:txBody>
      </p:sp>
      <p:pic>
        <p:nvPicPr>
          <p:cNvPr id="4" name="Picture 2" descr="http://cdn07.dayviews.com/72/_u1/_u2/_u7/_u2/u12727/14244_12644515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433" y="-27384"/>
            <a:ext cx="3914775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96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842448" cy="1600200"/>
          </a:xfrm>
        </p:spPr>
        <p:txBody>
          <a:bodyPr>
            <a:normAutofit/>
          </a:bodyPr>
          <a:lstStyle/>
          <a:p>
            <a:r>
              <a:rPr lang="sv-SE" dirty="0" smtClean="0"/>
              <a:t>Akvedukter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664"/>
            <a:ext cx="9144000" cy="2651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006" y="3068960"/>
            <a:ext cx="489399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9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Kristendomen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327376"/>
          </a:xfrm>
        </p:spPr>
        <p:txBody>
          <a:bodyPr/>
          <a:lstStyle/>
          <a:p>
            <a:r>
              <a:rPr lang="sv-SE" dirty="0" smtClean="0"/>
              <a:t>Kring år 100 hade Kristendomen börjat spridas.</a:t>
            </a:r>
          </a:p>
          <a:p>
            <a:r>
              <a:rPr lang="sv-SE" dirty="0" smtClean="0"/>
              <a:t>Till en början reagerade ingen på den nya läran, men allt fler anslöt till den ”nya” religionen och den växte allt mer.</a:t>
            </a:r>
          </a:p>
          <a:p>
            <a:r>
              <a:rPr lang="sv-SE" dirty="0" smtClean="0"/>
              <a:t>Då började folk reagera. Framförallt mot att kvinnor fick delta. Detta ansågs omoraliskt!</a:t>
            </a:r>
          </a:p>
          <a:p>
            <a:r>
              <a:rPr lang="sv-SE" dirty="0" smtClean="0"/>
              <a:t>Till slut förbjöds kristna gudstjänster och de kristna förföljdes och många mördades.</a:t>
            </a:r>
          </a:p>
          <a:p>
            <a:r>
              <a:rPr lang="sv-SE" dirty="0" smtClean="0"/>
              <a:t>Kristendomen fortsatte ändå att växa. VARFÖR???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898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Kristendomen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Efter mer än 100 år av förföljelse beslutar kejsare Konstantin att man bör hjälpa de kristna istället. </a:t>
            </a:r>
          </a:p>
          <a:p>
            <a:r>
              <a:rPr lang="sv-SE" dirty="0" smtClean="0"/>
              <a:t>Han gav de kristna pengar och bidrag till att bygga kyrkor och starta församlingar.</a:t>
            </a:r>
          </a:p>
          <a:p>
            <a:r>
              <a:rPr lang="sv-SE" dirty="0" smtClean="0"/>
              <a:t>År 385 blir Kristendomen statsreligion.</a:t>
            </a:r>
          </a:p>
          <a:p>
            <a:endParaRPr lang="sv-SE" dirty="0"/>
          </a:p>
          <a:p>
            <a:r>
              <a:rPr lang="sv-SE" u="sng" dirty="0" smtClean="0"/>
              <a:t>Hur är det i Rom idag???</a:t>
            </a:r>
            <a:endParaRPr lang="sv-SE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2852936"/>
            <a:ext cx="2091785" cy="292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7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Roms undergång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Ju större rike man har, desto svårare är det att hålla ihop det. Folkslag utanför riket blev allt starkare samtidigt som soldater började göra uppror.</a:t>
            </a:r>
          </a:p>
          <a:p>
            <a:r>
              <a:rPr lang="sv-SE" dirty="0" smtClean="0"/>
              <a:t>Blev tillslut omöjligt att hålla ihop riket.</a:t>
            </a:r>
          </a:p>
          <a:p>
            <a:r>
              <a:rPr lang="sv-SE" dirty="0" smtClean="0"/>
              <a:t>År 395 delades riket i två delar, </a:t>
            </a:r>
            <a:r>
              <a:rPr lang="sv-SE" dirty="0" err="1" smtClean="0"/>
              <a:t>Västrom</a:t>
            </a:r>
            <a:r>
              <a:rPr lang="sv-SE" dirty="0" smtClean="0"/>
              <a:t> och </a:t>
            </a:r>
            <a:r>
              <a:rPr lang="sv-SE" dirty="0" err="1" smtClean="0"/>
              <a:t>Östrom</a:t>
            </a:r>
            <a:r>
              <a:rPr lang="sv-SE" dirty="0" smtClean="0"/>
              <a:t>.</a:t>
            </a:r>
          </a:p>
          <a:p>
            <a:r>
              <a:rPr lang="sv-SE" dirty="0" err="1" smtClean="0"/>
              <a:t>Västrom</a:t>
            </a:r>
            <a:r>
              <a:rPr lang="sv-SE" dirty="0" smtClean="0"/>
              <a:t> styrdes från Rom medan </a:t>
            </a:r>
            <a:r>
              <a:rPr lang="sv-SE" dirty="0" err="1" smtClean="0"/>
              <a:t>Östrom</a:t>
            </a:r>
            <a:r>
              <a:rPr lang="sv-SE" dirty="0" smtClean="0"/>
              <a:t> styrdes från Konstantinopel. (Dagens Istanbul.)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929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Roms undergång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0" y="548680"/>
            <a:ext cx="6731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8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Roms undergång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De olika folken vid rikets gränser blev tillslut för starka.</a:t>
            </a:r>
          </a:p>
          <a:p>
            <a:r>
              <a:rPr lang="sv-SE" dirty="0" smtClean="0"/>
              <a:t>År 476 faller </a:t>
            </a:r>
            <a:r>
              <a:rPr lang="sv-SE" dirty="0" err="1" smtClean="0"/>
              <a:t>Västrom</a:t>
            </a:r>
            <a:r>
              <a:rPr lang="sv-SE" dirty="0" smtClean="0"/>
              <a:t>. </a:t>
            </a:r>
            <a:endParaRPr lang="sv-SE" dirty="0"/>
          </a:p>
          <a:p>
            <a:r>
              <a:rPr lang="sv-SE" dirty="0" smtClean="0"/>
              <a:t>Antiken tar slut och medeltiden inleds.</a:t>
            </a:r>
          </a:p>
          <a:p>
            <a:r>
              <a:rPr lang="sv-SE" dirty="0" err="1" smtClean="0"/>
              <a:t>Östrom</a:t>
            </a:r>
            <a:r>
              <a:rPr lang="sv-SE" dirty="0" smtClean="0"/>
              <a:t>, som kom att kallas för det Bysantinska riket, lever vidare i ca 1000 år till dess att det Osmanska riket erövrar Konstantinopel.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60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Den romerska republiken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På 500-talet f. Kr. regerade ett mäktigt folk som kallades Etruskerna över Rom.</a:t>
            </a:r>
          </a:p>
          <a:p>
            <a:r>
              <a:rPr lang="sv-SE" dirty="0" smtClean="0"/>
              <a:t>Romarna gillade inte den etruskiska kungen och gjorde uppror mot honom!</a:t>
            </a:r>
          </a:p>
          <a:p>
            <a:r>
              <a:rPr lang="sv-SE" dirty="0" smtClean="0"/>
              <a:t>Rom blev en republik som styrdes av stadens rika män. Ingen kung!</a:t>
            </a:r>
          </a:p>
          <a:p>
            <a:r>
              <a:rPr lang="sv-SE" dirty="0" smtClean="0"/>
              <a:t>Rom skulle styras av två folkvalda konsuler samt senaten.</a:t>
            </a:r>
          </a:p>
        </p:txBody>
      </p:sp>
    </p:spTree>
    <p:extLst>
      <p:ext uri="{BB962C8B-B14F-4D97-AF65-F5344CB8AC3E}">
        <p14:creationId xmlns:p14="http://schemas.microsoft.com/office/powerpoint/2010/main" val="288385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Den romerska republiken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Romarna krigade mot sina grannstäder i många år. Sakta men säkert erövrade romarna Medelhavsområdet.</a:t>
            </a:r>
          </a:p>
          <a:p>
            <a:r>
              <a:rPr lang="sv-SE" dirty="0"/>
              <a:t>Romarna </a:t>
            </a:r>
            <a:r>
              <a:rPr lang="sv-SE" dirty="0" smtClean="0"/>
              <a:t>imponerades </a:t>
            </a:r>
            <a:r>
              <a:rPr lang="sv-SE" dirty="0"/>
              <a:t>över grekernas kultur</a:t>
            </a:r>
            <a:r>
              <a:rPr lang="sv-SE" dirty="0" smtClean="0"/>
              <a:t>. Tog med sig mycket tillbaka till Rom. Inspirerades av grekerna!</a:t>
            </a:r>
          </a:p>
          <a:p>
            <a:r>
              <a:rPr lang="sv-SE" dirty="0" smtClean="0"/>
              <a:t>Man gjorde de erövrade områdena till romerska </a:t>
            </a:r>
            <a:r>
              <a:rPr lang="sv-SE" u="sng" dirty="0" smtClean="0"/>
              <a:t>provinse</a:t>
            </a:r>
            <a:r>
              <a:rPr lang="sv-SE" dirty="0" smtClean="0"/>
              <a:t>r, med romerska </a:t>
            </a:r>
            <a:r>
              <a:rPr lang="sv-SE" u="sng" dirty="0" smtClean="0"/>
              <a:t>ståthållare</a:t>
            </a:r>
            <a:r>
              <a:rPr lang="sv-SE" dirty="0" smtClean="0"/>
              <a:t>.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377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Colosseum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Amfiteatrar, som Colosseum i Rom var en populär underhållning.</a:t>
            </a:r>
          </a:p>
          <a:p>
            <a:r>
              <a:rPr lang="sv-SE" dirty="0" smtClean="0"/>
              <a:t>Här stred tränade gladiatorer mot andra gladiatorer och djur. På liv och död till publikens förtjusning!</a:t>
            </a:r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1026" name="Picture 2" descr="http://blogg.resia.se/wp-content/uploads/2011/10/coloseum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52935"/>
            <a:ext cx="3594008" cy="240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52935"/>
            <a:ext cx="3200988" cy="240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11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2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Från republik till kejsardöme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Rom hade varit republik i 450 år och man hade ogillat kungar ända sedan Etruskernas tid.</a:t>
            </a:r>
          </a:p>
          <a:p>
            <a:r>
              <a:rPr lang="sv-SE" dirty="0" smtClean="0"/>
              <a:t>En ståthållare som hette Julius Caesar styrde en provins norr om Italien. </a:t>
            </a:r>
          </a:p>
          <a:p>
            <a:r>
              <a:rPr lang="sv-SE" dirty="0" smtClean="0"/>
              <a:t>Tidigare hade han varit populär politiker i Rom. </a:t>
            </a:r>
            <a:r>
              <a:rPr lang="sv-SE" b="1" i="1" dirty="0" smtClean="0"/>
              <a:t>”Bröd och skådespel”</a:t>
            </a:r>
          </a:p>
          <a:p>
            <a:r>
              <a:rPr lang="sv-SE" dirty="0" smtClean="0"/>
              <a:t>Han lyckades vinna nya områden och ledde en stark arme.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483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Från republik till kejsardöme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Senaten oroades över att Julius Caesar både var populär och hade en stark armé och kallade hem honom till Rom.</a:t>
            </a:r>
          </a:p>
          <a:p>
            <a:r>
              <a:rPr lang="sv-SE" dirty="0" smtClean="0"/>
              <a:t>De ville avsätta honom, men han hade stöd av sin armé, vilket ledde till ett inbördeskrig i Rom.</a:t>
            </a:r>
          </a:p>
          <a:p>
            <a:r>
              <a:rPr lang="sv-SE" dirty="0" smtClean="0"/>
              <a:t>Julius Caesar segrade och utropade sig till diktator på livstid.</a:t>
            </a:r>
          </a:p>
          <a:p>
            <a:r>
              <a:rPr lang="sv-SE" b="1" dirty="0" smtClean="0"/>
              <a:t>KEJSARE!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57939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Den romerska kalendern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759424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 </a:t>
            </a:r>
            <a:r>
              <a:rPr lang="en-US" dirty="0"/>
              <a:t>M</a:t>
            </a:r>
            <a:r>
              <a:rPr lang="sv-SE" dirty="0"/>
              <a:t>ars - romersk krigsgud.</a:t>
            </a:r>
          </a:p>
          <a:p>
            <a:r>
              <a:rPr lang="sv-SE" dirty="0"/>
              <a:t>April - fått namnet efter ordet ”</a:t>
            </a:r>
            <a:r>
              <a:rPr lang="sv-SE" dirty="0" err="1"/>
              <a:t>apricus</a:t>
            </a:r>
            <a:r>
              <a:rPr lang="sv-SE" dirty="0"/>
              <a:t>”, som betyder solig.</a:t>
            </a:r>
          </a:p>
          <a:p>
            <a:r>
              <a:rPr lang="sv-SE" dirty="0"/>
              <a:t>Maj - fått namn av växlighetens gudinna Maia.</a:t>
            </a:r>
          </a:p>
          <a:p>
            <a:r>
              <a:rPr lang="en-US" dirty="0"/>
              <a:t>J</a:t>
            </a:r>
            <a:r>
              <a:rPr lang="sv-SE" dirty="0" err="1"/>
              <a:t>uni</a:t>
            </a:r>
            <a:r>
              <a:rPr lang="sv-SE" dirty="0"/>
              <a:t> - efter gudinnan Juno.</a:t>
            </a:r>
          </a:p>
          <a:p>
            <a:r>
              <a:rPr lang="en-US" dirty="0"/>
              <a:t>J</a:t>
            </a:r>
            <a:r>
              <a:rPr lang="sv-SE" dirty="0" err="1"/>
              <a:t>uli</a:t>
            </a:r>
            <a:r>
              <a:rPr lang="sv-SE" dirty="0"/>
              <a:t> - efter Julius Caesar.</a:t>
            </a:r>
          </a:p>
          <a:p>
            <a:r>
              <a:rPr lang="en-US" dirty="0"/>
              <a:t>A</a:t>
            </a:r>
            <a:r>
              <a:rPr lang="sv-SE" dirty="0" err="1"/>
              <a:t>ugusti</a:t>
            </a:r>
            <a:r>
              <a:rPr lang="sv-SE" dirty="0"/>
              <a:t> - döptes efter kejsare Augustus. </a:t>
            </a:r>
          </a:p>
          <a:p>
            <a:r>
              <a:rPr lang="sv-SE" dirty="0"/>
              <a:t>September, oktober, </a:t>
            </a:r>
            <a:r>
              <a:rPr lang="sv-SE" dirty="0" smtClean="0"/>
              <a:t>november, december </a:t>
            </a:r>
            <a:r>
              <a:rPr lang="sv-SE" dirty="0"/>
              <a:t>- betyder sjunde, </a:t>
            </a:r>
            <a:r>
              <a:rPr lang="sv-SE" dirty="0" smtClean="0"/>
              <a:t>åttonde, nionde </a:t>
            </a:r>
            <a:r>
              <a:rPr lang="sv-SE" dirty="0"/>
              <a:t>och </a:t>
            </a:r>
            <a:r>
              <a:rPr lang="sv-SE" dirty="0" smtClean="0"/>
              <a:t>tionde </a:t>
            </a:r>
            <a:r>
              <a:rPr lang="sv-SE" dirty="0"/>
              <a:t>månaden.</a:t>
            </a:r>
          </a:p>
          <a:p>
            <a:r>
              <a:rPr lang="sv-SE" dirty="0"/>
              <a:t>Senare tillkom Januari och Februari. </a:t>
            </a:r>
          </a:p>
          <a:p>
            <a:r>
              <a:rPr lang="sv-SE" dirty="0"/>
              <a:t>Julius Caesar bestämde att kalendern skulle innehålla 365 </a:t>
            </a:r>
            <a:r>
              <a:rPr lang="sv-SE" dirty="0" smtClean="0"/>
              <a:t>dagar, </a:t>
            </a:r>
            <a:r>
              <a:rPr lang="sv-SE" smtClean="0"/>
              <a:t>samt skottår.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48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Kejsare Augustus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687416"/>
          </a:xfrm>
        </p:spPr>
        <p:txBody>
          <a:bodyPr>
            <a:normAutofit/>
          </a:bodyPr>
          <a:lstStyle/>
          <a:p>
            <a:r>
              <a:rPr lang="sv-SE" dirty="0" smtClean="0"/>
              <a:t>Efter Julius Caesars död tog hans styvson, Octavianus, över makten.</a:t>
            </a:r>
          </a:p>
          <a:p>
            <a:r>
              <a:rPr lang="sv-SE" dirty="0" smtClean="0"/>
              <a:t>Han var en väldigt bra och populär ledare. Både folket och senaten gillade honom.</a:t>
            </a:r>
          </a:p>
          <a:p>
            <a:r>
              <a:rPr lang="sv-SE" dirty="0" smtClean="0"/>
              <a:t>Han fick namnet Augustus, som betyder den vördnadsvärde.</a:t>
            </a:r>
          </a:p>
          <a:p>
            <a:r>
              <a:rPr lang="sv-SE" dirty="0" err="1" smtClean="0"/>
              <a:t>Kejsar</a:t>
            </a:r>
            <a:r>
              <a:rPr lang="sv-SE" dirty="0" smtClean="0"/>
              <a:t> Augustus regerade i 45 år och lyckade skapa ordning i riket. </a:t>
            </a:r>
          </a:p>
          <a:p>
            <a:r>
              <a:rPr lang="sv-SE" dirty="0" smtClean="0"/>
              <a:t>Pax </a:t>
            </a:r>
            <a:r>
              <a:rPr lang="sv-SE" dirty="0" err="1" smtClean="0"/>
              <a:t>Romana</a:t>
            </a:r>
            <a:r>
              <a:rPr lang="sv-SE" dirty="0" smtClean="0"/>
              <a:t> - Den romerska freden. Varade i 200 år.</a:t>
            </a:r>
          </a:p>
          <a:p>
            <a:r>
              <a:rPr lang="sv-SE" dirty="0" smtClean="0"/>
              <a:t>Handeln mellan provinserna blomstrade, liksom kultur och byggnadskonst.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293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408</TotalTime>
  <Words>675</Words>
  <Application>Microsoft Office PowerPoint</Application>
  <PresentationFormat>Bildspel på skärmen (4:3)</PresentationFormat>
  <Paragraphs>68</Paragraphs>
  <Slides>15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9" baseType="lpstr">
      <vt:lpstr>Arial</vt:lpstr>
      <vt:lpstr>Impact</vt:lpstr>
      <vt:lpstr>Times New Roman</vt:lpstr>
      <vt:lpstr>NewsPrint</vt:lpstr>
      <vt:lpstr>Det romerska riket</vt:lpstr>
      <vt:lpstr>Den romerska republiken</vt:lpstr>
      <vt:lpstr>Den romerska republiken</vt:lpstr>
      <vt:lpstr>Colosseum</vt:lpstr>
      <vt:lpstr>PowerPoint-presentation</vt:lpstr>
      <vt:lpstr>Från republik till kejsardöme</vt:lpstr>
      <vt:lpstr>Från republik till kejsardöme</vt:lpstr>
      <vt:lpstr>Den romerska kalendern</vt:lpstr>
      <vt:lpstr>Kejsare Augustus</vt:lpstr>
      <vt:lpstr>Akvedukter</vt:lpstr>
      <vt:lpstr>Kristendomen</vt:lpstr>
      <vt:lpstr>Kristendomen</vt:lpstr>
      <vt:lpstr>Roms undergång</vt:lpstr>
      <vt:lpstr>Roms undergång</vt:lpstr>
      <vt:lpstr>Roms undergång</vt:lpstr>
    </vt:vector>
  </TitlesOfParts>
  <Company>Piteå Kommun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 romerska riket</dc:title>
  <dc:creator>Håkan Norberg</dc:creator>
  <cp:lastModifiedBy>Håkan Norberg</cp:lastModifiedBy>
  <cp:revision>21</cp:revision>
  <dcterms:created xsi:type="dcterms:W3CDTF">2015-05-12T07:44:15Z</dcterms:created>
  <dcterms:modified xsi:type="dcterms:W3CDTF">2016-05-02T09:22:55Z</dcterms:modified>
</cp:coreProperties>
</file>