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B48C20-DFA5-44B3-A018-38AE91A1E16A}" type="datetimeFigureOut">
              <a:rPr lang="sv-SE" smtClean="0"/>
              <a:t>2016-10-18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6B09D2-D206-41DF-AB7A-7EC772C8E05C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LAG &amp; RÄTT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Rättigheter och Rättsskipning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6508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sv-SE" altLang="sv-SE" dirty="0">
                <a:solidFill>
                  <a:schemeClr val="tx1"/>
                </a:solidFill>
                <a:cs typeface="Times New Roman" pitchFamily="18" charset="0"/>
              </a:rPr>
              <a:t>Böter:  	</a:t>
            </a:r>
          </a:p>
          <a:p>
            <a:pPr lvl="1">
              <a:spcBef>
                <a:spcPct val="50000"/>
              </a:spcBef>
              <a:defRPr/>
            </a:pPr>
            <a:r>
              <a:rPr lang="sv-SE" altLang="sv-SE" i="1" u="sng" dirty="0">
                <a:solidFill>
                  <a:schemeClr val="tx1"/>
                </a:solidFill>
                <a:cs typeface="Times New Roman" pitchFamily="18" charset="0"/>
              </a:rPr>
              <a:t>Penningböter</a:t>
            </a:r>
            <a:r>
              <a:rPr lang="sv-SE" altLang="sv-SE" i="1" dirty="0">
                <a:solidFill>
                  <a:schemeClr val="tx1"/>
                </a:solidFill>
                <a:cs typeface="Times New Roman" pitchFamily="18" charset="0"/>
              </a:rPr>
              <a:t>: en fastslagen summa, eller 	</a:t>
            </a:r>
          </a:p>
          <a:p>
            <a:pPr lvl="1">
              <a:spcBef>
                <a:spcPct val="50000"/>
              </a:spcBef>
              <a:defRPr/>
            </a:pPr>
            <a:r>
              <a:rPr lang="sv-SE" altLang="sv-SE" i="1" u="sng" dirty="0">
                <a:solidFill>
                  <a:schemeClr val="tx1"/>
                </a:solidFill>
                <a:cs typeface="Times New Roman" pitchFamily="18" charset="0"/>
              </a:rPr>
              <a:t>Dagsböter</a:t>
            </a:r>
            <a:r>
              <a:rPr lang="sv-SE" altLang="sv-SE" i="1" dirty="0">
                <a:solidFill>
                  <a:schemeClr val="tx1"/>
                </a:solidFill>
                <a:cs typeface="Times New Roman" pitchFamily="18" charset="0"/>
              </a:rPr>
              <a:t>: antal dagar beroende på brottet och summa per dag i förhållande till den dömdes ekonomi. </a:t>
            </a:r>
          </a:p>
          <a:p>
            <a:pPr>
              <a:spcBef>
                <a:spcPct val="50000"/>
              </a:spcBef>
              <a:defRPr/>
            </a:pPr>
            <a:r>
              <a:rPr lang="sv-SE" altLang="sv-SE" dirty="0">
                <a:solidFill>
                  <a:schemeClr val="tx1"/>
                </a:solidFill>
                <a:cs typeface="Times New Roman" pitchFamily="18" charset="0"/>
              </a:rPr>
              <a:t>Villkorlig dom:	</a:t>
            </a:r>
            <a:r>
              <a:rPr lang="sv-SE" altLang="sv-SE" i="1" dirty="0">
                <a:solidFill>
                  <a:schemeClr val="tx1"/>
                </a:solidFill>
                <a:cs typeface="Times New Roman" pitchFamily="18" charset="0"/>
              </a:rPr>
              <a:t>Om man inte straffats tidigare kan man få     			en prövotid för att se om fler brott begås. </a:t>
            </a:r>
          </a:p>
          <a:p>
            <a:pPr>
              <a:spcBef>
                <a:spcPct val="50000"/>
              </a:spcBef>
              <a:defRPr/>
            </a:pPr>
            <a:r>
              <a:rPr lang="sv-SE" altLang="sv-SE" dirty="0">
                <a:solidFill>
                  <a:schemeClr val="tx1"/>
                </a:solidFill>
                <a:cs typeface="Times New Roman" pitchFamily="18" charset="0"/>
              </a:rPr>
              <a:t>Skyddstillsyn:</a:t>
            </a:r>
            <a:r>
              <a:rPr lang="sv-SE" altLang="sv-SE" i="1" dirty="0">
                <a:solidFill>
                  <a:schemeClr val="tx1"/>
                </a:solidFill>
                <a:cs typeface="Times New Roman" pitchFamily="18" charset="0"/>
              </a:rPr>
              <a:t> 	En längre prövotid med övervakare.</a:t>
            </a:r>
          </a:p>
          <a:p>
            <a:pPr>
              <a:spcBef>
                <a:spcPct val="50000"/>
              </a:spcBef>
              <a:defRPr/>
            </a:pPr>
            <a:r>
              <a:rPr lang="sv-SE" altLang="sv-SE" dirty="0">
                <a:solidFill>
                  <a:schemeClr val="tx1"/>
                </a:solidFill>
                <a:cs typeface="Times New Roman" pitchFamily="18" charset="0"/>
              </a:rPr>
              <a:t>Fängelse:  	</a:t>
            </a:r>
            <a:r>
              <a:rPr lang="sv-SE" altLang="sv-SE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sv-SE" altLang="sv-SE" i="1" dirty="0" smtClean="0">
                <a:solidFill>
                  <a:schemeClr val="tx1"/>
                </a:solidFill>
                <a:cs typeface="Times New Roman" pitchFamily="18" charset="0"/>
              </a:rPr>
              <a:t>Ett </a:t>
            </a:r>
            <a:r>
              <a:rPr lang="sv-SE" altLang="sv-SE" i="1" dirty="0">
                <a:solidFill>
                  <a:schemeClr val="tx1"/>
                </a:solidFill>
                <a:cs typeface="Times New Roman" pitchFamily="18" charset="0"/>
              </a:rPr>
              <a:t>tidsbestämt straff på en anstalt. 			 		(14 dagar – livstid) </a:t>
            </a:r>
          </a:p>
          <a:p>
            <a:pPr>
              <a:spcBef>
                <a:spcPct val="50000"/>
              </a:spcBef>
              <a:defRPr/>
            </a:pPr>
            <a:r>
              <a:rPr lang="sv-SE" altLang="sv-SE" dirty="0">
                <a:solidFill>
                  <a:schemeClr val="tx1"/>
                </a:solidFill>
                <a:cs typeface="Times New Roman" pitchFamily="18" charset="0"/>
              </a:rPr>
              <a:t>Särskild vård:</a:t>
            </a:r>
            <a:r>
              <a:rPr lang="sv-SE" altLang="sv-SE" i="1" dirty="0">
                <a:solidFill>
                  <a:schemeClr val="tx1"/>
                </a:solidFill>
                <a:cs typeface="Times New Roman" pitchFamily="18" charset="0"/>
              </a:rPr>
              <a:t> 	T.ex. psykiatrisk vård eller vård enligt 				socialtjänstlagen. </a:t>
            </a:r>
            <a:endParaRPr lang="sv-SE" altLang="sv-SE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sv-SE" altLang="sv-SE" i="1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straff finns det?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29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dirty="0">
                <a:cs typeface="Arial" pitchFamily="34" charset="0"/>
              </a:rPr>
              <a:t>Ungdomar (15-24 år) begår brott i högre utsträckning än äldre.</a:t>
            </a:r>
            <a:r>
              <a:rPr lang="sv-SE" altLang="sv-SE" dirty="0"/>
              <a:t> </a:t>
            </a:r>
            <a:r>
              <a:rPr lang="sv-SE" altLang="sv-SE" i="1" dirty="0"/>
              <a:t>Varför?</a:t>
            </a:r>
          </a:p>
          <a:p>
            <a:r>
              <a:rPr lang="sv-SE" altLang="sv-SE" dirty="0">
                <a:cs typeface="Arial" pitchFamily="34" charset="0"/>
              </a:rPr>
              <a:t>Ungdomsbrottsligheten skiljer sig från övrig brottslighet på några olika </a:t>
            </a:r>
            <a:r>
              <a:rPr lang="sv-SE" altLang="sv-SE" dirty="0" smtClean="0">
                <a:cs typeface="Arial" pitchFamily="34" charset="0"/>
              </a:rPr>
              <a:t>sätt:</a:t>
            </a:r>
            <a:endParaRPr lang="sv-SE" altLang="sv-SE" dirty="0"/>
          </a:p>
          <a:p>
            <a:pPr lvl="1">
              <a:spcBef>
                <a:spcPct val="50000"/>
              </a:spcBef>
              <a:defRPr/>
            </a:pPr>
            <a:r>
              <a:rPr lang="sv-SE" altLang="sv-SE" i="1" dirty="0">
                <a:cs typeface="Arial" pitchFamily="34" charset="0"/>
              </a:rPr>
              <a:t>Ungdomar begår ofta brott tillsammans med andra i gäng.</a:t>
            </a:r>
            <a:r>
              <a:rPr lang="sv-SE" altLang="sv-SE" i="1" dirty="0"/>
              <a:t> </a:t>
            </a:r>
          </a:p>
          <a:p>
            <a:pPr lvl="1">
              <a:spcBef>
                <a:spcPct val="50000"/>
              </a:spcBef>
              <a:defRPr/>
            </a:pPr>
            <a:r>
              <a:rPr lang="sv-SE" altLang="sv-SE" i="1" dirty="0">
                <a:cs typeface="Arial" pitchFamily="34" charset="0"/>
              </a:rPr>
              <a:t>Typiska ungdomsbrott är stölder och skadegörelse, dessa är ganska ovanliga bland </a:t>
            </a:r>
            <a:r>
              <a:rPr lang="sv-SE" altLang="sv-SE" i="1" dirty="0" smtClean="0">
                <a:cs typeface="Arial" pitchFamily="34" charset="0"/>
              </a:rPr>
              <a:t>äldre.</a:t>
            </a:r>
          </a:p>
          <a:p>
            <a:pPr lvl="1">
              <a:spcBef>
                <a:spcPct val="50000"/>
              </a:spcBef>
              <a:defRPr/>
            </a:pPr>
            <a:r>
              <a:rPr lang="sv-SE" altLang="sv-SE" i="1" dirty="0" smtClean="0">
                <a:cs typeface="Arial" pitchFamily="34" charset="0"/>
              </a:rPr>
              <a:t>Typiska </a:t>
            </a:r>
            <a:r>
              <a:rPr lang="sv-SE" altLang="sv-SE" i="1" dirty="0">
                <a:cs typeface="Arial" pitchFamily="34" charset="0"/>
              </a:rPr>
              <a:t>brott som oftare begås av äldre är bedrägeri, trafikbrott och sexualbrott.</a:t>
            </a:r>
            <a:r>
              <a:rPr lang="sv-SE" altLang="sv-SE" i="1" dirty="0"/>
              <a:t> </a:t>
            </a:r>
            <a:endParaRPr lang="sv-SE" altLang="sv-SE" i="1" dirty="0">
              <a:cs typeface="Arial" pitchFamily="34" charset="0"/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Ungdomar och brott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99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altLang="sv-SE" dirty="0">
                <a:cs typeface="Arial" pitchFamily="34" charset="0"/>
              </a:rPr>
              <a:t>Varje år sitter ca 5500 personer i häkte eller i fängelse</a:t>
            </a:r>
            <a:endParaRPr lang="sv-SE" altLang="sv-SE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v-SE" altLang="sv-SE" dirty="0" smtClean="0">
                <a:cs typeface="Arial" pitchFamily="34" charset="0"/>
              </a:rPr>
              <a:t>Varje </a:t>
            </a:r>
            <a:r>
              <a:rPr lang="sv-SE" altLang="sv-SE" dirty="0">
                <a:cs typeface="Arial" pitchFamily="34" charset="0"/>
              </a:rPr>
              <a:t>år döms ca 2000 människor till fängelse</a:t>
            </a:r>
            <a:endParaRPr lang="sv-SE" altLang="sv-SE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v-SE" altLang="sv-SE" dirty="0" smtClean="0">
                <a:cs typeface="Arial" pitchFamily="34" charset="0"/>
              </a:rPr>
              <a:t>Det </a:t>
            </a:r>
            <a:r>
              <a:rPr lang="sv-SE" altLang="sv-SE" dirty="0">
                <a:cs typeface="Arial" pitchFamily="34" charset="0"/>
              </a:rPr>
              <a:t>finns 55 fängelser i Sverige</a:t>
            </a:r>
            <a:endParaRPr lang="sv-SE" alt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smtClean="0"/>
              <a:t>Fängelse och rehabilitering</a:t>
            </a:r>
            <a:endParaRPr lang="sv-SE" sz="48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0" y="3886200"/>
            <a:ext cx="6096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2600" y="4114800"/>
            <a:ext cx="5486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sv-SE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sv-SE" altLang="ja-JP" b="1" i="1" dirty="0" smtClean="0">
                <a:latin typeface="Arial" pitchFamily="34" charset="0"/>
                <a:cs typeface="Arial" pitchFamily="34" charset="0"/>
              </a:rPr>
              <a:t>Vi skall arbeta för att människor som dömts för brott behandlas så att deras förutsättningar att leva ett laglydigt och värdigt liv ökar.</a:t>
            </a:r>
            <a:r>
              <a:rPr lang="ja-JP" altLang="sv-SE" b="1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sv-SE" altLang="ja-JP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sv-SE" altLang="sv-SE" i="1" dirty="0" smtClean="0">
                <a:latin typeface="Arial" pitchFamily="34" charset="0"/>
                <a:cs typeface="Arial" pitchFamily="34" charset="0"/>
              </a:rPr>
              <a:t>Kriminalvården</a:t>
            </a:r>
          </a:p>
        </p:txBody>
      </p:sp>
    </p:spTree>
    <p:extLst>
      <p:ext uri="{BB962C8B-B14F-4D97-AF65-F5344CB8AC3E}">
        <p14:creationId xmlns:p14="http://schemas.microsoft.com/office/powerpoint/2010/main" val="15220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latin typeface="Estrangelo Edessa" pitchFamily="66" charset="0"/>
                <a:cs typeface="Estrangelo Edessa" pitchFamily="66" charset="0"/>
              </a:rPr>
              <a:t>Från brott till straff</a:t>
            </a:r>
          </a:p>
        </p:txBody>
      </p:sp>
      <p:sp>
        <p:nvSpPr>
          <p:cNvPr id="4" name="Ellips 3"/>
          <p:cNvSpPr/>
          <p:nvPr/>
        </p:nvSpPr>
        <p:spPr>
          <a:xfrm>
            <a:off x="1403350" y="2133600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2978150" y="2144713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4500563" y="2144713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6084888" y="2133600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6300788" y="3644900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5003800" y="4329113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424238" y="4545013"/>
            <a:ext cx="1800225" cy="1800225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6395" name="textruta 16"/>
          <p:cNvSpPr txBox="1">
            <a:spLocks noChangeArrowheads="1"/>
          </p:cNvSpPr>
          <p:nvPr/>
        </p:nvSpPr>
        <p:spPr bwMode="auto">
          <a:xfrm>
            <a:off x="1763713" y="2852738"/>
            <a:ext cx="107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dirty="0">
                <a:latin typeface="Estrangelo Edessa" pitchFamily="66" charset="0"/>
                <a:cs typeface="Estrangelo Edessa" pitchFamily="66" charset="0"/>
              </a:rPr>
              <a:t>  Brott</a:t>
            </a:r>
          </a:p>
        </p:txBody>
      </p:sp>
      <p:sp>
        <p:nvSpPr>
          <p:cNvPr id="16396" name="textruta 17"/>
          <p:cNvSpPr txBox="1">
            <a:spLocks noChangeArrowheads="1"/>
          </p:cNvSpPr>
          <p:nvPr/>
        </p:nvSpPr>
        <p:spPr bwMode="auto">
          <a:xfrm>
            <a:off x="3810769" y="4869160"/>
            <a:ext cx="1265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dirty="0" smtClean="0">
                <a:latin typeface="Estrangelo Edessa" pitchFamily="66" charset="0"/>
                <a:cs typeface="Estrangelo Edessa" pitchFamily="66" charset="0"/>
              </a:rPr>
              <a:t>Straff eller Frikänd</a:t>
            </a:r>
            <a:endParaRPr lang="sv-SE" altLang="sv-SE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397" name="textruta 18"/>
          <p:cNvSpPr txBox="1">
            <a:spLocks noChangeArrowheads="1"/>
          </p:cNvSpPr>
          <p:nvPr/>
        </p:nvSpPr>
        <p:spPr bwMode="auto">
          <a:xfrm>
            <a:off x="5437188" y="495141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dirty="0">
                <a:latin typeface="Estrangelo Edessa" pitchFamily="66" charset="0"/>
                <a:cs typeface="Estrangelo Edessa" pitchFamily="66" charset="0"/>
              </a:rPr>
              <a:t>Dom</a:t>
            </a:r>
          </a:p>
        </p:txBody>
      </p:sp>
      <p:sp>
        <p:nvSpPr>
          <p:cNvPr id="16398" name="textruta 19"/>
          <p:cNvSpPr txBox="1">
            <a:spLocks noChangeArrowheads="1"/>
          </p:cNvSpPr>
          <p:nvPr/>
        </p:nvSpPr>
        <p:spPr bwMode="auto">
          <a:xfrm>
            <a:off x="6578600" y="43037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dirty="0">
                <a:latin typeface="Estrangelo Edessa" pitchFamily="66" charset="0"/>
                <a:cs typeface="Estrangelo Edessa" pitchFamily="66" charset="0"/>
              </a:rPr>
              <a:t>Rättegång</a:t>
            </a:r>
          </a:p>
        </p:txBody>
      </p:sp>
      <p:sp>
        <p:nvSpPr>
          <p:cNvPr id="16399" name="textruta 20"/>
          <p:cNvSpPr txBox="1">
            <a:spLocks noChangeArrowheads="1"/>
          </p:cNvSpPr>
          <p:nvPr/>
        </p:nvSpPr>
        <p:spPr bwMode="auto">
          <a:xfrm>
            <a:off x="2978150" y="28448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Estrangelo Edessa" pitchFamily="66" charset="0"/>
                <a:cs typeface="Estrangelo Edessa" pitchFamily="66" charset="0"/>
              </a:rPr>
              <a:t>Polisanmälan</a:t>
            </a:r>
          </a:p>
        </p:txBody>
      </p:sp>
      <p:sp>
        <p:nvSpPr>
          <p:cNvPr id="16400" name="textruta 21"/>
          <p:cNvSpPr txBox="1">
            <a:spLocks noChangeArrowheads="1"/>
          </p:cNvSpPr>
          <p:nvPr/>
        </p:nvSpPr>
        <p:spPr bwMode="auto">
          <a:xfrm>
            <a:off x="4656138" y="3033713"/>
            <a:ext cx="122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altLang="sv-SE">
              <a:latin typeface="Times New Roman" pitchFamily="18" charset="0"/>
            </a:endParaRPr>
          </a:p>
        </p:txBody>
      </p:sp>
      <p:sp>
        <p:nvSpPr>
          <p:cNvPr id="16401" name="textruta 22"/>
          <p:cNvSpPr txBox="1">
            <a:spLocks noChangeArrowheads="1"/>
          </p:cNvSpPr>
          <p:nvPr/>
        </p:nvSpPr>
        <p:spPr bwMode="auto">
          <a:xfrm>
            <a:off x="4500563" y="2844800"/>
            <a:ext cx="1584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00" dirty="0" smtClean="0">
                <a:latin typeface="Estrangelo Edessa" pitchFamily="66" charset="0"/>
                <a:cs typeface="Estrangelo Edessa" pitchFamily="66" charset="0"/>
              </a:rPr>
              <a:t>Förundersökning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00" dirty="0" smtClean="0">
                <a:latin typeface="Estrangelo Edessa" pitchFamily="66" charset="0"/>
                <a:cs typeface="Estrangelo Edessa" pitchFamily="66" charset="0"/>
              </a:rPr>
              <a:t>(Polisutredning)</a:t>
            </a:r>
            <a:endParaRPr lang="sv-SE" altLang="sv-SE" sz="16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402" name="textruta 23"/>
          <p:cNvSpPr txBox="1">
            <a:spLocks noChangeArrowheads="1"/>
          </p:cNvSpPr>
          <p:nvPr/>
        </p:nvSpPr>
        <p:spPr bwMode="auto">
          <a:xfrm>
            <a:off x="6300788" y="2565400"/>
            <a:ext cx="1439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00" dirty="0">
                <a:latin typeface="Estrangelo Edessa" pitchFamily="66" charset="0"/>
                <a:cs typeface="Estrangelo Edessa" pitchFamily="66" charset="0"/>
              </a:rPr>
              <a:t>Åklagaren fattar beslut om åtal.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altLang="sv-SE" sz="1600" dirty="0"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7" grpId="0"/>
      <p:bldP spid="16398" grpId="0"/>
      <p:bldP spid="16399" grpId="0"/>
      <p:bldP spid="16401" grpId="0"/>
      <p:bldP spid="16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b="1" dirty="0" smtClean="0"/>
              <a:t>Syfte:</a:t>
            </a:r>
            <a:endParaRPr lang="sv-SE" b="1" dirty="0"/>
          </a:p>
          <a:p>
            <a:r>
              <a:rPr lang="sv-SE" altLang="sv-SE" dirty="0"/>
              <a:t>Att eleverna förstår delar av det svenska rättssystemet och sambandet mellan lagar och de skyldigheter vi medborgare har i vårt demokratiska samhälle</a:t>
            </a:r>
            <a:r>
              <a:rPr lang="sv-SE" altLang="sv-SE" dirty="0" smtClean="0"/>
              <a:t>.</a:t>
            </a:r>
          </a:p>
          <a:p>
            <a:r>
              <a:rPr lang="sv-SE" altLang="sv-SE" dirty="0"/>
              <a:t>Att eleverna ska bli medvetna om de skrivna- och oskrivna lagar som styr vårt samhälle och att de förstår vad som händer när människorna bryter mot dessa. </a:t>
            </a:r>
            <a:endParaRPr lang="sv-SE" altLang="sv-SE" dirty="0" smtClean="0"/>
          </a:p>
          <a:p>
            <a:r>
              <a:rPr lang="sv-SE" altLang="sv-SE" dirty="0"/>
              <a:t>Att eleverna ska bli medvetna om de konsekvenser som våra handlingar kostar oss/samhället både i pengar och lidande. </a:t>
            </a:r>
          </a:p>
          <a:p>
            <a:endParaRPr lang="sv-SE" altLang="sv-SE" dirty="0"/>
          </a:p>
          <a:p>
            <a:endParaRPr lang="sv-SE" alt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 och Rätt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39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b="1" dirty="0">
                <a:cs typeface="Times New Roman" pitchFamily="18" charset="0"/>
              </a:rPr>
              <a:t>Alla är lika inför lagen</a:t>
            </a:r>
            <a:r>
              <a:rPr lang="sv-SE" altLang="sv-SE" dirty="0">
                <a:cs typeface="Times New Roman" pitchFamily="18" charset="0"/>
              </a:rPr>
              <a:t> – </a:t>
            </a:r>
            <a:r>
              <a:rPr lang="sv-SE" altLang="sv-SE" i="1" dirty="0">
                <a:cs typeface="Times New Roman" pitchFamily="18" charset="0"/>
              </a:rPr>
              <a:t>ingen är på grund av makt, ekonomi, kön eller sexuell läggning undantagen lagen och alla skall dömas efter samma </a:t>
            </a:r>
            <a:r>
              <a:rPr lang="sv-SE" altLang="sv-SE" i="1" dirty="0" smtClean="0">
                <a:cs typeface="Times New Roman" pitchFamily="18" charset="0"/>
              </a:rPr>
              <a:t>spelregler</a:t>
            </a:r>
            <a:r>
              <a:rPr lang="sv-SE" altLang="sv-SE" i="1" dirty="0" smtClean="0"/>
              <a:t>.</a:t>
            </a:r>
          </a:p>
          <a:p>
            <a:r>
              <a:rPr lang="sv-SE" altLang="sv-SE" b="1" dirty="0">
                <a:cs typeface="Times New Roman" pitchFamily="18" charset="0"/>
              </a:rPr>
              <a:t>Ingen är skyldig innan han/hon är dömd i en domstol – </a:t>
            </a:r>
            <a:r>
              <a:rPr lang="sv-SE" altLang="sv-SE" i="1" dirty="0">
                <a:cs typeface="Times New Roman" pitchFamily="18" charset="0"/>
              </a:rPr>
              <a:t>man är oskyldig ända tills motsatsen bevisas.</a:t>
            </a:r>
          </a:p>
          <a:p>
            <a:r>
              <a:rPr lang="sv-SE" altLang="sv-SE" b="1" dirty="0">
                <a:cs typeface="Times New Roman" pitchFamily="18" charset="0"/>
              </a:rPr>
              <a:t>Var och en har rätt till försvar i domstol - </a:t>
            </a:r>
            <a:r>
              <a:rPr lang="sv-SE" altLang="sv-SE" i="1" dirty="0">
                <a:cs typeface="Times New Roman" pitchFamily="18" charset="0"/>
              </a:rPr>
              <a:t>på egen hand eller med hjälp av en advokat. Inklusive </a:t>
            </a:r>
            <a:r>
              <a:rPr lang="ja-JP" altLang="sv-SE" i="1" dirty="0">
                <a:ea typeface="MS Mincho" pitchFamily="49" charset="-128"/>
              </a:rPr>
              <a:t>”</a:t>
            </a:r>
            <a:r>
              <a:rPr lang="sv-SE" altLang="ja-JP" i="1" dirty="0">
                <a:cs typeface="Times New Roman" pitchFamily="18" charset="0"/>
              </a:rPr>
              <a:t>rättshjälp</a:t>
            </a:r>
            <a:r>
              <a:rPr lang="ja-JP" altLang="sv-SE" i="1" dirty="0">
                <a:ea typeface="MS Mincho" pitchFamily="49" charset="-128"/>
              </a:rPr>
              <a:t>”</a:t>
            </a:r>
            <a:r>
              <a:rPr lang="sv-SE" altLang="ja-JP" i="1" dirty="0">
                <a:cs typeface="Times New Roman" pitchFamily="18" charset="0"/>
              </a:rPr>
              <a:t> – hjälp att betala kostnaderna med advokat mm.</a:t>
            </a:r>
          </a:p>
          <a:p>
            <a:endParaRPr lang="sv-SE" altLang="sv-SE" i="1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smtClean="0"/>
              <a:t>Rättssystemet i Sverige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817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altLang="sv-SE" b="1" dirty="0">
                <a:cs typeface="Times New Roman" pitchFamily="18" charset="0"/>
              </a:rPr>
              <a:t>Lagarna stiftas av de folkvalda politikerna i riksdagen</a:t>
            </a:r>
            <a:r>
              <a:rPr lang="sv-SE" altLang="sv-SE" dirty="0"/>
              <a:t> – </a:t>
            </a:r>
            <a:r>
              <a:rPr lang="sv-SE" altLang="sv-SE" i="1" dirty="0"/>
              <a:t>folkets representanter beslutar över vilka lagar som skall gälla</a:t>
            </a:r>
            <a:r>
              <a:rPr lang="sv-SE" altLang="sv-SE" i="1" dirty="0" smtClean="0"/>
              <a:t>.</a:t>
            </a:r>
          </a:p>
          <a:p>
            <a:endParaRPr lang="sv-SE" altLang="sv-SE" i="1" dirty="0"/>
          </a:p>
          <a:p>
            <a:r>
              <a:rPr lang="sv-SE" altLang="sv-SE" b="1" dirty="0"/>
              <a:t>Det är upp till varje medborgare att känna till vilka lagar som gäller</a:t>
            </a:r>
            <a:r>
              <a:rPr lang="sv-SE" altLang="sv-SE" dirty="0"/>
              <a:t>. </a:t>
            </a:r>
            <a:r>
              <a:rPr lang="sv-SE" altLang="sv-SE" i="1" dirty="0"/>
              <a:t>(och att respektera lagarna</a:t>
            </a:r>
            <a:r>
              <a:rPr lang="sv-SE" altLang="sv-SE" i="1" dirty="0" smtClean="0"/>
              <a:t>…)</a:t>
            </a:r>
          </a:p>
          <a:p>
            <a:endParaRPr lang="sv-SE" altLang="sv-SE" i="1" dirty="0"/>
          </a:p>
          <a:p>
            <a:r>
              <a:rPr lang="sv-SE" dirty="0"/>
              <a:t>I Sverige blir man </a:t>
            </a:r>
            <a:r>
              <a:rPr lang="sv-SE" u="sng" dirty="0"/>
              <a:t>straffmyndig</a:t>
            </a:r>
            <a:r>
              <a:rPr lang="sv-SE" dirty="0"/>
              <a:t> när man fyller 15 år. </a:t>
            </a:r>
            <a:br>
              <a:rPr lang="sv-SE" dirty="0"/>
            </a:br>
            <a:r>
              <a:rPr lang="sv-SE" dirty="0"/>
              <a:t>Det betyder att man bara kan dömas till straff </a:t>
            </a:r>
            <a:br>
              <a:rPr lang="sv-SE" dirty="0"/>
            </a:br>
            <a:r>
              <a:rPr lang="sv-SE" dirty="0"/>
              <a:t>om man har fyllt 15 år.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Rättssystemet i Sverige</a:t>
            </a:r>
          </a:p>
        </p:txBody>
      </p:sp>
    </p:spTree>
    <p:extLst>
      <p:ext uri="{BB962C8B-B14F-4D97-AF65-F5344CB8AC3E}">
        <p14:creationId xmlns:p14="http://schemas.microsoft.com/office/powerpoint/2010/main" val="30128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Hur har det sett ut tidigare</a:t>
            </a:r>
            <a:endParaRPr lang="sv-SE" sz="4000" dirty="0"/>
          </a:p>
        </p:txBody>
      </p:sp>
      <p:pic>
        <p:nvPicPr>
          <p:cNvPr id="4" name="Platshållare för innehåll 3" descr="http://www.bygdeband.se/wp-content/uploads/uploaded/331/175469_b_delstaxa_ar_1736-679x80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28" y="1624013"/>
            <a:ext cx="4282007" cy="504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26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>
                <a:solidFill>
                  <a:schemeClr val="tx1"/>
                </a:solidFill>
              </a:rPr>
              <a:t>Domstolen avgör inte bara om man är skyldig eller oskyldig. De bestämmer också vad man skall få för straff och hur länge.</a:t>
            </a:r>
          </a:p>
          <a:p>
            <a:r>
              <a:rPr lang="sv-SE" altLang="sv-SE" dirty="0">
                <a:solidFill>
                  <a:schemeClr val="tx1"/>
                </a:solidFill>
              </a:rPr>
              <a:t>En straffskala innebär att olika brott anses olika grova, och därför ger olika stränga straff</a:t>
            </a:r>
            <a:r>
              <a:rPr lang="sv-SE" altLang="sv-SE" dirty="0" smtClean="0">
                <a:solidFill>
                  <a:schemeClr val="tx1"/>
                </a:solidFill>
              </a:rPr>
              <a:t>.</a:t>
            </a:r>
          </a:p>
          <a:p>
            <a:r>
              <a:rPr lang="sv-SE" altLang="sv-SE" dirty="0" smtClean="0">
                <a:solidFill>
                  <a:schemeClr val="tx1"/>
                </a:solidFill>
              </a:rPr>
              <a:t>VARFÖR???</a:t>
            </a:r>
          </a:p>
          <a:p>
            <a:endParaRPr lang="sv-SE" alt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Straffskalan</a:t>
            </a:r>
            <a:endParaRPr lang="sv-SE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42988" y="4777953"/>
            <a:ext cx="7315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v-SE" altLang="sv-SE" sz="1800" i="1" dirty="0" smtClean="0">
                <a:latin typeface="Arial Rounded MT Bold" pitchFamily="34" charset="0"/>
              </a:rPr>
              <a:t>Till exempel: </a:t>
            </a:r>
            <a:r>
              <a:rPr lang="sv-SE" altLang="sv-SE" sz="1800" i="1" dirty="0" smtClean="0">
                <a:latin typeface="Arial Rounded MT Bold" pitchFamily="34" charset="0"/>
                <a:cs typeface="Times New Roman" pitchFamily="18" charset="0"/>
              </a:rPr>
              <a:t>En man rånar en bensinmack. Han binder och hotar personalen, tar pengarna och sticker iväg med 100 000 kronor. Vad blir straffet? Förmodligen grovt rån.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sv-SE" altLang="sv-SE" sz="1800" i="1" dirty="0" smtClean="0">
                <a:latin typeface="Arial Rounded MT Bold" pitchFamily="34" charset="0"/>
                <a:cs typeface="Times New Roman" pitchFamily="18" charset="0"/>
              </a:rPr>
              <a:t>Om straffskalan inte hade funnits så hade han ju lika väl kunnat skjuta personalen och ta pengarna. Straffet skulle ju ändå bli det samma.</a:t>
            </a:r>
          </a:p>
        </p:txBody>
      </p:sp>
      <p:sp>
        <p:nvSpPr>
          <p:cNvPr id="6" name="Rektangel 5"/>
          <p:cNvSpPr/>
          <p:nvPr/>
        </p:nvSpPr>
        <p:spPr>
          <a:xfrm>
            <a:off x="1042988" y="4777953"/>
            <a:ext cx="7315200" cy="189140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7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fontScale="92500"/>
          </a:bodyPr>
          <a:lstStyle/>
          <a:p>
            <a:r>
              <a:rPr lang="sv-SE" altLang="sv-SE" dirty="0" smtClean="0">
                <a:solidFill>
                  <a:schemeClr val="tx1"/>
                </a:solidFill>
              </a:rPr>
              <a:t>Riksdagen </a:t>
            </a:r>
            <a:r>
              <a:rPr lang="sv-SE" altLang="sv-SE" dirty="0">
                <a:solidFill>
                  <a:schemeClr val="tx1"/>
                </a:solidFill>
              </a:rPr>
              <a:t>beslutar om våra lagar.</a:t>
            </a:r>
          </a:p>
          <a:p>
            <a:r>
              <a:rPr lang="sv-SE" altLang="sv-SE" dirty="0">
                <a:solidFill>
                  <a:schemeClr val="tx1"/>
                </a:solidFill>
              </a:rPr>
              <a:t>Lagboken – 3000 sidor innehåller vår viktigaste lagar.</a:t>
            </a:r>
          </a:p>
          <a:p>
            <a:r>
              <a:rPr lang="sv-SE" altLang="sv-SE" dirty="0">
                <a:solidFill>
                  <a:schemeClr val="tx1"/>
                </a:solidFill>
              </a:rPr>
              <a:t>Våra lagar indelas i tre delar: Straffrätt, civilrätt och offentlig rätt.</a:t>
            </a:r>
          </a:p>
          <a:p>
            <a:r>
              <a:rPr lang="sv-SE" altLang="sv-SE" dirty="0">
                <a:solidFill>
                  <a:schemeClr val="tx1"/>
                </a:solidFill>
              </a:rPr>
              <a:t>Straffrätt – ”brott och straff” – stöld, mord, misshandel </a:t>
            </a:r>
          </a:p>
          <a:p>
            <a:r>
              <a:rPr lang="sv-SE" altLang="sv-SE" dirty="0">
                <a:solidFill>
                  <a:schemeClr val="tx1"/>
                </a:solidFill>
              </a:rPr>
              <a:t>Civilrätt – lagar om privata frågor – arv, äktenskap och skilsmässor, köp/hyra mm</a:t>
            </a:r>
          </a:p>
          <a:p>
            <a:r>
              <a:rPr lang="sv-SE" altLang="sv-SE" dirty="0">
                <a:solidFill>
                  <a:schemeClr val="tx1"/>
                </a:solidFill>
              </a:rPr>
              <a:t>Offentlig rätt – lagar om stat och kommuner, regler om rösträtt mm – skollag, LVU mm.</a:t>
            </a:r>
          </a:p>
          <a:p>
            <a:r>
              <a:rPr lang="sv-SE" altLang="sv-SE" b="1" u="sng" dirty="0">
                <a:solidFill>
                  <a:schemeClr val="tx1"/>
                </a:solidFill>
              </a:rPr>
              <a:t>VI ÄR SKYLDIGA ATT KÄNNA TILL LAGARNA!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lagar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83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anmäls ungefär 1,4 miljoner brott/år i Sverige.</a:t>
            </a:r>
          </a:p>
          <a:p>
            <a:r>
              <a:rPr lang="sv-SE" dirty="0" smtClean="0"/>
              <a:t>Polis, åklagare och domstol avgör drygt 100.000 brott/år i Sverige. </a:t>
            </a:r>
          </a:p>
          <a:p>
            <a:r>
              <a:rPr lang="sv-SE" dirty="0" smtClean="0"/>
              <a:t>I Piteå anmäldes det totalt 2929 </a:t>
            </a:r>
            <a:r>
              <a:rPr lang="sv-SE" dirty="0" err="1" smtClean="0"/>
              <a:t>st</a:t>
            </a:r>
            <a:r>
              <a:rPr lang="sv-SE" dirty="0" smtClean="0"/>
              <a:t> brott 2014.</a:t>
            </a:r>
            <a:endParaRPr lang="sv-SE" dirty="0"/>
          </a:p>
          <a:p>
            <a:r>
              <a:rPr lang="sv-SE" dirty="0" smtClean="0"/>
              <a:t>Kan man med säkerhet veta hur många brott som begås i Sverige varje år??? </a:t>
            </a:r>
          </a:p>
          <a:p>
            <a:r>
              <a:rPr lang="sv-SE" dirty="0" smtClean="0"/>
              <a:t>Synliga/Osynliga brott!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Brott i siffror</a:t>
            </a:r>
            <a:endParaRPr lang="sv-SE" dirty="0"/>
          </a:p>
        </p:txBody>
      </p:sp>
      <p:pic>
        <p:nvPicPr>
          <p:cNvPr id="5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42912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Brottsutveckling</a:t>
            </a:r>
            <a:endParaRPr lang="sv-SE" dirty="0"/>
          </a:p>
        </p:txBody>
      </p:sp>
      <p:pic>
        <p:nvPicPr>
          <p:cNvPr id="4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4023"/>
            <a:ext cx="4149725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" y="2420888"/>
            <a:ext cx="4229100" cy="40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bunden">
  <a:themeElements>
    <a:clrScheme name="Inbunden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Inbunden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bund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</TotalTime>
  <Words>617</Words>
  <Application>Microsoft Office PowerPoint</Application>
  <PresentationFormat>Bildspel på skärmen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4" baseType="lpstr">
      <vt:lpstr>MS Mincho</vt:lpstr>
      <vt:lpstr>ＭＳ Ｐゴシック</vt:lpstr>
      <vt:lpstr>ＭＳ Ｐゴシック</vt:lpstr>
      <vt:lpstr>Arial</vt:lpstr>
      <vt:lpstr>Arial Rounded MT Bold</vt:lpstr>
      <vt:lpstr>Book Antiqua</vt:lpstr>
      <vt:lpstr>Estrangelo Edessa</vt:lpstr>
      <vt:lpstr>HGS明朝E</vt:lpstr>
      <vt:lpstr>Times New Roman</vt:lpstr>
      <vt:lpstr>Wingdings</vt:lpstr>
      <vt:lpstr>Inbunden</vt:lpstr>
      <vt:lpstr>LAG &amp; RÄTT</vt:lpstr>
      <vt:lpstr>Lag och Rätt</vt:lpstr>
      <vt:lpstr>Rättssystemet i Sverige</vt:lpstr>
      <vt:lpstr>Rättssystemet i Sverige</vt:lpstr>
      <vt:lpstr>Hur har det sett ut tidigare</vt:lpstr>
      <vt:lpstr>Straffskalan</vt:lpstr>
      <vt:lpstr>Våra lagar</vt:lpstr>
      <vt:lpstr>Brott i siffror</vt:lpstr>
      <vt:lpstr>Brottsutveckling</vt:lpstr>
      <vt:lpstr>Vilka straff finns det?</vt:lpstr>
      <vt:lpstr>Ungdomar och brott</vt:lpstr>
      <vt:lpstr>Fängelse och rehabilitering</vt:lpstr>
      <vt:lpstr>Från brott till straff</vt:lpstr>
    </vt:vector>
  </TitlesOfParts>
  <Company>Piteå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 &amp; RÄTT</dc:title>
  <dc:creator>Johan Norberg</dc:creator>
  <cp:lastModifiedBy>Håkan Norberg</cp:lastModifiedBy>
  <cp:revision>16</cp:revision>
  <dcterms:created xsi:type="dcterms:W3CDTF">2015-09-24T11:35:39Z</dcterms:created>
  <dcterms:modified xsi:type="dcterms:W3CDTF">2016-10-18T08:45:17Z</dcterms:modified>
</cp:coreProperties>
</file>