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48" r:id="rId2"/>
    <p:sldId id="349" r:id="rId3"/>
    <p:sldId id="350" r:id="rId4"/>
    <p:sldId id="351" r:id="rId5"/>
    <p:sldId id="352" r:id="rId6"/>
    <p:sldId id="353" r:id="rId7"/>
    <p:sldId id="354" r:id="rId8"/>
    <p:sldId id="355" r:id="rId9"/>
    <p:sldId id="356" r:id="rId10"/>
    <p:sldId id="357" r:id="rId11"/>
    <p:sldId id="358" r:id="rId12"/>
    <p:sldId id="359" r:id="rId13"/>
    <p:sldId id="360" r:id="rId14"/>
    <p:sldId id="361" r:id="rId15"/>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4" autoAdjust="0"/>
    <p:restoredTop sz="65349" autoAdjust="0"/>
  </p:normalViewPr>
  <p:slideViewPr>
    <p:cSldViewPr snapToGrid="0">
      <p:cViewPr varScale="1">
        <p:scale>
          <a:sx n="54" d="100"/>
          <a:sy n="54" d="100"/>
        </p:scale>
        <p:origin x="1690" y="53"/>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D24E4B-58B0-45FD-85AF-BE567CA3B57B}" type="datetimeFigureOut">
              <a:rPr lang="sv-SE" smtClean="0"/>
              <a:t>2019-02-02</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AA118DA-F7A0-4D1B-84A0-D02FEEEB5B98}" type="slidenum">
              <a:rPr lang="sv-SE" smtClean="0"/>
              <a:t>‹#›</a:t>
            </a:fld>
            <a:endParaRPr lang="sv-SE"/>
          </a:p>
        </p:txBody>
      </p:sp>
    </p:spTree>
    <p:extLst>
      <p:ext uri="{BB962C8B-B14F-4D97-AF65-F5344CB8AC3E}">
        <p14:creationId xmlns:p14="http://schemas.microsoft.com/office/powerpoint/2010/main" val="89164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endParaRPr lang="sv-SE" sz="1200" kern="1200" baseline="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2AA118DA-F7A0-4D1B-84A0-D02FEEEB5B98}" type="slidenum">
              <a:rPr lang="sv-SE" smtClean="0"/>
              <a:t>1</a:t>
            </a:fld>
            <a:endParaRPr lang="sv-SE"/>
          </a:p>
        </p:txBody>
      </p:sp>
    </p:spTree>
    <p:extLst>
      <p:ext uri="{BB962C8B-B14F-4D97-AF65-F5344CB8AC3E}">
        <p14:creationId xmlns:p14="http://schemas.microsoft.com/office/powerpoint/2010/main" val="345067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0" kern="1200" dirty="0" smtClean="0">
                <a:solidFill>
                  <a:schemeClr val="tx1"/>
                </a:solidFill>
                <a:effectLst/>
                <a:latin typeface="+mn-lt"/>
                <a:ea typeface="+mn-ea"/>
                <a:cs typeface="+mn-cs"/>
              </a:rPr>
              <a:t>Kapitel 9 : I nionde kapitlet samlas bestämmelser om kommunalförbund, gemensam nämnd och avtalssamverkan.</a:t>
            </a:r>
          </a:p>
          <a:p>
            <a:r>
              <a:rPr lang="sv-SE" sz="1100" b="0" kern="1200" dirty="0" smtClean="0">
                <a:solidFill>
                  <a:schemeClr val="tx1"/>
                </a:solidFill>
                <a:effectLst/>
                <a:latin typeface="+mn-lt"/>
                <a:ea typeface="+mn-ea"/>
                <a:cs typeface="+mn-cs"/>
              </a:rPr>
              <a:t>Kapitel 10: I tionde kapitlet samlas kommunallagens bestämmelser om överlämnande av skötseln av kommunala angelägenheter till kommunala bolag, stiftelser, föreningar och privata utförare. Nytt kapitel.  </a:t>
            </a:r>
          </a:p>
          <a:p>
            <a:r>
              <a:rPr lang="sv-SE" sz="1100" b="0" kern="1200" dirty="0" smtClean="0">
                <a:solidFill>
                  <a:schemeClr val="tx1"/>
                </a:solidFill>
                <a:effectLst/>
                <a:latin typeface="+mn-lt"/>
                <a:ea typeface="+mn-ea"/>
                <a:cs typeface="+mn-cs"/>
              </a:rPr>
              <a:t>Kapitel 11: I elfte kapitlet finns bestämmelser om den ekonomiska förvaltningen. </a:t>
            </a:r>
          </a:p>
          <a:p>
            <a:r>
              <a:rPr lang="sv-SE" sz="1100" b="0" kern="1200" dirty="0" smtClean="0">
                <a:solidFill>
                  <a:schemeClr val="tx1"/>
                </a:solidFill>
                <a:effectLst/>
                <a:latin typeface="+mn-lt"/>
                <a:ea typeface="+mn-ea"/>
                <a:cs typeface="+mn-cs"/>
              </a:rPr>
              <a:t>Kapitel 12: I tolfte kapitlet finns bestämmelser om den kommunala revisionen. </a:t>
            </a:r>
          </a:p>
          <a:p>
            <a:r>
              <a:rPr lang="sv-SE" sz="1100" b="0" kern="1200" dirty="0" smtClean="0">
                <a:solidFill>
                  <a:schemeClr val="tx1"/>
                </a:solidFill>
                <a:effectLst/>
                <a:latin typeface="+mn-lt"/>
                <a:ea typeface="+mn-ea"/>
                <a:cs typeface="+mn-cs"/>
              </a:rPr>
              <a:t>Kapitel 13: I trettonde kapitlet finns bestämmelser om laglighetsprövning.</a:t>
            </a:r>
            <a:endParaRPr lang="sv-SE" sz="1100" b="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2AA118DA-F7A0-4D1B-84A0-D02FEEEB5B98}" type="slidenum">
              <a:rPr lang="sv-SE" smtClean="0"/>
              <a:t>10</a:t>
            </a:fld>
            <a:endParaRPr lang="sv-SE"/>
          </a:p>
        </p:txBody>
      </p:sp>
    </p:spTree>
    <p:extLst>
      <p:ext uri="{BB962C8B-B14F-4D97-AF65-F5344CB8AC3E}">
        <p14:creationId xmlns:p14="http://schemas.microsoft.com/office/powerpoint/2010/main" val="2113441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kern="1200" dirty="0" smtClean="0">
                <a:solidFill>
                  <a:schemeClr val="tx1"/>
                </a:solidFill>
                <a:effectLst/>
                <a:latin typeface="+mn-lt"/>
                <a:ea typeface="+mn-ea"/>
                <a:cs typeface="+mn-cs"/>
              </a:rPr>
              <a:t>Beslut av kommunala organ, såsom kommunfullmäktige, överklagas genom laglighetsprövning om det inte finns särskilda bestämmelser om annat i lag eller annan författning. </a:t>
            </a:r>
          </a:p>
          <a:p>
            <a:endParaRPr lang="sv-SE" sz="1100" kern="1200" dirty="0" smtClean="0">
              <a:solidFill>
                <a:schemeClr val="tx1"/>
              </a:solidFill>
              <a:effectLst/>
              <a:latin typeface="+mn-lt"/>
              <a:ea typeface="+mn-ea"/>
              <a:cs typeface="+mn-cs"/>
            </a:endParaRPr>
          </a:p>
          <a:p>
            <a:r>
              <a:rPr lang="sv-SE" sz="1100" kern="1200" dirty="0" smtClean="0">
                <a:solidFill>
                  <a:schemeClr val="tx1"/>
                </a:solidFill>
                <a:effectLst/>
                <a:latin typeface="+mn-lt"/>
                <a:ea typeface="+mn-ea"/>
                <a:cs typeface="+mn-cs"/>
              </a:rPr>
              <a:t>Laglighetsprövning innebär en prövning av om beslutet är lagligt. Om beslutet inte är lagligt ska beslutet upphävas (om felet inte saknat betydelse för ärendets utgång). Förvaltningsrätten har inte någon möjlighet att ändra beslutet eller ersätta de med något annat. </a:t>
            </a:r>
          </a:p>
          <a:p>
            <a:endParaRPr lang="sv-SE" sz="1100" kern="1200" dirty="0" smtClean="0">
              <a:solidFill>
                <a:schemeClr val="tx1"/>
              </a:solidFill>
              <a:effectLst/>
              <a:latin typeface="+mn-lt"/>
              <a:ea typeface="+mn-ea"/>
              <a:cs typeface="+mn-cs"/>
            </a:endParaRPr>
          </a:p>
          <a:p>
            <a:r>
              <a:rPr lang="sv-SE" sz="1100" kern="1200" dirty="0" smtClean="0">
                <a:solidFill>
                  <a:schemeClr val="tx1"/>
                </a:solidFill>
                <a:effectLst/>
                <a:latin typeface="+mn-lt"/>
                <a:ea typeface="+mn-ea"/>
                <a:cs typeface="+mn-cs"/>
              </a:rPr>
              <a:t>Ett överklagat beslut ska upphävas om (KL 13:8)</a:t>
            </a:r>
          </a:p>
          <a:p>
            <a:r>
              <a:rPr lang="sv-SE" sz="1100" kern="1200" dirty="0" smtClean="0">
                <a:solidFill>
                  <a:schemeClr val="tx1"/>
                </a:solidFill>
                <a:effectLst/>
                <a:latin typeface="+mn-lt"/>
                <a:ea typeface="+mn-ea"/>
                <a:cs typeface="+mn-cs"/>
              </a:rPr>
              <a:t>1 det inte tillkommit på lagligt sätt</a:t>
            </a:r>
          </a:p>
          <a:p>
            <a:r>
              <a:rPr lang="sv-SE" sz="1100" kern="1200" dirty="0" smtClean="0">
                <a:solidFill>
                  <a:schemeClr val="tx1"/>
                </a:solidFill>
                <a:effectLst/>
                <a:latin typeface="+mn-lt"/>
                <a:ea typeface="+mn-ea"/>
                <a:cs typeface="+mn-cs"/>
              </a:rPr>
              <a:t>2 beslutet rör något som inte är en angelägenhet för kommunen</a:t>
            </a:r>
          </a:p>
          <a:p>
            <a:r>
              <a:rPr lang="sv-SE" sz="1100" kern="1200" dirty="0" smtClean="0">
                <a:solidFill>
                  <a:schemeClr val="tx1"/>
                </a:solidFill>
                <a:effectLst/>
                <a:latin typeface="+mn-lt"/>
                <a:ea typeface="+mn-ea"/>
                <a:cs typeface="+mn-cs"/>
              </a:rPr>
              <a:t>3 Det organ som hat fattat beslutet har inte rätt att göra det</a:t>
            </a:r>
          </a:p>
          <a:p>
            <a:r>
              <a:rPr lang="sv-SE" sz="1100" kern="1200" dirty="0" smtClean="0">
                <a:solidFill>
                  <a:schemeClr val="tx1"/>
                </a:solidFill>
                <a:effectLst/>
                <a:latin typeface="+mn-lt"/>
                <a:ea typeface="+mn-ea"/>
                <a:cs typeface="+mn-cs"/>
              </a:rPr>
              <a:t>4 beslutet annars strider mot lag eller annan författning</a:t>
            </a:r>
          </a:p>
          <a:p>
            <a:endParaRPr lang="sv-SE" sz="1100" kern="1200" dirty="0" smtClean="0">
              <a:solidFill>
                <a:schemeClr val="tx1"/>
              </a:solidFill>
              <a:effectLst/>
              <a:latin typeface="+mn-lt"/>
              <a:ea typeface="+mn-ea"/>
              <a:cs typeface="+mn-cs"/>
            </a:endParaRPr>
          </a:p>
          <a:p>
            <a:r>
              <a:rPr lang="sv-SE" sz="1100" kern="1200" dirty="0" smtClean="0">
                <a:solidFill>
                  <a:schemeClr val="tx1"/>
                </a:solidFill>
                <a:effectLst/>
                <a:latin typeface="+mn-lt"/>
                <a:ea typeface="+mn-ea"/>
                <a:cs typeface="+mn-cs"/>
              </a:rPr>
              <a:t>Alla medborgare i en kommun har rätt att få lagligheten i ett kommunalt beslut prövat, oavsett om beslutet har gått dem emot eller om de över huvud taget är berörda av saken eller inte. </a:t>
            </a:r>
          </a:p>
          <a:p>
            <a:endParaRPr lang="sv-SE"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11</a:t>
            </a:fld>
            <a:endParaRPr lang="sv-SE"/>
          </a:p>
        </p:txBody>
      </p:sp>
    </p:spTree>
    <p:extLst>
      <p:ext uri="{BB962C8B-B14F-4D97-AF65-F5344CB8AC3E}">
        <p14:creationId xmlns:p14="http://schemas.microsoft.com/office/powerpoint/2010/main" val="1227617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0" kern="1200" dirty="0" smtClean="0">
                <a:solidFill>
                  <a:schemeClr val="tx1"/>
                </a:solidFill>
                <a:effectLst/>
                <a:latin typeface="+mn-lt"/>
                <a:ea typeface="+mn-ea"/>
                <a:cs typeface="+mn-cs"/>
              </a:rPr>
              <a:t>Ny förvaltningslag sedan</a:t>
            </a:r>
            <a:r>
              <a:rPr lang="sv-SE" sz="1100" b="0" kern="1200" baseline="0" dirty="0" smtClean="0">
                <a:solidFill>
                  <a:schemeClr val="tx1"/>
                </a:solidFill>
                <a:effectLst/>
                <a:latin typeface="+mn-lt"/>
                <a:ea typeface="+mn-ea"/>
                <a:cs typeface="+mn-cs"/>
              </a:rPr>
              <a:t> </a:t>
            </a:r>
            <a:r>
              <a:rPr lang="sv-SE" sz="1100" b="0" kern="1200" dirty="0" smtClean="0">
                <a:solidFill>
                  <a:schemeClr val="tx1"/>
                </a:solidFill>
                <a:effectLst/>
                <a:latin typeface="+mn-lt"/>
                <a:ea typeface="+mn-ea"/>
                <a:cs typeface="+mn-cs"/>
              </a:rPr>
              <a:t>2018-07-01. I förvaltningslagen finns bestämmelser om förvaltning och handläggning av ärenden. Här kan det vara bra att känna till att stora delar av förvaltningslagen inte gäller för ärenden som kan överklagas med laglighetsprövning (många ärenden som leder till beslut av KF). </a:t>
            </a:r>
          </a:p>
          <a:p>
            <a:endParaRPr lang="sv-SE" sz="1100" b="0" kern="1200" dirty="0" smtClean="0">
              <a:solidFill>
                <a:schemeClr val="tx1"/>
              </a:solidFill>
              <a:effectLst/>
              <a:latin typeface="+mn-lt"/>
              <a:ea typeface="+mn-ea"/>
              <a:cs typeface="+mn-cs"/>
            </a:endParaRPr>
          </a:p>
          <a:p>
            <a:r>
              <a:rPr lang="sv-SE" sz="1100" b="0" kern="1200" dirty="0" smtClean="0">
                <a:solidFill>
                  <a:schemeClr val="tx1"/>
                </a:solidFill>
                <a:effectLst/>
                <a:latin typeface="+mn-lt"/>
                <a:ea typeface="+mn-ea"/>
                <a:cs typeface="+mn-cs"/>
              </a:rPr>
              <a:t>Offentlighets- och sekretesslagen gäller för kommunen som för andra myndigheter. Allmänna handlingar (alltså alla handlingar som är förvarade hos myndigheten och antingen är inkomna eller upprättade här) är som huvudregel offentliga och måste registreras och arkiveras i enlighet med reglerna om offentlighet i tryckfrihetsförordningen samt OSL och Arkivlagen. Om någon begär ut en handling ska denna lämnas ut om uppgifter i handlingen är sekretessbelagda enligt en bestämd § i OSL, då kan man behöva maskera delar av handlingen innan den lämnas 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fld id="{2AA118DA-F7A0-4D1B-84A0-D02FEEEB5B98}" type="slidenum">
              <a:rPr lang="sv-SE" smtClean="0"/>
              <a:t>12</a:t>
            </a:fld>
            <a:endParaRPr lang="sv-SE"/>
          </a:p>
        </p:txBody>
      </p:sp>
    </p:spTree>
    <p:extLst>
      <p:ext uri="{BB962C8B-B14F-4D97-AF65-F5344CB8AC3E}">
        <p14:creationId xmlns:p14="http://schemas.microsoft.com/office/powerpoint/2010/main" val="46164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baseline="0" dirty="0" smtClean="0"/>
          </a:p>
        </p:txBody>
      </p:sp>
      <p:sp>
        <p:nvSpPr>
          <p:cNvPr id="4" name="Platshållare för bildnummer 3"/>
          <p:cNvSpPr>
            <a:spLocks noGrp="1"/>
          </p:cNvSpPr>
          <p:nvPr>
            <p:ph type="sldNum" sz="quarter" idx="10"/>
          </p:nvPr>
        </p:nvSpPr>
        <p:spPr/>
        <p:txBody>
          <a:bodyPr/>
          <a:lstStyle/>
          <a:p>
            <a:fld id="{2AA118DA-F7A0-4D1B-84A0-D02FEEEB5B98}" type="slidenum">
              <a:rPr lang="sv-SE" smtClean="0"/>
              <a:t>13</a:t>
            </a:fld>
            <a:endParaRPr lang="sv-SE"/>
          </a:p>
        </p:txBody>
      </p:sp>
    </p:spTree>
    <p:extLst>
      <p:ext uri="{BB962C8B-B14F-4D97-AF65-F5344CB8AC3E}">
        <p14:creationId xmlns:p14="http://schemas.microsoft.com/office/powerpoint/2010/main" val="1341167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lnSpc>
                <a:spcPct val="120000"/>
              </a:lnSpc>
              <a:spcBef>
                <a:spcPts val="1200"/>
              </a:spcBef>
              <a:spcAft>
                <a:spcPts val="600"/>
              </a:spcAft>
            </a:pPr>
            <a:r>
              <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Regler är ett samlingsbegrepp för bestämmelser i lagar, förordningar samt myndigheters föreskrifter och icke bindande regler som t.ex. anvisningar. De har olika dignitet och förhåller sig till varandra på ett bestämt sätt. </a:t>
            </a:r>
            <a:endParaRPr lang="sv-SE"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20000"/>
              </a:lnSpc>
              <a:spcBef>
                <a:spcPts val="1200"/>
              </a:spcBef>
              <a:spcAft>
                <a:spcPts val="600"/>
              </a:spcAft>
            </a:pPr>
            <a:endPar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20000"/>
              </a:lnSpc>
              <a:spcBef>
                <a:spcPts val="1200"/>
              </a:spcBef>
              <a:spcAft>
                <a:spcPts val="600"/>
              </a:spcAft>
            </a:pPr>
            <a:r>
              <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 medlem i Europeiska unionen omfattas Sverige också av EU-rätten.</a:t>
            </a:r>
            <a:r>
              <a:rPr lang="sv-SE" sz="1100" kern="12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EU:s</a:t>
            </a:r>
            <a:r>
              <a:rPr lang="sv-SE" sz="1100" kern="12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medlems</a:t>
            </a:r>
            <a:r>
              <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länderna tar tillsammans beslut om nya lagar. EU:s medlemsländer ska följa de regler som man tillsammans beslutar om i EU:s institutioner. EU-lag står därför över Sveriges nationella lagar. Och om en nationell lag och en EU-lag säger emot varandra, gäller EU- lagen. </a:t>
            </a:r>
            <a:endParaRPr lang="sv-SE"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20000"/>
              </a:lnSpc>
              <a:spcBef>
                <a:spcPts val="1200"/>
              </a:spcBef>
              <a:spcAft>
                <a:spcPts val="600"/>
              </a:spcAft>
            </a:pPr>
            <a:endPar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20000"/>
              </a:lnSpc>
              <a:spcBef>
                <a:spcPts val="1200"/>
              </a:spcBef>
              <a:spcAft>
                <a:spcPts val="600"/>
              </a:spcAft>
            </a:pPr>
            <a:r>
              <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Den nationella lagstiftningen bildar en egen hierarki med grundlagarna överst (lex </a:t>
            </a:r>
            <a:r>
              <a:rPr lang="sv-SE" sz="11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superior</a:t>
            </a:r>
            <a:r>
              <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och därunder– i fallande dignitetsordning – riksdagens lagar, regeringens förordningar och myndigheters föreskrifter (styrande dokument). Samma sak gäller där. Lag av högre dignitet gäller framför lag av lägre dignitet. </a:t>
            </a:r>
            <a:endParaRPr lang="sv-SE"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20000"/>
              </a:lnSpc>
              <a:spcBef>
                <a:spcPts val="1200"/>
              </a:spcBef>
              <a:spcAft>
                <a:spcPts val="600"/>
              </a:spcAft>
            </a:pPr>
            <a:endPar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20000"/>
              </a:lnSpc>
              <a:spcBef>
                <a:spcPts val="1200"/>
              </a:spcBef>
              <a:spcAft>
                <a:spcPts val="600"/>
              </a:spcAft>
            </a:pPr>
            <a:r>
              <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Om två lagar av samma dignitet säger emot varandra gäller den som tillkommit senare (lex </a:t>
            </a:r>
            <a:r>
              <a:rPr lang="sv-SE" sz="11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postalis</a:t>
            </a:r>
            <a:r>
              <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Skulle en av lagarna vara en speciallag och den andra en vanlig lag gäller speciallagen (lex </a:t>
            </a:r>
            <a:r>
              <a:rPr lang="sv-SE" sz="1100"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specialis</a:t>
            </a:r>
            <a:r>
              <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fontAlgn="base">
              <a:lnSpc>
                <a:spcPct val="120000"/>
              </a:lnSpc>
              <a:spcBef>
                <a:spcPts val="1200"/>
              </a:spcBef>
              <a:spcAft>
                <a:spcPts val="600"/>
              </a:spcAft>
            </a:pPr>
            <a:endPar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20000"/>
              </a:lnSpc>
              <a:spcBef>
                <a:spcPts val="1200"/>
              </a:spcBef>
              <a:spcAft>
                <a:spcPts val="600"/>
              </a:spcAft>
            </a:pPr>
            <a:r>
              <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vissa lagar finns bestämmelser som anger att hela lagen eller ett visst kapitel eller en paragraf bara gäller så längre det inte föreskrivs att något annat ska gälla i en annan lag. Då är det naturligtvis det som gäller, och då finns det inte någon regelkonflikt. </a:t>
            </a:r>
            <a:endParaRPr lang="sv-SE"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20000"/>
              </a:lnSpc>
              <a:spcBef>
                <a:spcPts val="1200"/>
              </a:spcBef>
              <a:spcAft>
                <a:spcPts val="600"/>
              </a:spcAft>
            </a:pPr>
            <a:endPar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20000"/>
              </a:lnSpc>
              <a:spcBef>
                <a:spcPts val="1200"/>
              </a:spcBef>
              <a:spcAft>
                <a:spcPts val="600"/>
              </a:spcAft>
            </a:pPr>
            <a:r>
              <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Om kommunen i ett beslut har tillämpat en lag felaktigt, t.ex. följt vad som står i en lag trots att det står något annat i en EU-lag – då finns grund för upphävande av beslutet om detta skulle överklagas. 13:8 p. 1. </a:t>
            </a:r>
            <a:endParaRPr lang="sv-SE"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1200"/>
              </a:spcBef>
              <a:spcAft>
                <a:spcPts val="600"/>
              </a:spcAft>
            </a:pPr>
            <a:r>
              <a:rPr lang="sv-SE" sz="11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sv-SE"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sv-SE" sz="1100" dirty="0" smtClean="0"/>
          </a:p>
          <a:p>
            <a:endParaRPr lang="sv-SE" sz="1100" b="0" i="0" u="none" strike="noStrike" kern="1200" dirty="0" smtClean="0">
              <a:solidFill>
                <a:schemeClr val="tx1"/>
              </a:solidFill>
              <a:effectLst/>
              <a:latin typeface="+mn-lt"/>
              <a:ea typeface="+mn-ea"/>
              <a:cs typeface="+mn-cs"/>
            </a:endParaRPr>
          </a:p>
          <a:p>
            <a:endParaRPr lang="sv-SE" sz="1100"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14</a:t>
            </a:fld>
            <a:endParaRPr lang="sv-SE"/>
          </a:p>
        </p:txBody>
      </p:sp>
    </p:spTree>
    <p:extLst>
      <p:ext uri="{BB962C8B-B14F-4D97-AF65-F5344CB8AC3E}">
        <p14:creationId xmlns:p14="http://schemas.microsoft.com/office/powerpoint/2010/main" val="198487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Principen om kommunal självstyrelse är av grundläggande betydelse för kommunerna. Den innebär att kommunerna, utöver sina åligganden enligt specialförfattningar, har en fri sektor inom vilken de själva kan sköta sina angelägenheter och självständigt fatta beslut.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Kommunernas rätt till självstyre kommer till uttryck i regeringsformens 14 kap 2 §,</a:t>
            </a:r>
            <a:r>
              <a:rPr lang="sv-SE" sz="1200" kern="1200" baseline="0" dirty="0" smtClean="0">
                <a:solidFill>
                  <a:schemeClr val="tx1"/>
                </a:solidFill>
                <a:effectLst/>
                <a:latin typeface="+mn-lt"/>
                <a:ea typeface="+mn-ea"/>
                <a:cs typeface="+mn-cs"/>
              </a:rPr>
              <a:t> men framgår även i andra paragrafer i 14 kap och i kommunallagen.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Den kommunala självstyrelsen är dock inte obegränsad. Staten bär det yttersta ansvaret för verksamheten i samhället. Det är också staten som äger lagstiftningsmakten, och kommunerna måste följa de ramar som riksdag och regering bestämt. </a:t>
            </a:r>
          </a:p>
        </p:txBody>
      </p:sp>
      <p:sp>
        <p:nvSpPr>
          <p:cNvPr id="4" name="Platshållare för bildnummer 3"/>
          <p:cNvSpPr>
            <a:spLocks noGrp="1"/>
          </p:cNvSpPr>
          <p:nvPr>
            <p:ph type="sldNum" sz="quarter" idx="10"/>
          </p:nvPr>
        </p:nvSpPr>
        <p:spPr/>
        <p:txBody>
          <a:bodyPr/>
          <a:lstStyle/>
          <a:p>
            <a:fld id="{2AA118DA-F7A0-4D1B-84A0-D02FEEEB5B98}" type="slidenum">
              <a:rPr lang="sv-SE" smtClean="0"/>
              <a:t>2</a:t>
            </a:fld>
            <a:endParaRPr lang="sv-SE"/>
          </a:p>
        </p:txBody>
      </p:sp>
    </p:spTree>
    <p:extLst>
      <p:ext uri="{BB962C8B-B14F-4D97-AF65-F5344CB8AC3E}">
        <p14:creationId xmlns:p14="http://schemas.microsoft.com/office/powerpoint/2010/main" val="113574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smtClean="0">
                <a:solidFill>
                  <a:schemeClr val="tx1"/>
                </a:solidFill>
              </a:rPr>
              <a:t>För att kommunfullmäktige</a:t>
            </a:r>
            <a:r>
              <a:rPr lang="sv-SE" sz="1100" baseline="0" dirty="0" smtClean="0">
                <a:solidFill>
                  <a:schemeClr val="tx1"/>
                </a:solidFill>
              </a:rPr>
              <a:t> ska ha rätt att fatta ett visst beslut, måste tre förhållanden vara uppfyllda. </a:t>
            </a:r>
          </a:p>
          <a:p>
            <a:endParaRPr lang="sv-SE" sz="1100" dirty="0" smtClean="0">
              <a:solidFill>
                <a:schemeClr val="tx1"/>
              </a:solidFill>
            </a:endParaRPr>
          </a:p>
          <a:p>
            <a:r>
              <a:rPr lang="sv-SE" sz="1100" u="none" dirty="0" smtClean="0">
                <a:solidFill>
                  <a:schemeClr val="tx1"/>
                </a:solidFill>
              </a:rPr>
              <a:t>1 – Det måste</a:t>
            </a:r>
            <a:r>
              <a:rPr lang="sv-SE" sz="1100" u="none" baseline="0" dirty="0" smtClean="0">
                <a:solidFill>
                  <a:schemeClr val="tx1"/>
                </a:solidFill>
              </a:rPr>
              <a:t> </a:t>
            </a:r>
            <a:r>
              <a:rPr lang="sv-SE" sz="1100" baseline="0" dirty="0" smtClean="0">
                <a:solidFill>
                  <a:schemeClr val="tx1"/>
                </a:solidFill>
              </a:rPr>
              <a:t>handla om en fråga som kommunen får befatta sig med och fatta beslut om – ärendet måste ligga inom ramen för den kommunala kompetensen. </a:t>
            </a:r>
          </a:p>
          <a:p>
            <a:r>
              <a:rPr lang="sv-SE" sz="1100" u="none" dirty="0" smtClean="0">
                <a:solidFill>
                  <a:schemeClr val="tx1"/>
                </a:solidFill>
              </a:rPr>
              <a:t>2 – Beslutet</a:t>
            </a:r>
            <a:r>
              <a:rPr lang="sv-SE" sz="1100" u="none" baseline="0" dirty="0" smtClean="0">
                <a:solidFill>
                  <a:schemeClr val="tx1"/>
                </a:solidFill>
              </a:rPr>
              <a:t> måste vara </a:t>
            </a:r>
            <a:r>
              <a:rPr lang="sv-SE" sz="1100" dirty="0" smtClean="0">
                <a:solidFill>
                  <a:schemeClr val="tx1"/>
                </a:solidFill>
              </a:rPr>
              <a:t>förenligt med lag och föreskrifter</a:t>
            </a:r>
            <a:r>
              <a:rPr lang="sv-SE" sz="1100" baseline="0" dirty="0" smtClean="0">
                <a:solidFill>
                  <a:schemeClr val="tx1"/>
                </a:solidFill>
              </a:rPr>
              <a:t> i övrigt. Kommunfullmäktige får t.ex. inte fatta beslut om detaljplan som strider mot reglerna i PBL.</a:t>
            </a:r>
            <a:endParaRPr lang="sv-SE" sz="1100" dirty="0" smtClean="0">
              <a:solidFill>
                <a:schemeClr val="tx1"/>
              </a:solidFill>
            </a:endParaRPr>
          </a:p>
          <a:p>
            <a:r>
              <a:rPr lang="sv-SE" sz="1100" u="none" dirty="0" smtClean="0">
                <a:solidFill>
                  <a:schemeClr val="tx1"/>
                </a:solidFill>
              </a:rPr>
              <a:t>3 –</a:t>
            </a:r>
            <a:r>
              <a:rPr lang="sv-SE" sz="1100" u="none" baseline="0" dirty="0" smtClean="0">
                <a:solidFill>
                  <a:schemeClr val="tx1"/>
                </a:solidFill>
              </a:rPr>
              <a:t> Det måste vara kommunfullmäktiges uppgift att besluta i frågan. </a:t>
            </a:r>
            <a:r>
              <a:rPr lang="sv-SE" sz="1100" baseline="0" dirty="0" smtClean="0">
                <a:solidFill>
                  <a:schemeClr val="tx1"/>
                </a:solidFill>
              </a:rPr>
              <a:t>Kommunfullmäktige får inte besluta i en fråga som någon annan ska besluta om enligt uppgiftsfördelningen i kommunallagen (se KL 5:1). Kommunfullmäktige får inte heller besluta i fråga som man har delegerat till annan att besluta om. </a:t>
            </a:r>
          </a:p>
          <a:p>
            <a:endParaRPr lang="sv-SE" sz="1100" baseline="0" dirty="0" smtClean="0">
              <a:solidFill>
                <a:schemeClr val="tx1"/>
              </a:solidFill>
            </a:endParaRPr>
          </a:p>
          <a:p>
            <a:endParaRPr lang="sv-SE" sz="1100" u="sng" baseline="0" dirty="0" smtClean="0">
              <a:solidFill>
                <a:schemeClr val="tx1"/>
              </a:solidFill>
            </a:endParaRPr>
          </a:p>
          <a:p>
            <a:endParaRPr lang="sv-SE" sz="1100" baseline="0" dirty="0" smtClean="0">
              <a:solidFill>
                <a:schemeClr val="tx1"/>
              </a:solidFill>
            </a:endParaRPr>
          </a:p>
        </p:txBody>
      </p:sp>
      <p:sp>
        <p:nvSpPr>
          <p:cNvPr id="4" name="Platshållare för bildnummer 3"/>
          <p:cNvSpPr>
            <a:spLocks noGrp="1"/>
          </p:cNvSpPr>
          <p:nvPr>
            <p:ph type="sldNum" sz="quarter" idx="10"/>
          </p:nvPr>
        </p:nvSpPr>
        <p:spPr/>
        <p:txBody>
          <a:bodyPr/>
          <a:lstStyle/>
          <a:p>
            <a:fld id="{2AA118DA-F7A0-4D1B-84A0-D02FEEEB5B98}" type="slidenum">
              <a:rPr lang="sv-SE" smtClean="0"/>
              <a:t>3</a:t>
            </a:fld>
            <a:endParaRPr lang="sv-SE"/>
          </a:p>
        </p:txBody>
      </p:sp>
    </p:spTree>
    <p:extLst>
      <p:ext uri="{BB962C8B-B14F-4D97-AF65-F5344CB8AC3E}">
        <p14:creationId xmlns:p14="http://schemas.microsoft.com/office/powerpoint/2010/main" val="32656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70000"/>
              </a:lnSpc>
              <a:spcBef>
                <a:spcPts val="1200"/>
              </a:spcBef>
            </a:pPr>
            <a:r>
              <a:rPr lang="sv-SE" sz="1100" b="0" baseline="0" dirty="0" smtClean="0">
                <a:solidFill>
                  <a:schemeClr val="tx1"/>
                </a:solidFill>
                <a:latin typeface="+mn-lt"/>
              </a:rPr>
              <a:t>D</a:t>
            </a:r>
            <a:r>
              <a:rPr lang="sv-SE" sz="1100" b="0" dirty="0" smtClean="0">
                <a:solidFill>
                  <a:schemeClr val="tx1"/>
                </a:solidFill>
                <a:latin typeface="+mn-lt"/>
              </a:rPr>
              <a:t>en kommunala</a:t>
            </a:r>
            <a:r>
              <a:rPr lang="sv-SE" sz="1100" b="0" baseline="0" dirty="0" smtClean="0">
                <a:solidFill>
                  <a:schemeClr val="tx1"/>
                </a:solidFill>
                <a:latin typeface="+mn-lt"/>
              </a:rPr>
              <a:t> kompetensen är detsamma som det område inom vilket kommunen får agera och fatta beslut. Utanför detta område har kommunen inte befogenhet att fatta beslut. </a:t>
            </a:r>
          </a:p>
          <a:p>
            <a:pPr>
              <a:lnSpc>
                <a:spcPct val="170000"/>
              </a:lnSpc>
              <a:spcBef>
                <a:spcPts val="1200"/>
              </a:spcBef>
            </a:pPr>
            <a:endParaRPr lang="sv-SE" sz="1100" b="0" u="sng" dirty="0" smtClean="0">
              <a:solidFill>
                <a:schemeClr val="tx1"/>
              </a:solidFill>
              <a:latin typeface="+mn-lt"/>
            </a:endParaRPr>
          </a:p>
          <a:p>
            <a:pPr>
              <a:lnSpc>
                <a:spcPct val="170000"/>
              </a:lnSpc>
              <a:spcBef>
                <a:spcPts val="1200"/>
              </a:spcBef>
            </a:pPr>
            <a:r>
              <a:rPr lang="sv-SE" sz="1100" b="0" u="sng" dirty="0" smtClean="0">
                <a:solidFill>
                  <a:schemeClr val="tx1"/>
                </a:solidFill>
                <a:latin typeface="+mn-lt"/>
              </a:rPr>
              <a:t>Allmänna kompetens</a:t>
            </a:r>
          </a:p>
          <a:p>
            <a:pPr>
              <a:lnSpc>
                <a:spcPct val="170000"/>
              </a:lnSpc>
              <a:spcBef>
                <a:spcPts val="1200"/>
              </a:spcBef>
            </a:pPr>
            <a:endParaRPr lang="sv-SE" sz="1100" b="0" u="sng" dirty="0" smtClean="0">
              <a:solidFill>
                <a:schemeClr val="tx1"/>
              </a:solidFill>
              <a:latin typeface="+mn-lt"/>
            </a:endParaRPr>
          </a:p>
          <a:p>
            <a:pPr>
              <a:lnSpc>
                <a:spcPct val="170000"/>
              </a:lnSpc>
              <a:spcBef>
                <a:spcPts val="1200"/>
              </a:spcBef>
            </a:pPr>
            <a:r>
              <a:rPr lang="sv-SE" sz="1100" dirty="0" smtClean="0">
                <a:solidFill>
                  <a:schemeClr val="tx1"/>
                </a:solidFill>
                <a:latin typeface="+mn-lt"/>
              </a:rPr>
              <a:t>KL 2:1</a:t>
            </a:r>
            <a:r>
              <a:rPr lang="sv-SE" sz="1100" baseline="0" dirty="0" smtClean="0">
                <a:solidFill>
                  <a:schemeClr val="tx1"/>
                </a:solidFill>
                <a:latin typeface="+mn-lt"/>
              </a:rPr>
              <a:t> </a:t>
            </a:r>
            <a:r>
              <a:rPr lang="sv-SE" sz="1100" b="0" dirty="0" smtClean="0">
                <a:solidFill>
                  <a:schemeClr val="tx1"/>
                </a:solidFill>
                <a:latin typeface="+mn-lt"/>
              </a:rPr>
              <a:t>”Kommuner och landsting själva får ha hand om angelägenheter av allmänt intresse som har anknytning</a:t>
            </a:r>
            <a:r>
              <a:rPr lang="sv-SE" sz="1100" b="0" baseline="0" dirty="0" smtClean="0">
                <a:solidFill>
                  <a:schemeClr val="tx1"/>
                </a:solidFill>
                <a:latin typeface="+mn-lt"/>
              </a:rPr>
              <a:t> till kommunens område eller deras medlemmar”.</a:t>
            </a:r>
          </a:p>
          <a:p>
            <a:pPr marL="0" marR="0" lvl="0" indent="0" algn="l" defTabSz="914400" rtl="0" eaLnBrk="1" fontAlgn="auto" latinLnBrk="0" hangingPunct="1">
              <a:lnSpc>
                <a:spcPct val="170000"/>
              </a:lnSpc>
              <a:spcBef>
                <a:spcPts val="0"/>
              </a:spcBef>
              <a:spcAft>
                <a:spcPts val="0"/>
              </a:spcAft>
              <a:buClrTx/>
              <a:buSzTx/>
              <a:buFontTx/>
              <a:buNone/>
              <a:tabLst/>
              <a:defRPr/>
            </a:pPr>
            <a:endParaRPr lang="sv-SE" sz="1100" b="0" baseline="0" dirty="0" smtClean="0">
              <a:solidFill>
                <a:schemeClr val="tx1"/>
              </a:solidFill>
              <a:latin typeface="+mn-lt"/>
            </a:endParaRPr>
          </a:p>
          <a:p>
            <a:pPr marL="0" marR="0" lvl="0" indent="0" algn="l" defTabSz="914400" rtl="0" eaLnBrk="1" fontAlgn="auto" latinLnBrk="0" hangingPunct="1">
              <a:lnSpc>
                <a:spcPct val="170000"/>
              </a:lnSpc>
              <a:spcBef>
                <a:spcPts val="0"/>
              </a:spcBef>
              <a:spcAft>
                <a:spcPts val="0"/>
              </a:spcAft>
              <a:buClrTx/>
              <a:buSzTx/>
              <a:buFontTx/>
              <a:buNone/>
              <a:tabLst/>
              <a:defRPr/>
            </a:pPr>
            <a:r>
              <a:rPr lang="sv-SE" sz="1100" b="0" baseline="0" dirty="0" smtClean="0">
                <a:solidFill>
                  <a:schemeClr val="tx1"/>
                </a:solidFill>
                <a:latin typeface="+mn-lt"/>
              </a:rPr>
              <a:t>I förarbetena (prop. 2016/17:171 s 299) uttalas: ”Frågan om vad som är ett allmänt och samhälleligt intresse får bedömas med utgångspunkt i om det är </a:t>
            </a:r>
            <a:r>
              <a:rPr lang="sv-SE" sz="1100" dirty="0" smtClean="0">
                <a:solidFill>
                  <a:schemeClr val="tx1"/>
                </a:solidFill>
                <a:latin typeface="+mn-lt"/>
              </a:rPr>
              <a:t>lämpligt, ändamålsenligt och skäligt</a:t>
            </a:r>
            <a:r>
              <a:rPr lang="sv-SE" sz="1100" baseline="0" dirty="0" smtClean="0">
                <a:solidFill>
                  <a:schemeClr val="tx1"/>
                </a:solidFill>
                <a:latin typeface="+mn-lt"/>
              </a:rPr>
              <a:t> </a:t>
            </a:r>
            <a:r>
              <a:rPr lang="sv-SE" sz="1100" dirty="0" smtClean="0">
                <a:solidFill>
                  <a:schemeClr val="tx1"/>
                </a:solidFill>
                <a:latin typeface="+mn-lt"/>
              </a:rPr>
              <a:t>att kommunen befattar sig med angelägenheten.”</a:t>
            </a:r>
            <a:endParaRPr lang="sv-SE" sz="1100" b="1" dirty="0" smtClean="0">
              <a:solidFill>
                <a:schemeClr val="tx1"/>
              </a:solidFill>
              <a:latin typeface="+mn-lt"/>
            </a:endParaRPr>
          </a:p>
          <a:p>
            <a:pPr marL="0" marR="0" lvl="0" indent="0" algn="l" defTabSz="914400" rtl="0" eaLnBrk="1" fontAlgn="auto" latinLnBrk="0" hangingPunct="1">
              <a:lnSpc>
                <a:spcPct val="170000"/>
              </a:lnSpc>
              <a:spcBef>
                <a:spcPts val="0"/>
              </a:spcBef>
              <a:spcAft>
                <a:spcPts val="0"/>
              </a:spcAft>
              <a:buClrTx/>
              <a:buSzTx/>
              <a:buFontTx/>
              <a:buNone/>
              <a:tabLst/>
              <a:defRPr/>
            </a:pPr>
            <a:endParaRPr lang="sv-SE" sz="1100" b="0" baseline="0" dirty="0" smtClean="0">
              <a:solidFill>
                <a:schemeClr val="tx1"/>
              </a:solidFill>
              <a:latin typeface="+mn-lt"/>
            </a:endParaRPr>
          </a:p>
          <a:p>
            <a:pPr marL="0" marR="0" lvl="0" indent="0" algn="l" defTabSz="914400" rtl="0" eaLnBrk="1" fontAlgn="auto" latinLnBrk="0" hangingPunct="1">
              <a:lnSpc>
                <a:spcPct val="170000"/>
              </a:lnSpc>
              <a:spcBef>
                <a:spcPts val="0"/>
              </a:spcBef>
              <a:spcAft>
                <a:spcPts val="0"/>
              </a:spcAft>
              <a:buClrTx/>
              <a:buSzTx/>
              <a:buFontTx/>
              <a:buNone/>
              <a:tabLst/>
              <a:defRPr/>
            </a:pPr>
            <a:r>
              <a:rPr lang="sv-SE" sz="1100" b="0" baseline="0" dirty="0" smtClean="0">
                <a:solidFill>
                  <a:schemeClr val="tx1"/>
                </a:solidFill>
                <a:latin typeface="+mn-lt"/>
              </a:rPr>
              <a:t>Om en angelägenhet framstår som gemensam för  alla medlemmarna i kommunen eller i varje fall för det stora flertalet av dem, är detta naturligtvis något som talar för ett allmänintresse. Men det måste inte finnas ett kvantitativt betydande behov hos medbörjarna för att det ska vara fråga om ett allmänintresse. </a:t>
            </a:r>
          </a:p>
          <a:p>
            <a:pPr marL="0" marR="0" lvl="0" indent="0" algn="l" defTabSz="914400" rtl="0" eaLnBrk="1" fontAlgn="auto" latinLnBrk="0" hangingPunct="1">
              <a:lnSpc>
                <a:spcPct val="170000"/>
              </a:lnSpc>
              <a:spcBef>
                <a:spcPts val="0"/>
              </a:spcBef>
              <a:spcAft>
                <a:spcPts val="0"/>
              </a:spcAft>
              <a:buClrTx/>
              <a:buSzTx/>
              <a:buFontTx/>
              <a:buNone/>
              <a:tabLst/>
              <a:defRPr/>
            </a:pPr>
            <a:endParaRPr lang="sv-SE" sz="1100" b="0" baseline="0" dirty="0" smtClean="0">
              <a:solidFill>
                <a:schemeClr val="tx1"/>
              </a:solidFill>
              <a:latin typeface="+mn-lt"/>
            </a:endParaRPr>
          </a:p>
          <a:p>
            <a:pPr marL="0" marR="0" lvl="0" indent="0" algn="l" defTabSz="914400" rtl="0" eaLnBrk="1" fontAlgn="auto" latinLnBrk="0" hangingPunct="1">
              <a:lnSpc>
                <a:spcPct val="170000"/>
              </a:lnSpc>
              <a:spcBef>
                <a:spcPts val="0"/>
              </a:spcBef>
              <a:spcAft>
                <a:spcPts val="0"/>
              </a:spcAft>
              <a:buClrTx/>
              <a:buSzTx/>
              <a:buFontTx/>
              <a:buNone/>
              <a:tabLst/>
              <a:defRPr/>
            </a:pPr>
            <a:r>
              <a:rPr lang="sv-SE" sz="1100" b="0" baseline="0" dirty="0" smtClean="0">
                <a:solidFill>
                  <a:schemeClr val="tx1"/>
                </a:solidFill>
                <a:latin typeface="+mn-lt"/>
              </a:rPr>
              <a:t>Därutöver kan de kommunalrättsliga principerna vara till ledning.  </a:t>
            </a:r>
          </a:p>
          <a:p>
            <a:pPr marL="0" marR="0" lvl="0" indent="0" algn="l" defTabSz="914400" rtl="0" eaLnBrk="1" fontAlgn="auto" latinLnBrk="0" hangingPunct="1">
              <a:lnSpc>
                <a:spcPct val="170000"/>
              </a:lnSpc>
              <a:spcBef>
                <a:spcPts val="0"/>
              </a:spcBef>
              <a:spcAft>
                <a:spcPts val="0"/>
              </a:spcAft>
              <a:buClrTx/>
              <a:buSzTx/>
              <a:buFontTx/>
              <a:buNone/>
              <a:tabLst/>
              <a:defRPr/>
            </a:pPr>
            <a:endParaRPr lang="sv-SE" sz="1100" b="0" dirty="0" smtClean="0">
              <a:solidFill>
                <a:schemeClr val="tx1"/>
              </a:solidFill>
              <a:latin typeface="+mn-lt"/>
            </a:endParaRPr>
          </a:p>
          <a:p>
            <a:pPr>
              <a:lnSpc>
                <a:spcPct val="170000"/>
              </a:lnSpc>
            </a:pPr>
            <a:r>
              <a:rPr lang="sv-SE" sz="1100" b="0" u="sng" dirty="0" err="1" smtClean="0">
                <a:solidFill>
                  <a:schemeClr val="tx1"/>
                </a:solidFill>
                <a:latin typeface="+mn-lt"/>
              </a:rPr>
              <a:t>Specialregelerad</a:t>
            </a:r>
            <a:r>
              <a:rPr lang="sv-SE" sz="1100" b="0" u="sng" dirty="0" smtClean="0">
                <a:solidFill>
                  <a:schemeClr val="tx1"/>
                </a:solidFill>
                <a:latin typeface="+mn-lt"/>
              </a:rPr>
              <a:t> kompetens</a:t>
            </a:r>
          </a:p>
          <a:p>
            <a:pPr>
              <a:lnSpc>
                <a:spcPct val="170000"/>
              </a:lnSpc>
            </a:pPr>
            <a:endParaRPr lang="sv-SE" sz="1100" b="0" dirty="0" smtClean="0">
              <a:solidFill>
                <a:schemeClr val="tx1"/>
              </a:solidFill>
              <a:latin typeface="+mn-lt"/>
            </a:endParaRPr>
          </a:p>
          <a:p>
            <a:pPr marL="0" marR="0" lvl="0" indent="0" algn="l" defTabSz="914400" rtl="0" eaLnBrk="1" fontAlgn="auto" latinLnBrk="0" hangingPunct="1">
              <a:lnSpc>
                <a:spcPct val="170000"/>
              </a:lnSpc>
              <a:spcBef>
                <a:spcPts val="0"/>
              </a:spcBef>
              <a:spcAft>
                <a:spcPts val="0"/>
              </a:spcAft>
              <a:buClrTx/>
              <a:buSzTx/>
              <a:buFontTx/>
              <a:buNone/>
              <a:tabLst/>
              <a:defRPr/>
            </a:pPr>
            <a:r>
              <a:rPr lang="sv-SE" sz="1100" b="0" dirty="0" smtClean="0">
                <a:solidFill>
                  <a:schemeClr val="tx1"/>
                </a:solidFill>
                <a:latin typeface="+mn-lt"/>
              </a:rPr>
              <a:t>Kommunallagen 2:9</a:t>
            </a:r>
            <a:r>
              <a:rPr lang="sv-SE" sz="1100" b="0" baseline="0" dirty="0" smtClean="0">
                <a:solidFill>
                  <a:schemeClr val="tx1"/>
                </a:solidFill>
                <a:latin typeface="+mn-lt"/>
              </a:rPr>
              <a:t> </a:t>
            </a:r>
            <a:r>
              <a:rPr lang="sv-SE" sz="1100" b="0" dirty="0" smtClean="0">
                <a:solidFill>
                  <a:schemeClr val="tx1"/>
                </a:solidFill>
                <a:latin typeface="+mn-lt"/>
              </a:rPr>
              <a:t>”Bestämmelser</a:t>
            </a:r>
            <a:r>
              <a:rPr lang="sv-SE" sz="1100" b="0" baseline="0" dirty="0" smtClean="0">
                <a:solidFill>
                  <a:schemeClr val="tx1"/>
                </a:solidFill>
                <a:latin typeface="+mn-lt"/>
              </a:rPr>
              <a:t> om kommuners och landstings angelägenheter finns även i lagen (2009:47) om vissa kommunala befogenheter och i annan lag eller författning. </a:t>
            </a:r>
          </a:p>
          <a:p>
            <a:pPr>
              <a:lnSpc>
                <a:spcPct val="170000"/>
              </a:lnSpc>
            </a:pPr>
            <a:endParaRPr lang="sv-SE" sz="1100" b="0" baseline="0" dirty="0" smtClean="0">
              <a:solidFill>
                <a:schemeClr val="tx1"/>
              </a:solidFill>
              <a:latin typeface="+mn-lt"/>
            </a:endParaRPr>
          </a:p>
          <a:p>
            <a:pPr marL="0" marR="0" lvl="0" indent="0" algn="l" defTabSz="914400" rtl="0" eaLnBrk="1" fontAlgn="auto" latinLnBrk="0" hangingPunct="1">
              <a:lnSpc>
                <a:spcPct val="170000"/>
              </a:lnSpc>
              <a:spcBef>
                <a:spcPts val="0"/>
              </a:spcBef>
              <a:spcAft>
                <a:spcPts val="0"/>
              </a:spcAft>
              <a:buClrTx/>
              <a:buSzTx/>
              <a:buFontTx/>
              <a:buNone/>
              <a:tabLst/>
              <a:defRPr/>
            </a:pPr>
            <a:r>
              <a:rPr lang="sv-SE" sz="1100" b="0" dirty="0" smtClean="0">
                <a:solidFill>
                  <a:schemeClr val="tx1"/>
                </a:solidFill>
                <a:latin typeface="+mn-lt"/>
              </a:rPr>
              <a:t>En stor del av den</a:t>
            </a:r>
            <a:r>
              <a:rPr lang="sv-SE" sz="1100" b="0" baseline="0" dirty="0" smtClean="0">
                <a:solidFill>
                  <a:schemeClr val="tx1"/>
                </a:solidFill>
                <a:latin typeface="+mn-lt"/>
              </a:rPr>
              <a:t> kommunala verksamheten grundar sig på bestämmelser i andra lagar än kommunallagen. Specialreglerna innebär också ofta undantag från de allmänna principerna för kommunal verksamhet. </a:t>
            </a:r>
          </a:p>
          <a:p>
            <a:pPr>
              <a:lnSpc>
                <a:spcPct val="170000"/>
              </a:lnSpc>
            </a:pPr>
            <a:endParaRPr lang="sv-SE" sz="1100" b="0" baseline="0" dirty="0" smtClean="0">
              <a:solidFill>
                <a:schemeClr val="tx1"/>
              </a:solidFill>
              <a:latin typeface="+mn-lt"/>
            </a:endParaRPr>
          </a:p>
          <a:p>
            <a:pPr>
              <a:lnSpc>
                <a:spcPct val="170000"/>
              </a:lnSpc>
            </a:pPr>
            <a:r>
              <a:rPr lang="sv-SE" sz="1100" b="0" baseline="0" dirty="0" smtClean="0">
                <a:solidFill>
                  <a:schemeClr val="tx1"/>
                </a:solidFill>
                <a:latin typeface="+mn-lt"/>
              </a:rPr>
              <a:t>- Regler som ålägger kommunen skyldigheter att bedriva viss verksamhet: Tex. PBL, </a:t>
            </a:r>
            <a:r>
              <a:rPr lang="sv-SE" sz="1100" dirty="0" smtClean="0">
                <a:solidFill>
                  <a:schemeClr val="tx1"/>
                </a:solidFill>
                <a:latin typeface="+mn-lt"/>
              </a:rPr>
              <a:t>Skollagen, Hälso- och sjukvårdslagen, MB, Socialtjänstlagen. </a:t>
            </a:r>
            <a:r>
              <a:rPr lang="sv-SE" sz="1100" b="0" baseline="0" dirty="0" smtClean="0">
                <a:solidFill>
                  <a:schemeClr val="tx1"/>
                </a:solidFill>
                <a:latin typeface="+mn-lt"/>
              </a:rPr>
              <a:t>Dessa föreskrifterna är ibland förenade med bestämmelser om hur verksamheten ska bedrivas. </a:t>
            </a:r>
          </a:p>
          <a:p>
            <a:pPr>
              <a:lnSpc>
                <a:spcPct val="170000"/>
              </a:lnSpc>
            </a:pPr>
            <a:endParaRPr lang="sv-SE" sz="1100" b="0" baseline="0" dirty="0" smtClean="0">
              <a:solidFill>
                <a:schemeClr val="tx1"/>
              </a:solidFill>
              <a:latin typeface="+mn-lt"/>
            </a:endParaRPr>
          </a:p>
          <a:p>
            <a:pPr>
              <a:lnSpc>
                <a:spcPct val="170000"/>
              </a:lnSpc>
            </a:pPr>
            <a:r>
              <a:rPr lang="sv-SE" sz="1100" b="0" baseline="0" dirty="0" smtClean="0">
                <a:solidFill>
                  <a:schemeClr val="tx1"/>
                </a:solidFill>
                <a:latin typeface="+mn-lt"/>
              </a:rPr>
              <a:t>- Regler som ger kommunen möjlighet att ägna sig åt uppgifter som annars inte skulle vara tillåtna därför att de inte faller inom ramen för den kommunala kompetensen: Kompetensutvidgande regler.</a:t>
            </a:r>
          </a:p>
          <a:p>
            <a:pPr>
              <a:lnSpc>
                <a:spcPct val="170000"/>
              </a:lnSpc>
            </a:pPr>
            <a:endParaRPr lang="sv-SE" sz="1100" b="0" u="none" dirty="0" smtClean="0">
              <a:solidFill>
                <a:schemeClr val="tx1"/>
              </a:solidFill>
              <a:latin typeface="+mn-lt"/>
            </a:endParaRPr>
          </a:p>
          <a:p>
            <a:pPr>
              <a:lnSpc>
                <a:spcPct val="170000"/>
              </a:lnSpc>
            </a:pPr>
            <a:r>
              <a:rPr lang="sv-SE" sz="1100" b="0" dirty="0" smtClean="0">
                <a:solidFill>
                  <a:schemeClr val="tx1"/>
                </a:solidFill>
                <a:latin typeface="+mn-lt"/>
              </a:rPr>
              <a:t>I</a:t>
            </a:r>
            <a:r>
              <a:rPr lang="sv-SE" sz="1100" b="0" baseline="0" dirty="0" smtClean="0">
                <a:solidFill>
                  <a:schemeClr val="tx1"/>
                </a:solidFill>
                <a:latin typeface="+mn-lt"/>
              </a:rPr>
              <a:t> l</a:t>
            </a:r>
            <a:r>
              <a:rPr lang="sv-SE" sz="1100" b="0" dirty="0" smtClean="0">
                <a:solidFill>
                  <a:schemeClr val="tx1"/>
                </a:solidFill>
                <a:latin typeface="+mn-lt"/>
              </a:rPr>
              <a:t>ag (2009:47) om vissa kommunala befogenheter finns ett stort </a:t>
            </a:r>
            <a:r>
              <a:rPr lang="sv-SE" sz="1100" b="0" baseline="0" dirty="0" smtClean="0">
                <a:solidFill>
                  <a:schemeClr val="tx1"/>
                </a:solidFill>
                <a:latin typeface="+mn-lt"/>
              </a:rPr>
              <a:t>antal specialreglerade kompetenser, som till övervägande del är kompetensutvidgande, samlade. Det handlar om kompetenser rörande: </a:t>
            </a:r>
          </a:p>
          <a:p>
            <a:pPr>
              <a:lnSpc>
                <a:spcPct val="170000"/>
              </a:lnSpc>
            </a:pPr>
            <a:endParaRPr lang="sv-SE" sz="1100" b="0" baseline="0" dirty="0" smtClean="0">
              <a:solidFill>
                <a:schemeClr val="tx1"/>
              </a:solidFill>
              <a:latin typeface="+mn-lt"/>
            </a:endParaRPr>
          </a:p>
          <a:p>
            <a:pPr>
              <a:lnSpc>
                <a:spcPct val="170000"/>
              </a:lnSpc>
            </a:pPr>
            <a:r>
              <a:rPr lang="sv-SE" sz="1100" b="0" baseline="0" dirty="0" smtClean="0">
                <a:solidFill>
                  <a:schemeClr val="tx1"/>
                </a:solidFill>
                <a:latin typeface="+mn-lt"/>
              </a:rPr>
              <a:t>Socialtjänst (1:4, 2:7, 8 och 10)</a:t>
            </a:r>
          </a:p>
          <a:p>
            <a:pPr>
              <a:lnSpc>
                <a:spcPct val="170000"/>
              </a:lnSpc>
            </a:pPr>
            <a:r>
              <a:rPr lang="sv-SE" sz="1100" b="0" baseline="0" dirty="0" smtClean="0">
                <a:solidFill>
                  <a:schemeClr val="tx1"/>
                </a:solidFill>
                <a:latin typeface="+mn-lt"/>
              </a:rPr>
              <a:t>Statlig väg och järnväg (2:1)</a:t>
            </a:r>
          </a:p>
          <a:p>
            <a:pPr>
              <a:lnSpc>
                <a:spcPct val="170000"/>
              </a:lnSpc>
            </a:pPr>
            <a:r>
              <a:rPr lang="sv-SE" sz="1100" b="0" baseline="0" dirty="0" smtClean="0">
                <a:solidFill>
                  <a:schemeClr val="tx1"/>
                </a:solidFill>
                <a:latin typeface="+mn-lt"/>
              </a:rPr>
              <a:t>Högskoleverksamhet (2:2)</a:t>
            </a:r>
          </a:p>
          <a:p>
            <a:pPr>
              <a:lnSpc>
                <a:spcPct val="170000"/>
              </a:lnSpc>
            </a:pPr>
            <a:r>
              <a:rPr lang="sv-SE" sz="1100" b="0" baseline="0" dirty="0" smtClean="0">
                <a:solidFill>
                  <a:schemeClr val="tx1"/>
                </a:solidFill>
                <a:latin typeface="+mn-lt"/>
              </a:rPr>
              <a:t>Medfinansiering av EU-projekt (2:3)</a:t>
            </a:r>
          </a:p>
          <a:p>
            <a:pPr>
              <a:lnSpc>
                <a:spcPct val="170000"/>
              </a:lnSpc>
            </a:pPr>
            <a:r>
              <a:rPr lang="sv-SE" sz="1100" b="0" baseline="0" dirty="0" smtClean="0">
                <a:solidFill>
                  <a:schemeClr val="tx1"/>
                </a:solidFill>
                <a:latin typeface="+mn-lt"/>
              </a:rPr>
              <a:t>Utländska studerande (2:4)</a:t>
            </a:r>
          </a:p>
          <a:p>
            <a:pPr>
              <a:lnSpc>
                <a:spcPct val="170000"/>
              </a:lnSpc>
            </a:pPr>
            <a:r>
              <a:rPr lang="sv-SE" sz="1100" b="0" baseline="0" dirty="0" smtClean="0">
                <a:solidFill>
                  <a:schemeClr val="tx1"/>
                </a:solidFill>
                <a:latin typeface="+mn-lt"/>
              </a:rPr>
              <a:t>Politiska och andra ungdomsorganisationer (2:5)</a:t>
            </a:r>
          </a:p>
          <a:p>
            <a:pPr>
              <a:lnSpc>
                <a:spcPct val="170000"/>
              </a:lnSpc>
            </a:pPr>
            <a:r>
              <a:rPr lang="sv-SE" sz="1100" b="0" baseline="0" dirty="0" smtClean="0">
                <a:solidFill>
                  <a:schemeClr val="tx1"/>
                </a:solidFill>
                <a:latin typeface="+mn-lt"/>
              </a:rPr>
              <a:t>Boende (2:6)</a:t>
            </a:r>
          </a:p>
          <a:p>
            <a:pPr>
              <a:lnSpc>
                <a:spcPct val="170000"/>
              </a:lnSpc>
            </a:pPr>
            <a:r>
              <a:rPr lang="sv-SE" sz="1100" b="0" baseline="0" dirty="0" smtClean="0">
                <a:solidFill>
                  <a:schemeClr val="tx1"/>
                </a:solidFill>
                <a:latin typeface="+mn-lt"/>
              </a:rPr>
              <a:t>Miljöbetingade investeringsprogram (2:9)</a:t>
            </a:r>
          </a:p>
          <a:p>
            <a:pPr>
              <a:lnSpc>
                <a:spcPct val="170000"/>
              </a:lnSpc>
            </a:pPr>
            <a:r>
              <a:rPr lang="sv-SE" sz="1100" b="0" baseline="0" dirty="0" smtClean="0">
                <a:solidFill>
                  <a:schemeClr val="tx1"/>
                </a:solidFill>
                <a:latin typeface="+mn-lt"/>
              </a:rPr>
              <a:t>Funktionshindrade (3:1)</a:t>
            </a:r>
          </a:p>
          <a:p>
            <a:pPr>
              <a:lnSpc>
                <a:spcPct val="170000"/>
              </a:lnSpc>
            </a:pPr>
            <a:r>
              <a:rPr lang="sv-SE" sz="1100" b="0" baseline="0" dirty="0" smtClean="0">
                <a:solidFill>
                  <a:schemeClr val="tx1"/>
                </a:solidFill>
                <a:latin typeface="+mn-lt"/>
              </a:rPr>
              <a:t>Sjuktransport (3:2)</a:t>
            </a:r>
          </a:p>
          <a:p>
            <a:pPr>
              <a:lnSpc>
                <a:spcPct val="170000"/>
              </a:lnSpc>
            </a:pPr>
            <a:r>
              <a:rPr lang="sv-SE" sz="1100" b="0" baseline="0" dirty="0" smtClean="0">
                <a:solidFill>
                  <a:schemeClr val="tx1"/>
                </a:solidFill>
                <a:latin typeface="+mn-lt"/>
              </a:rPr>
              <a:t>Kollektivtrafik (3:3)</a:t>
            </a:r>
          </a:p>
          <a:p>
            <a:pPr>
              <a:lnSpc>
                <a:spcPct val="170000"/>
              </a:lnSpc>
            </a:pPr>
            <a:r>
              <a:rPr lang="sv-SE" sz="1100" b="0" baseline="0" dirty="0" smtClean="0">
                <a:solidFill>
                  <a:schemeClr val="tx1"/>
                </a:solidFill>
                <a:latin typeface="+mn-lt"/>
              </a:rPr>
              <a:t>Affärsmässighet i vissa verksamheter (1:3, 3:4-5)</a:t>
            </a:r>
          </a:p>
          <a:p>
            <a:pPr>
              <a:lnSpc>
                <a:spcPct val="170000"/>
              </a:lnSpc>
            </a:pPr>
            <a:r>
              <a:rPr lang="sv-SE" sz="1100" b="0" baseline="0" dirty="0" smtClean="0">
                <a:solidFill>
                  <a:schemeClr val="tx1"/>
                </a:solidFill>
                <a:latin typeface="+mn-lt"/>
              </a:rPr>
              <a:t>Lokaler till näringslivet (3:6)</a:t>
            </a:r>
          </a:p>
          <a:p>
            <a:pPr>
              <a:lnSpc>
                <a:spcPct val="170000"/>
              </a:lnSpc>
            </a:pPr>
            <a:r>
              <a:rPr lang="sv-SE" sz="1100" b="0" baseline="0" dirty="0" smtClean="0">
                <a:solidFill>
                  <a:schemeClr val="tx1"/>
                </a:solidFill>
                <a:latin typeface="+mn-lt"/>
              </a:rPr>
              <a:t>Turism (4:1)</a:t>
            </a:r>
          </a:p>
          <a:p>
            <a:pPr>
              <a:lnSpc>
                <a:spcPct val="170000"/>
              </a:lnSpc>
            </a:pPr>
            <a:r>
              <a:rPr lang="sv-SE" sz="1100" b="0" baseline="0" dirty="0" smtClean="0">
                <a:solidFill>
                  <a:schemeClr val="tx1"/>
                </a:solidFill>
                <a:latin typeface="+mn-lt"/>
              </a:rPr>
              <a:t>Tjänsteexport (5:1-3)</a:t>
            </a:r>
          </a:p>
          <a:p>
            <a:pPr>
              <a:lnSpc>
                <a:spcPct val="170000"/>
              </a:lnSpc>
            </a:pPr>
            <a:r>
              <a:rPr lang="sv-SE" sz="1100" b="0" baseline="0" dirty="0" smtClean="0">
                <a:solidFill>
                  <a:schemeClr val="tx1"/>
                </a:solidFill>
                <a:latin typeface="+mn-lt"/>
              </a:rPr>
              <a:t>Trängselskatt (6:1)</a:t>
            </a:r>
          </a:p>
          <a:p>
            <a:pPr>
              <a:lnSpc>
                <a:spcPct val="170000"/>
              </a:lnSpc>
            </a:pPr>
            <a:r>
              <a:rPr lang="sv-SE" sz="1100" b="0" baseline="0" dirty="0" smtClean="0">
                <a:solidFill>
                  <a:schemeClr val="tx1"/>
                </a:solidFill>
                <a:latin typeface="+mn-lt"/>
              </a:rPr>
              <a:t>Internationellt bistånd (5:4-5)</a:t>
            </a:r>
          </a:p>
          <a:p>
            <a:pPr>
              <a:lnSpc>
                <a:spcPct val="170000"/>
              </a:lnSpc>
            </a:pPr>
            <a:r>
              <a:rPr lang="sv-SE" sz="1100" b="0" baseline="0" dirty="0" smtClean="0">
                <a:solidFill>
                  <a:schemeClr val="tx1"/>
                </a:solidFill>
                <a:latin typeface="+mn-lt"/>
              </a:rPr>
              <a:t>Samverkan om kollektivavtal (6:3)</a:t>
            </a:r>
          </a:p>
          <a:p>
            <a:pPr>
              <a:lnSpc>
                <a:spcPct val="170000"/>
              </a:lnSpc>
            </a:pPr>
            <a:r>
              <a:rPr lang="sv-SE" sz="1100" b="0" baseline="0" dirty="0" smtClean="0">
                <a:solidFill>
                  <a:schemeClr val="tx1"/>
                </a:solidFill>
                <a:latin typeface="+mn-lt"/>
              </a:rPr>
              <a:t>Arbetsmarknadspolitiska åtgärder (6:2) och </a:t>
            </a:r>
          </a:p>
          <a:p>
            <a:pPr>
              <a:lnSpc>
                <a:spcPct val="170000"/>
              </a:lnSpc>
            </a:pPr>
            <a:r>
              <a:rPr lang="sv-SE" sz="1100" b="0" baseline="0" dirty="0" smtClean="0">
                <a:solidFill>
                  <a:schemeClr val="tx1"/>
                </a:solidFill>
                <a:latin typeface="+mn-lt"/>
              </a:rPr>
              <a:t>Delegation vid upphandling genom inköpscentral (6:4-7)</a:t>
            </a:r>
          </a:p>
          <a:p>
            <a:pPr>
              <a:lnSpc>
                <a:spcPct val="170000"/>
              </a:lnSpc>
            </a:pPr>
            <a:endParaRPr lang="sv-SE" sz="1100" b="0" dirty="0" smtClean="0">
              <a:solidFill>
                <a:schemeClr val="tx1"/>
              </a:solidFill>
              <a:latin typeface="+mn-lt"/>
            </a:endParaRPr>
          </a:p>
          <a:p>
            <a:pPr>
              <a:lnSpc>
                <a:spcPct val="170000"/>
              </a:lnSpc>
            </a:pPr>
            <a:endParaRPr lang="sv-SE" sz="1100" dirty="0" smtClean="0">
              <a:solidFill>
                <a:schemeClr val="tx1"/>
              </a:solidFill>
              <a:latin typeface="+mn-lt"/>
            </a:endParaRPr>
          </a:p>
          <a:p>
            <a:endParaRPr lang="sv-SE" sz="1100" dirty="0">
              <a:solidFill>
                <a:schemeClr val="tx1"/>
              </a:solidFill>
              <a:latin typeface="+mn-lt"/>
            </a:endParaRPr>
          </a:p>
        </p:txBody>
      </p:sp>
      <p:sp>
        <p:nvSpPr>
          <p:cNvPr id="4" name="Platshållare för bildnummer 3"/>
          <p:cNvSpPr>
            <a:spLocks noGrp="1"/>
          </p:cNvSpPr>
          <p:nvPr>
            <p:ph type="sldNum" sz="quarter" idx="10"/>
          </p:nvPr>
        </p:nvSpPr>
        <p:spPr/>
        <p:txBody>
          <a:bodyPr/>
          <a:lstStyle/>
          <a:p>
            <a:fld id="{2AA118DA-F7A0-4D1B-84A0-D02FEEEB5B98}" type="slidenum">
              <a:rPr lang="sv-SE" smtClean="0"/>
              <a:t>4</a:t>
            </a:fld>
            <a:endParaRPr lang="sv-SE"/>
          </a:p>
        </p:txBody>
      </p:sp>
    </p:spTree>
    <p:extLst>
      <p:ext uri="{BB962C8B-B14F-4D97-AF65-F5344CB8AC3E}">
        <p14:creationId xmlns:p14="http://schemas.microsoft.com/office/powerpoint/2010/main" val="622815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70000"/>
              </a:lnSpc>
            </a:pPr>
            <a:r>
              <a:rPr lang="sv-SE" sz="1100" baseline="0" dirty="0" smtClean="0">
                <a:solidFill>
                  <a:schemeClr val="tx1"/>
                </a:solidFill>
                <a:latin typeface="+mn-lt"/>
              </a:rPr>
              <a:t>De kommunalrättsliga principerna har vuxit fram genom rättspraxis under lång tid och finns sedan 1991- års kommunallag i lag. De är allmänt hållna och avsedda att gälla ett mycket stort antal skiftande förhållanden. </a:t>
            </a:r>
          </a:p>
          <a:p>
            <a:pPr>
              <a:lnSpc>
                <a:spcPct val="170000"/>
              </a:lnSpc>
            </a:pPr>
            <a:endParaRPr lang="sv-SE" sz="1100" baseline="0" dirty="0" smtClean="0">
              <a:solidFill>
                <a:schemeClr val="tx1"/>
              </a:solidFill>
              <a:latin typeface="+mn-lt"/>
            </a:endParaRPr>
          </a:p>
          <a:p>
            <a:pPr>
              <a:lnSpc>
                <a:spcPct val="170000"/>
              </a:lnSpc>
            </a:pPr>
            <a:r>
              <a:rPr lang="sv-SE" sz="1100" baseline="0" dirty="0" smtClean="0">
                <a:solidFill>
                  <a:schemeClr val="tx1"/>
                </a:solidFill>
                <a:latin typeface="+mn-lt"/>
              </a:rPr>
              <a:t>De kommunalrättsliga principerna kan delas in i två grupper: Kompetensbegränsande principer och principer inom ramen för kompetensen. </a:t>
            </a:r>
          </a:p>
          <a:p>
            <a:pPr>
              <a:lnSpc>
                <a:spcPct val="170000"/>
              </a:lnSpc>
            </a:pPr>
            <a:endParaRPr lang="sv-SE" sz="1100" baseline="0" dirty="0" smtClean="0">
              <a:solidFill>
                <a:schemeClr val="tx1"/>
              </a:solidFill>
              <a:latin typeface="+mn-lt"/>
            </a:endParaRPr>
          </a:p>
          <a:p>
            <a:pPr>
              <a:lnSpc>
                <a:spcPct val="170000"/>
              </a:lnSpc>
            </a:pPr>
            <a:r>
              <a:rPr lang="sv-SE" sz="1100" baseline="0" dirty="0" smtClean="0">
                <a:solidFill>
                  <a:schemeClr val="tx1"/>
                </a:solidFill>
                <a:latin typeface="+mn-lt"/>
              </a:rPr>
              <a:t>-      Kompetensbegränsande principer anger den yttre gränsen för vad en kommun får göra.</a:t>
            </a:r>
          </a:p>
          <a:p>
            <a:pPr marL="285750" indent="-285750">
              <a:lnSpc>
                <a:spcPct val="170000"/>
              </a:lnSpc>
              <a:buFontTx/>
              <a:buChar char="-"/>
            </a:pPr>
            <a:r>
              <a:rPr lang="sv-SE" sz="1100" baseline="0" dirty="0" smtClean="0">
                <a:solidFill>
                  <a:schemeClr val="tx1"/>
                </a:solidFill>
                <a:latin typeface="+mn-lt"/>
              </a:rPr>
              <a:t>Principer inom ramen för kompetensen anger vad kommunen får göra när den agerar inom ramen för sin kompetens.</a:t>
            </a:r>
          </a:p>
          <a:p>
            <a:pPr>
              <a:lnSpc>
                <a:spcPct val="170000"/>
              </a:lnSpc>
            </a:pPr>
            <a:endParaRPr lang="sv-SE" sz="1100" dirty="0" smtClean="0">
              <a:solidFill>
                <a:schemeClr val="tx1"/>
              </a:solidFill>
              <a:latin typeface="+mn-lt"/>
            </a:endParaRPr>
          </a:p>
          <a:p>
            <a:pPr marL="0" indent="0">
              <a:lnSpc>
                <a:spcPct val="170000"/>
              </a:lnSpc>
              <a:buFontTx/>
              <a:buNone/>
            </a:pPr>
            <a:r>
              <a:rPr lang="sv-SE" sz="1100" u="sng" dirty="0" smtClean="0">
                <a:solidFill>
                  <a:schemeClr val="tx1"/>
                </a:solidFill>
                <a:latin typeface="+mn-lt"/>
              </a:rPr>
              <a:t>Lokaliseringsprincipen:</a:t>
            </a:r>
            <a:endParaRPr lang="sv-SE" sz="1100" dirty="0" smtClean="0">
              <a:solidFill>
                <a:schemeClr val="tx1"/>
              </a:solidFill>
              <a:latin typeface="+mn-lt"/>
            </a:endParaRPr>
          </a:p>
          <a:p>
            <a:pPr marL="0" marR="0" lvl="0" indent="0" algn="l" defTabSz="914400" rtl="0" eaLnBrk="1" fontAlgn="auto" latinLnBrk="0" hangingPunct="1">
              <a:lnSpc>
                <a:spcPct val="170000"/>
              </a:lnSpc>
              <a:spcBef>
                <a:spcPts val="0"/>
              </a:spcBef>
              <a:spcAft>
                <a:spcPts val="0"/>
              </a:spcAft>
              <a:buClrTx/>
              <a:buSzTx/>
              <a:buFontTx/>
              <a:buNone/>
              <a:tabLst/>
              <a:defRPr/>
            </a:pPr>
            <a:endParaRPr lang="sv-SE" sz="1100" dirty="0" smtClean="0">
              <a:solidFill>
                <a:schemeClr val="tx1"/>
              </a:solidFill>
              <a:latin typeface="+mn-lt"/>
            </a:endParaRPr>
          </a:p>
          <a:p>
            <a:pPr marL="0" marR="0" lvl="0" indent="0" algn="l" defTabSz="914400" rtl="0" eaLnBrk="1" fontAlgn="auto" latinLnBrk="0" hangingPunct="1">
              <a:lnSpc>
                <a:spcPct val="170000"/>
              </a:lnSpc>
              <a:spcBef>
                <a:spcPts val="0"/>
              </a:spcBef>
              <a:spcAft>
                <a:spcPts val="0"/>
              </a:spcAft>
              <a:buClrTx/>
              <a:buSzTx/>
              <a:buFontTx/>
              <a:buNone/>
              <a:tabLst/>
              <a:defRPr/>
            </a:pPr>
            <a:r>
              <a:rPr lang="sv-SE" sz="1100" dirty="0" smtClean="0">
                <a:solidFill>
                  <a:schemeClr val="tx1"/>
                </a:solidFill>
                <a:latin typeface="+mn-lt"/>
              </a:rPr>
              <a:t>Kommunallagen 2:1</a:t>
            </a:r>
            <a:r>
              <a:rPr lang="sv-SE" sz="1100" baseline="0" dirty="0" smtClean="0">
                <a:solidFill>
                  <a:schemeClr val="tx1"/>
                </a:solidFill>
                <a:latin typeface="+mn-lt"/>
              </a:rPr>
              <a:t> ”Kommuner själva får ha hand om angelägenheter av allmänt </a:t>
            </a:r>
            <a:r>
              <a:rPr lang="sv-SE" sz="1100" b="0" baseline="0" dirty="0" smtClean="0">
                <a:solidFill>
                  <a:schemeClr val="tx1"/>
                </a:solidFill>
                <a:latin typeface="+mn-lt"/>
              </a:rPr>
              <a:t>intresse som har anknytning till kommunens eller landstigets område eller deras medlemmar”.</a:t>
            </a:r>
          </a:p>
          <a:p>
            <a:pPr marL="0" indent="0">
              <a:lnSpc>
                <a:spcPct val="170000"/>
              </a:lnSpc>
              <a:buFontTx/>
              <a:buNone/>
            </a:pPr>
            <a:endParaRPr lang="sv-SE" sz="1100" dirty="0" smtClean="0">
              <a:solidFill>
                <a:schemeClr val="tx1"/>
              </a:solidFill>
              <a:latin typeface="+mn-lt"/>
            </a:endParaRPr>
          </a:p>
          <a:p>
            <a:pPr marL="0" marR="0" lvl="0" indent="0" algn="l" defTabSz="914400" rtl="0" eaLnBrk="1" fontAlgn="auto" latinLnBrk="0" hangingPunct="1">
              <a:lnSpc>
                <a:spcPct val="170000"/>
              </a:lnSpc>
              <a:spcBef>
                <a:spcPts val="0"/>
              </a:spcBef>
              <a:spcAft>
                <a:spcPts val="0"/>
              </a:spcAft>
              <a:buClrTx/>
              <a:buSzTx/>
              <a:buFontTx/>
              <a:buNone/>
              <a:tabLst/>
              <a:defRPr/>
            </a:pPr>
            <a:r>
              <a:rPr lang="sv-SE" sz="1100" dirty="0" smtClean="0">
                <a:solidFill>
                  <a:schemeClr val="tx1"/>
                </a:solidFill>
                <a:latin typeface="+mn-lt"/>
              </a:rPr>
              <a:t>Lokaliseringsprincipen innebär</a:t>
            </a:r>
            <a:r>
              <a:rPr lang="sv-SE" sz="1100" baseline="0" dirty="0" smtClean="0">
                <a:solidFill>
                  <a:schemeClr val="tx1"/>
                </a:solidFill>
                <a:latin typeface="+mn-lt"/>
              </a:rPr>
              <a:t> att en kommunal åtgärd måste vara knuten till kommunens eget område eller dess medlemmar för att den ska anses som en kommunal angelägenhet. Kommunens medlemmar kan dock ha nytta av åtgärder eller verksamhet även utanför den egna kommunen. Lokaliseringsprincipen innebär inte att åtgärd som kommunen vidtar rent fysiskt måste utföras inom kommunens geografiska gränser. Principen innebär endast att de som drar nytta av de tjänster som viss kommunal verksamhet ger upphov till ska vara kommunens medlemmar. </a:t>
            </a:r>
          </a:p>
          <a:p>
            <a:pPr marL="0" marR="0" lvl="0" indent="0" algn="l" defTabSz="914400" rtl="0" eaLnBrk="1" fontAlgn="auto" latinLnBrk="0" hangingPunct="1">
              <a:lnSpc>
                <a:spcPct val="170000"/>
              </a:lnSpc>
              <a:spcBef>
                <a:spcPts val="0"/>
              </a:spcBef>
              <a:spcAft>
                <a:spcPts val="0"/>
              </a:spcAft>
              <a:buClrTx/>
              <a:buSzTx/>
              <a:buFontTx/>
              <a:buNone/>
              <a:tabLst/>
              <a:defRPr/>
            </a:pPr>
            <a:endParaRPr lang="sv-SE" sz="1100" baseline="0" dirty="0" smtClean="0">
              <a:solidFill>
                <a:schemeClr val="tx1"/>
              </a:solidFill>
              <a:latin typeface="+mn-lt"/>
            </a:endParaRPr>
          </a:p>
          <a:p>
            <a:pPr marL="0" marR="0" lvl="0" indent="0" algn="l" defTabSz="914400" rtl="0" eaLnBrk="1" fontAlgn="auto" latinLnBrk="0" hangingPunct="1">
              <a:lnSpc>
                <a:spcPct val="170000"/>
              </a:lnSpc>
              <a:spcBef>
                <a:spcPts val="0"/>
              </a:spcBef>
              <a:spcAft>
                <a:spcPts val="0"/>
              </a:spcAft>
              <a:buClrTx/>
              <a:buSzTx/>
              <a:buFontTx/>
              <a:buNone/>
              <a:tabLst/>
              <a:defRPr/>
            </a:pPr>
            <a:r>
              <a:rPr lang="sv-SE" sz="1100" dirty="0" smtClean="0">
                <a:solidFill>
                  <a:schemeClr val="tx1"/>
                </a:solidFill>
                <a:latin typeface="+mn-lt"/>
              </a:rPr>
              <a:t>I</a:t>
            </a:r>
            <a:r>
              <a:rPr lang="sv-SE" sz="1100" baseline="0" dirty="0" smtClean="0">
                <a:solidFill>
                  <a:schemeClr val="tx1"/>
                </a:solidFill>
                <a:latin typeface="+mn-lt"/>
              </a:rPr>
              <a:t> </a:t>
            </a:r>
            <a:r>
              <a:rPr lang="sv-SE" sz="1100" dirty="0" smtClean="0">
                <a:solidFill>
                  <a:schemeClr val="tx1"/>
                </a:solidFill>
                <a:latin typeface="+mn-lt"/>
              </a:rPr>
              <a:t>RÅ 1977 ref 77 HFD bedömde att åtgärd</a:t>
            </a:r>
            <a:r>
              <a:rPr lang="sv-SE" sz="1100" baseline="0" dirty="0" smtClean="0">
                <a:solidFill>
                  <a:schemeClr val="tx1"/>
                </a:solidFill>
                <a:latin typeface="+mn-lt"/>
              </a:rPr>
              <a:t> i form av vägbygge inom annan kommuns område var i enlighet med kommunallagen eftersom nyttan hamnade hos det egna medlemskollektivet. Vägbygget syftade till att ansluta den egna kommunen till en större trafikled. </a:t>
            </a:r>
          </a:p>
          <a:p>
            <a:pPr marL="0" indent="0">
              <a:lnSpc>
                <a:spcPct val="170000"/>
              </a:lnSpc>
              <a:buFontTx/>
              <a:buNone/>
            </a:pPr>
            <a:endParaRPr lang="sv-SE" sz="1100" baseline="0" dirty="0" smtClean="0">
              <a:solidFill>
                <a:schemeClr val="tx1"/>
              </a:solidFill>
              <a:latin typeface="+mn-lt"/>
            </a:endParaRPr>
          </a:p>
          <a:p>
            <a:pPr marL="0" indent="0">
              <a:lnSpc>
                <a:spcPct val="170000"/>
              </a:lnSpc>
              <a:buNone/>
            </a:pPr>
            <a:r>
              <a:rPr lang="sv-SE" sz="1100" u="sng" dirty="0" smtClean="0">
                <a:solidFill>
                  <a:schemeClr val="tx1"/>
                </a:solidFill>
                <a:latin typeface="+mn-lt"/>
              </a:rPr>
              <a:t>Proportionalitetsprincipen:</a:t>
            </a:r>
            <a:endParaRPr lang="sv-SE" sz="1100" u="none" dirty="0" smtClean="0">
              <a:solidFill>
                <a:schemeClr val="tx1"/>
              </a:solidFill>
              <a:latin typeface="+mn-lt"/>
            </a:endParaRPr>
          </a:p>
          <a:p>
            <a:pPr marL="0" marR="0" lvl="0" indent="0" algn="l" defTabSz="914400" rtl="0" eaLnBrk="1" fontAlgn="auto" latinLnBrk="0" hangingPunct="1">
              <a:lnSpc>
                <a:spcPct val="170000"/>
              </a:lnSpc>
              <a:spcBef>
                <a:spcPts val="0"/>
              </a:spcBef>
              <a:spcAft>
                <a:spcPts val="0"/>
              </a:spcAft>
              <a:buClrTx/>
              <a:buSzTx/>
              <a:buFontTx/>
              <a:buNone/>
              <a:tabLst/>
              <a:defRPr/>
            </a:pPr>
            <a:endParaRPr lang="sv-SE" sz="1100" u="none" dirty="0" smtClean="0">
              <a:solidFill>
                <a:schemeClr val="tx1"/>
              </a:solidFill>
              <a:latin typeface="+mn-lt"/>
            </a:endParaRPr>
          </a:p>
          <a:p>
            <a:pPr marL="0" marR="0" lvl="0" indent="0" algn="l" defTabSz="914400" rtl="0" eaLnBrk="1" fontAlgn="auto" latinLnBrk="0" hangingPunct="1">
              <a:lnSpc>
                <a:spcPct val="170000"/>
              </a:lnSpc>
              <a:spcBef>
                <a:spcPts val="0"/>
              </a:spcBef>
              <a:spcAft>
                <a:spcPts val="0"/>
              </a:spcAft>
              <a:buClrTx/>
              <a:buSzTx/>
              <a:buFontTx/>
              <a:buNone/>
              <a:tabLst/>
              <a:defRPr/>
            </a:pPr>
            <a:r>
              <a:rPr lang="sv-SE" sz="1100" u="none" dirty="0" smtClean="0">
                <a:solidFill>
                  <a:schemeClr val="tx1"/>
                </a:solidFill>
                <a:latin typeface="+mn-lt"/>
              </a:rPr>
              <a:t>Kommunallagen 2:1</a:t>
            </a:r>
          </a:p>
          <a:p>
            <a:pPr marL="0" indent="0">
              <a:lnSpc>
                <a:spcPct val="170000"/>
              </a:lnSpc>
              <a:buNone/>
            </a:pPr>
            <a:endParaRPr lang="sv-SE" sz="1100" u="none" dirty="0" smtClean="0">
              <a:solidFill>
                <a:schemeClr val="tx1"/>
              </a:solidFill>
              <a:latin typeface="+mn-lt"/>
            </a:endParaRPr>
          </a:p>
          <a:p>
            <a:pPr marL="0" indent="0">
              <a:lnSpc>
                <a:spcPct val="170000"/>
              </a:lnSpc>
              <a:buNone/>
            </a:pPr>
            <a:r>
              <a:rPr lang="sv-SE" sz="1100" u="none" dirty="0" smtClean="0">
                <a:solidFill>
                  <a:schemeClr val="tx1"/>
                </a:solidFill>
                <a:latin typeface="+mn-lt"/>
              </a:rPr>
              <a:t>I</a:t>
            </a:r>
            <a:r>
              <a:rPr lang="sv-SE" sz="1100" u="none" baseline="0" dirty="0" smtClean="0">
                <a:solidFill>
                  <a:schemeClr val="tx1"/>
                </a:solidFill>
                <a:latin typeface="+mn-lt"/>
              </a:rPr>
              <a:t> d</a:t>
            </a:r>
            <a:r>
              <a:rPr lang="sv-SE" sz="1100" u="none" dirty="0" smtClean="0">
                <a:solidFill>
                  <a:schemeClr val="tx1"/>
                </a:solidFill>
                <a:latin typeface="+mn-lt"/>
              </a:rPr>
              <a:t>et allmänna kravet på att en viss åtgärd eller verksamhet</a:t>
            </a:r>
            <a:r>
              <a:rPr lang="sv-SE" sz="1100" u="none" baseline="0" dirty="0" smtClean="0">
                <a:solidFill>
                  <a:schemeClr val="tx1"/>
                </a:solidFill>
                <a:latin typeface="+mn-lt"/>
              </a:rPr>
              <a:t> ska ligga i kommunmedlemmarnas intresse rymmer också ett krav på proportionalitet. Insatsen måste motsvara nyttan för kommunen och dess medlemmar. </a:t>
            </a:r>
          </a:p>
          <a:p>
            <a:pPr marL="0" indent="0">
              <a:lnSpc>
                <a:spcPct val="170000"/>
              </a:lnSpc>
              <a:buNone/>
            </a:pPr>
            <a:endParaRPr lang="sv-SE" sz="1100" u="none" baseline="0" dirty="0" smtClean="0">
              <a:solidFill>
                <a:schemeClr val="tx1"/>
              </a:solidFill>
              <a:latin typeface="+mn-lt"/>
            </a:endParaRPr>
          </a:p>
          <a:p>
            <a:pPr marL="0" indent="0">
              <a:lnSpc>
                <a:spcPct val="170000"/>
              </a:lnSpc>
              <a:buNone/>
            </a:pPr>
            <a:r>
              <a:rPr lang="sv-SE" sz="1100" u="none" baseline="0" dirty="0" smtClean="0">
                <a:solidFill>
                  <a:schemeClr val="tx1"/>
                </a:solidFill>
                <a:latin typeface="+mn-lt"/>
              </a:rPr>
              <a:t>RÅ 2006 ref 81 Kommunalt bidrag på 60 mkr till en stiftelse som hade i uppgift att bedriva verksamhet inom internationell vattenforskning var inte kompetensenligt. Domstolen uttalade att stiftelseändamålet sannolikt skulle innebära viss bytta för kommunen och därmed skulle bidraget kunna vara kompetensenligt i och för sig. Att kommun har uppgifter inom vattenförsörjning är odiskutabelt. Risken var dock att bidraget framför allt skulle förbrukas genom internationell forskning och utredningsverksamhet och nyttan för kommunen var därmed begränsad. Domstolen fastslog att bidraget storlek inte stod i proportion till den framtida nyttan. </a:t>
            </a:r>
            <a:endParaRPr lang="sv-SE" sz="1100" u="sng" dirty="0" smtClean="0">
              <a:solidFill>
                <a:schemeClr val="tx1"/>
              </a:solidFill>
              <a:latin typeface="+mn-lt"/>
            </a:endParaRPr>
          </a:p>
          <a:p>
            <a:pPr marL="0" indent="0">
              <a:lnSpc>
                <a:spcPct val="170000"/>
              </a:lnSpc>
              <a:buFontTx/>
              <a:buNone/>
            </a:pPr>
            <a:endParaRPr lang="sv-SE" sz="1100" u="sng" dirty="0" smtClean="0">
              <a:solidFill>
                <a:schemeClr val="tx1"/>
              </a:solidFill>
              <a:latin typeface="+mn-lt"/>
            </a:endParaRPr>
          </a:p>
          <a:p>
            <a:pPr marL="0" indent="0">
              <a:lnSpc>
                <a:spcPct val="170000"/>
              </a:lnSpc>
              <a:buFontTx/>
              <a:buNone/>
            </a:pPr>
            <a:r>
              <a:rPr lang="sv-SE" sz="1100" u="sng" dirty="0" smtClean="0">
                <a:solidFill>
                  <a:schemeClr val="tx1"/>
                </a:solidFill>
                <a:latin typeface="+mn-lt"/>
              </a:rPr>
              <a:t>Uppgifter som tillkommer på annan:</a:t>
            </a:r>
          </a:p>
          <a:p>
            <a:pPr marL="0" indent="0">
              <a:lnSpc>
                <a:spcPct val="170000"/>
              </a:lnSpc>
              <a:buFontTx/>
              <a:buNone/>
            </a:pPr>
            <a:endParaRPr lang="sv-SE" sz="1100" u="sng" dirty="0" smtClean="0">
              <a:solidFill>
                <a:schemeClr val="tx1"/>
              </a:solidFill>
              <a:latin typeface="+mn-lt"/>
            </a:endParaRPr>
          </a:p>
          <a:p>
            <a:pPr marL="0" indent="0">
              <a:lnSpc>
                <a:spcPct val="170000"/>
              </a:lnSpc>
              <a:buFontTx/>
              <a:buNone/>
            </a:pPr>
            <a:r>
              <a:rPr lang="sv-SE" sz="1100" u="none" dirty="0" smtClean="0">
                <a:solidFill>
                  <a:schemeClr val="tx1"/>
                </a:solidFill>
                <a:latin typeface="+mn-lt"/>
              </a:rPr>
              <a:t>Kommunallagen</a:t>
            </a:r>
            <a:r>
              <a:rPr lang="sv-SE" sz="1100" dirty="0" smtClean="0">
                <a:solidFill>
                  <a:schemeClr val="tx1"/>
                </a:solidFill>
                <a:latin typeface="+mn-lt"/>
              </a:rPr>
              <a:t> 2:2</a:t>
            </a:r>
            <a:r>
              <a:rPr lang="sv-SE" sz="1100" baseline="0" dirty="0" smtClean="0">
                <a:solidFill>
                  <a:schemeClr val="tx1"/>
                </a:solidFill>
                <a:latin typeface="+mn-lt"/>
              </a:rPr>
              <a:t> </a:t>
            </a:r>
            <a:r>
              <a:rPr lang="sv-SE" sz="1100" dirty="0" smtClean="0">
                <a:solidFill>
                  <a:schemeClr val="tx1"/>
                </a:solidFill>
                <a:latin typeface="+mn-lt"/>
              </a:rPr>
              <a:t>”Kommuner inte får ha hand om sådana angelägenheter som enbart staten, en annan kommun,</a:t>
            </a:r>
            <a:r>
              <a:rPr lang="sv-SE" sz="1100" baseline="0" dirty="0" smtClean="0">
                <a:solidFill>
                  <a:schemeClr val="tx1"/>
                </a:solidFill>
                <a:latin typeface="+mn-lt"/>
              </a:rPr>
              <a:t> ett annat landsting eller någon annan ska ha hand om.” </a:t>
            </a:r>
          </a:p>
          <a:p>
            <a:pPr marL="0" indent="0">
              <a:lnSpc>
                <a:spcPct val="170000"/>
              </a:lnSpc>
              <a:buFontTx/>
              <a:buNone/>
            </a:pPr>
            <a:endParaRPr lang="sv-SE" sz="1100" baseline="0" dirty="0" smtClean="0">
              <a:solidFill>
                <a:schemeClr val="tx1"/>
              </a:solidFill>
              <a:latin typeface="+mn-lt"/>
            </a:endParaRPr>
          </a:p>
          <a:p>
            <a:pPr marL="0" indent="0">
              <a:lnSpc>
                <a:spcPct val="170000"/>
              </a:lnSpc>
              <a:buFontTx/>
              <a:buNone/>
            </a:pPr>
            <a:r>
              <a:rPr lang="sv-SE" sz="1100" baseline="0" dirty="0" smtClean="0">
                <a:solidFill>
                  <a:schemeClr val="tx1"/>
                </a:solidFill>
                <a:latin typeface="+mn-lt"/>
              </a:rPr>
              <a:t>Med ”någon annan” avses andra offentliga aktörer än nu nämnda, t.ex. arbetslöshetskassorna. Bestämmelsen tar sikte på när en angelägenhet exklusivt och enligt lag eller författning faller inom någon annans befogenhet, tex statliga angelägenheter såsom försvars- och utrikespolitik. En annat område inom vilket kommunen inte får agera är penning- och kreditväsendet, som enligt huvudregeln ska handhas av staten och enskilda bankinrättningar.</a:t>
            </a:r>
            <a:endParaRPr lang="sv-SE" sz="1100" dirty="0" smtClean="0">
              <a:solidFill>
                <a:schemeClr val="tx1"/>
              </a:solidFill>
              <a:latin typeface="+mn-lt"/>
            </a:endParaRPr>
          </a:p>
          <a:p>
            <a:pPr marL="0" indent="0">
              <a:lnSpc>
                <a:spcPct val="170000"/>
              </a:lnSpc>
              <a:buFontTx/>
              <a:buNone/>
            </a:pPr>
            <a:endParaRPr lang="sv-SE" sz="1100" dirty="0" smtClean="0">
              <a:solidFill>
                <a:schemeClr val="tx1"/>
              </a:solidFill>
              <a:latin typeface="+mn-lt"/>
            </a:endParaRPr>
          </a:p>
          <a:p>
            <a:pPr marL="0" indent="0">
              <a:lnSpc>
                <a:spcPct val="170000"/>
              </a:lnSpc>
              <a:buFontTx/>
              <a:buNone/>
            </a:pPr>
            <a:endParaRPr lang="sv-SE" sz="1100" dirty="0" smtClean="0">
              <a:solidFill>
                <a:schemeClr val="bg1"/>
              </a:solidFill>
              <a:latin typeface="+mn-lt"/>
            </a:endParaRPr>
          </a:p>
          <a:p>
            <a:endParaRPr lang="sv-SE" sz="1100" dirty="0">
              <a:latin typeface="+mn-lt"/>
            </a:endParaRPr>
          </a:p>
        </p:txBody>
      </p:sp>
      <p:sp>
        <p:nvSpPr>
          <p:cNvPr id="4" name="Platshållare för bildnummer 3"/>
          <p:cNvSpPr>
            <a:spLocks noGrp="1"/>
          </p:cNvSpPr>
          <p:nvPr>
            <p:ph type="sldNum" sz="quarter" idx="10"/>
          </p:nvPr>
        </p:nvSpPr>
        <p:spPr/>
        <p:txBody>
          <a:bodyPr/>
          <a:lstStyle/>
          <a:p>
            <a:fld id="{2AA118DA-F7A0-4D1B-84A0-D02FEEEB5B98}" type="slidenum">
              <a:rPr lang="sv-SE" smtClean="0"/>
              <a:t>5</a:t>
            </a:fld>
            <a:endParaRPr lang="sv-SE"/>
          </a:p>
        </p:txBody>
      </p:sp>
    </p:spTree>
    <p:extLst>
      <p:ext uri="{BB962C8B-B14F-4D97-AF65-F5344CB8AC3E}">
        <p14:creationId xmlns:p14="http://schemas.microsoft.com/office/powerpoint/2010/main" val="622462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70000"/>
              </a:lnSpc>
              <a:buFontTx/>
              <a:buNone/>
            </a:pPr>
            <a:endParaRPr lang="sv-SE" sz="1100" u="none" dirty="0" smtClean="0">
              <a:solidFill>
                <a:schemeClr val="tx1"/>
              </a:solidFill>
            </a:endParaRPr>
          </a:p>
          <a:p>
            <a:pPr marL="0" indent="0">
              <a:lnSpc>
                <a:spcPct val="170000"/>
              </a:lnSpc>
              <a:buFontTx/>
              <a:buNone/>
            </a:pPr>
            <a:r>
              <a:rPr lang="sv-SE" sz="1100" u="sng" dirty="0" smtClean="0">
                <a:solidFill>
                  <a:schemeClr val="tx1"/>
                </a:solidFill>
              </a:rPr>
              <a:t>Förbudet mot understöd till enskild:</a:t>
            </a:r>
            <a:r>
              <a:rPr lang="sv-SE" sz="1100" u="sng" baseline="0" dirty="0" smtClean="0">
                <a:solidFill>
                  <a:schemeClr val="tx1"/>
                </a:solidFill>
              </a:rPr>
              <a:t> </a:t>
            </a:r>
          </a:p>
          <a:p>
            <a:pPr marL="0" indent="0">
              <a:lnSpc>
                <a:spcPct val="170000"/>
              </a:lnSpc>
              <a:buFontTx/>
              <a:buNone/>
            </a:pPr>
            <a:endParaRPr lang="sv-SE" sz="1100" u="sng" baseline="0" dirty="0" smtClean="0">
              <a:solidFill>
                <a:schemeClr val="tx1"/>
              </a:solidFill>
            </a:endParaRPr>
          </a:p>
          <a:p>
            <a:pPr marL="0" indent="0">
              <a:lnSpc>
                <a:spcPct val="170000"/>
              </a:lnSpc>
              <a:buFontTx/>
              <a:buNone/>
            </a:pPr>
            <a:r>
              <a:rPr lang="sv-SE" sz="1100" u="none" dirty="0" smtClean="0">
                <a:solidFill>
                  <a:schemeClr val="tx1"/>
                </a:solidFill>
              </a:rPr>
              <a:t>Kommunallagen</a:t>
            </a:r>
            <a:r>
              <a:rPr lang="sv-SE" sz="1100" u="none" baseline="0" dirty="0" smtClean="0">
                <a:solidFill>
                  <a:schemeClr val="tx1"/>
                </a:solidFill>
              </a:rPr>
              <a:t> </a:t>
            </a:r>
            <a:r>
              <a:rPr lang="sv-SE" sz="1100" dirty="0" smtClean="0">
                <a:solidFill>
                  <a:schemeClr val="tx1"/>
                </a:solidFill>
              </a:rPr>
              <a:t>2:1</a:t>
            </a:r>
          </a:p>
          <a:p>
            <a:pPr marL="0" indent="0">
              <a:lnSpc>
                <a:spcPct val="170000"/>
              </a:lnSpc>
              <a:buFontTx/>
              <a:buNone/>
            </a:pPr>
            <a:endParaRPr lang="sv-SE" sz="1100" dirty="0" smtClean="0">
              <a:solidFill>
                <a:schemeClr val="tx1"/>
              </a:solidFill>
            </a:endParaRPr>
          </a:p>
          <a:p>
            <a:pPr marL="0" indent="0">
              <a:lnSpc>
                <a:spcPct val="170000"/>
              </a:lnSpc>
              <a:buFontTx/>
              <a:buNone/>
            </a:pPr>
            <a:r>
              <a:rPr lang="sv-SE" sz="1100" dirty="0" smtClean="0">
                <a:solidFill>
                  <a:schemeClr val="tx1"/>
                </a:solidFill>
              </a:rPr>
              <a:t>I kravet på allmänintresse ligger ett principiellt förbud mot att ge understöd åt enskilda</a:t>
            </a:r>
            <a:r>
              <a:rPr lang="sv-SE" sz="1100" baseline="0" dirty="0" smtClean="0">
                <a:solidFill>
                  <a:schemeClr val="tx1"/>
                </a:solidFill>
              </a:rPr>
              <a:t> personer</a:t>
            </a:r>
            <a:r>
              <a:rPr lang="sv-SE" sz="1100" dirty="0" smtClean="0">
                <a:solidFill>
                  <a:schemeClr val="tx1"/>
                </a:solidFill>
              </a:rPr>
              <a:t>, eftersom det i kommunalrättslig bemärkelse inte är ett allmänt intresse att lämna ett sådant stöd. Det är inte tillåtet för kommunen att göra någon form av vederlagsfri prestation till en enskild om inte kommunen på någon</a:t>
            </a:r>
            <a:r>
              <a:rPr lang="sv-SE" sz="1100" baseline="0" dirty="0" smtClean="0">
                <a:solidFill>
                  <a:schemeClr val="tx1"/>
                </a:solidFill>
              </a:rPr>
              <a:t> särskild rättslig grund har skyldighet eller befogenhet att göra sådan prestation. </a:t>
            </a:r>
          </a:p>
          <a:p>
            <a:pPr marL="0" indent="0">
              <a:lnSpc>
                <a:spcPct val="170000"/>
              </a:lnSpc>
              <a:buFontTx/>
              <a:buNone/>
            </a:pPr>
            <a:endParaRPr lang="sv-SE" sz="1100" baseline="0" dirty="0" smtClean="0">
              <a:solidFill>
                <a:schemeClr val="tx1"/>
              </a:solidFill>
            </a:endParaRPr>
          </a:p>
          <a:p>
            <a:pPr marL="0" indent="0">
              <a:lnSpc>
                <a:spcPct val="170000"/>
              </a:lnSpc>
              <a:buFontTx/>
              <a:buNone/>
            </a:pPr>
            <a:r>
              <a:rPr lang="sv-SE" sz="1100" baseline="0" dirty="0" smtClean="0">
                <a:solidFill>
                  <a:schemeClr val="tx1"/>
                </a:solidFill>
              </a:rPr>
              <a:t>Exempel på understöd som har stöd i lag är socialbidrag och barnbidrag (socialtjänstlagen)</a:t>
            </a:r>
          </a:p>
          <a:p>
            <a:pPr marL="0" indent="0">
              <a:lnSpc>
                <a:spcPct val="170000"/>
              </a:lnSpc>
              <a:buFontTx/>
              <a:buNone/>
            </a:pPr>
            <a:endParaRPr lang="sv-SE" sz="1100" dirty="0" smtClean="0">
              <a:solidFill>
                <a:schemeClr val="tx1"/>
              </a:solidFill>
            </a:endParaRPr>
          </a:p>
          <a:p>
            <a:pPr marL="0" indent="0">
              <a:lnSpc>
                <a:spcPct val="170000"/>
              </a:lnSpc>
              <a:buFontTx/>
              <a:buNone/>
            </a:pPr>
            <a:endParaRPr lang="sv-SE" sz="1100" dirty="0" smtClean="0">
              <a:solidFill>
                <a:schemeClr val="tx1"/>
              </a:solidFill>
            </a:endParaRPr>
          </a:p>
          <a:p>
            <a:pPr marL="0" indent="0">
              <a:lnSpc>
                <a:spcPct val="170000"/>
              </a:lnSpc>
              <a:buFontTx/>
              <a:buNone/>
            </a:pPr>
            <a:r>
              <a:rPr lang="sv-SE" sz="1100" u="sng" dirty="0" smtClean="0">
                <a:solidFill>
                  <a:schemeClr val="tx1"/>
                </a:solidFill>
              </a:rPr>
              <a:t>Förbudet mot spekulativ företagsverksamhet</a:t>
            </a:r>
            <a:r>
              <a:rPr lang="sv-SE" sz="1100" u="none" dirty="0" smtClean="0">
                <a:solidFill>
                  <a:schemeClr val="tx1"/>
                </a:solidFill>
              </a:rPr>
              <a:t>: </a:t>
            </a:r>
          </a:p>
          <a:p>
            <a:pPr marL="0" indent="0">
              <a:lnSpc>
                <a:spcPct val="170000"/>
              </a:lnSpc>
              <a:buFontTx/>
              <a:buNone/>
            </a:pPr>
            <a:endParaRPr lang="sv-SE" sz="1100" u="none" dirty="0" smtClean="0">
              <a:solidFill>
                <a:schemeClr val="tx1"/>
              </a:solidFill>
            </a:endParaRPr>
          </a:p>
          <a:p>
            <a:pPr marL="0" indent="0">
              <a:lnSpc>
                <a:spcPct val="170000"/>
              </a:lnSpc>
              <a:buFontTx/>
              <a:buNone/>
            </a:pPr>
            <a:r>
              <a:rPr lang="sv-SE" sz="1100" u="none" dirty="0" smtClean="0">
                <a:solidFill>
                  <a:schemeClr val="tx1"/>
                </a:solidFill>
              </a:rPr>
              <a:t>Kommunallagen</a:t>
            </a:r>
            <a:r>
              <a:rPr lang="sv-SE" sz="1100" u="none" baseline="0" dirty="0" smtClean="0">
                <a:solidFill>
                  <a:schemeClr val="tx1"/>
                </a:solidFill>
              </a:rPr>
              <a:t> </a:t>
            </a:r>
            <a:r>
              <a:rPr lang="sv-SE" sz="1100" dirty="0" smtClean="0">
                <a:solidFill>
                  <a:schemeClr val="tx1"/>
                </a:solidFill>
              </a:rPr>
              <a:t>2:7</a:t>
            </a:r>
          </a:p>
          <a:p>
            <a:pPr marL="0" indent="0">
              <a:lnSpc>
                <a:spcPct val="170000"/>
              </a:lnSpc>
              <a:buFontTx/>
              <a:buNone/>
            </a:pPr>
            <a:endParaRPr lang="sv-SE" sz="1100" dirty="0" smtClean="0">
              <a:solidFill>
                <a:schemeClr val="tx1"/>
              </a:solidFill>
            </a:endParaRPr>
          </a:p>
          <a:p>
            <a:r>
              <a:rPr lang="sv-SE" sz="1100" kern="1200" dirty="0" smtClean="0">
                <a:solidFill>
                  <a:schemeClr val="tx1"/>
                </a:solidFill>
                <a:effectLst/>
                <a:latin typeface="+mn-lt"/>
                <a:ea typeface="+mn-ea"/>
                <a:cs typeface="+mn-cs"/>
              </a:rPr>
              <a:t>Kommuner får under vissa förutsättningar bedriva näringsverksamhet. För att näringsverksamhet ska få bedrivas krävs att verksamheten bedrivs </a:t>
            </a:r>
            <a:r>
              <a:rPr lang="sv-SE" sz="1100" i="1" kern="1200" dirty="0" smtClean="0">
                <a:solidFill>
                  <a:schemeClr val="tx1"/>
                </a:solidFill>
                <a:effectLst/>
                <a:latin typeface="+mn-lt"/>
                <a:ea typeface="+mn-ea"/>
                <a:cs typeface="+mn-cs"/>
              </a:rPr>
              <a:t>utan vinstsyfte</a:t>
            </a:r>
            <a:r>
              <a:rPr lang="sv-SE" sz="1100" kern="1200" dirty="0" smtClean="0">
                <a:solidFill>
                  <a:schemeClr val="tx1"/>
                </a:solidFill>
                <a:effectLst/>
                <a:latin typeface="+mn-lt"/>
                <a:ea typeface="+mn-ea"/>
                <a:cs typeface="+mn-cs"/>
              </a:rPr>
              <a:t> och </a:t>
            </a:r>
            <a:r>
              <a:rPr lang="sv-SE" sz="1100" i="1" kern="1200" dirty="0" smtClean="0">
                <a:solidFill>
                  <a:schemeClr val="tx1"/>
                </a:solidFill>
                <a:effectLst/>
                <a:latin typeface="+mn-lt"/>
                <a:ea typeface="+mn-ea"/>
                <a:cs typeface="+mn-cs"/>
              </a:rPr>
              <a:t>i syfte att tillhandahålla allmännyttiga anläggningar eller tjänster till kommunens medlemmar</a:t>
            </a:r>
            <a:r>
              <a:rPr lang="sv-SE" sz="1100" kern="1200" dirty="0" smtClean="0">
                <a:solidFill>
                  <a:schemeClr val="tx1"/>
                </a:solidFill>
                <a:effectLst/>
                <a:latin typeface="+mn-lt"/>
                <a:ea typeface="+mn-ea"/>
                <a:cs typeface="+mn-cs"/>
              </a:rPr>
              <a:t>. </a:t>
            </a:r>
          </a:p>
          <a:p>
            <a:endParaRPr lang="sv-SE" sz="1100" kern="1200" dirty="0" smtClean="0">
              <a:solidFill>
                <a:schemeClr val="tx1"/>
              </a:solidFill>
              <a:effectLst/>
              <a:latin typeface="+mn-lt"/>
              <a:ea typeface="+mn-ea"/>
              <a:cs typeface="+mn-cs"/>
            </a:endParaRPr>
          </a:p>
          <a:p>
            <a:r>
              <a:rPr lang="sv-SE" sz="1100" kern="1200" dirty="0" smtClean="0">
                <a:solidFill>
                  <a:schemeClr val="tx1"/>
                </a:solidFill>
                <a:effectLst/>
                <a:latin typeface="+mn-lt"/>
                <a:ea typeface="+mn-ea"/>
                <a:cs typeface="+mn-cs"/>
              </a:rPr>
              <a:t>Vinstförbudet innebär inte något förbud mot att vinst uppkommer i verksamheten, utan det väsentliga är att verksamheten inte inrättas eller drivs i det huvudsakliga syftet att vara vinstbringande.  </a:t>
            </a:r>
          </a:p>
          <a:p>
            <a:endParaRPr lang="sv-SE" sz="1100" kern="1200" dirty="0" smtClean="0">
              <a:solidFill>
                <a:schemeClr val="tx1"/>
              </a:solidFill>
              <a:effectLst/>
              <a:latin typeface="+mn-lt"/>
              <a:ea typeface="+mn-ea"/>
              <a:cs typeface="+mn-cs"/>
            </a:endParaRPr>
          </a:p>
          <a:p>
            <a:r>
              <a:rPr lang="sv-SE" sz="1100" kern="1200" dirty="0" smtClean="0">
                <a:solidFill>
                  <a:schemeClr val="tx1"/>
                </a:solidFill>
                <a:effectLst/>
                <a:latin typeface="+mn-lt"/>
                <a:ea typeface="+mn-ea"/>
                <a:cs typeface="+mn-cs"/>
              </a:rPr>
              <a:t>På liknande sätt finns inte något förbud mot att även andra än kommunens medlemmar tar del av verksamhetens tjänster eller anläggningar, så länge verksamhetens syfte är att skapa nytta för de egna medlemmarna. För att allmännyttigt syfte ska anses finnas krävs normalt att det saknas en privat aktör som är villig att tillhandahålla de anläggningar eller tjänster som är aktuella. </a:t>
            </a:r>
          </a:p>
          <a:p>
            <a:pPr marL="0" indent="0">
              <a:lnSpc>
                <a:spcPct val="170000"/>
              </a:lnSpc>
              <a:buFontTx/>
              <a:buNone/>
            </a:pPr>
            <a:endParaRPr lang="sv-SE" sz="1100" baseline="0" dirty="0" smtClean="0">
              <a:solidFill>
                <a:schemeClr val="tx1"/>
              </a:solidFill>
            </a:endParaRPr>
          </a:p>
          <a:p>
            <a:pPr marL="0" indent="0">
              <a:lnSpc>
                <a:spcPct val="170000"/>
              </a:lnSpc>
              <a:buFontTx/>
              <a:buNone/>
            </a:pPr>
            <a:endParaRPr lang="sv-SE" sz="1100" u="sng" dirty="0" smtClean="0">
              <a:solidFill>
                <a:schemeClr val="tx1"/>
              </a:solidFill>
            </a:endParaRPr>
          </a:p>
          <a:p>
            <a:pPr marL="0" indent="0">
              <a:lnSpc>
                <a:spcPct val="170000"/>
              </a:lnSpc>
              <a:buFontTx/>
              <a:buNone/>
            </a:pPr>
            <a:r>
              <a:rPr lang="sv-SE" sz="1100" u="sng" dirty="0" smtClean="0">
                <a:solidFill>
                  <a:schemeClr val="tx1"/>
                </a:solidFill>
              </a:rPr>
              <a:t>Förbudet mot understöd åt enskilda företag:</a:t>
            </a:r>
            <a:r>
              <a:rPr lang="sv-SE" sz="1100" u="sng" baseline="0" dirty="0" smtClean="0">
                <a:solidFill>
                  <a:schemeClr val="tx1"/>
                </a:solidFill>
              </a:rPr>
              <a:t> </a:t>
            </a:r>
          </a:p>
          <a:p>
            <a:pPr marL="0" indent="0">
              <a:lnSpc>
                <a:spcPct val="170000"/>
              </a:lnSpc>
              <a:buFontTx/>
              <a:buNone/>
            </a:pPr>
            <a:endParaRPr lang="sv-SE" sz="1100" u="sng" baseline="0" dirty="0" smtClean="0">
              <a:solidFill>
                <a:schemeClr val="tx1"/>
              </a:solidFill>
            </a:endParaRPr>
          </a:p>
          <a:p>
            <a:pPr marL="0" indent="0">
              <a:lnSpc>
                <a:spcPct val="170000"/>
              </a:lnSpc>
              <a:buFontTx/>
              <a:buNone/>
            </a:pPr>
            <a:r>
              <a:rPr lang="sv-SE" sz="1100" u="none" dirty="0" smtClean="0">
                <a:solidFill>
                  <a:schemeClr val="tx1"/>
                </a:solidFill>
              </a:rPr>
              <a:t>Kommunallagen</a:t>
            </a:r>
            <a:r>
              <a:rPr lang="sv-SE" sz="1100" u="none" baseline="0" dirty="0" smtClean="0">
                <a:solidFill>
                  <a:schemeClr val="tx1"/>
                </a:solidFill>
              </a:rPr>
              <a:t> </a:t>
            </a:r>
            <a:r>
              <a:rPr lang="sv-SE" sz="1100" dirty="0" smtClean="0">
                <a:solidFill>
                  <a:schemeClr val="tx1"/>
                </a:solidFill>
              </a:rPr>
              <a:t>2:8</a:t>
            </a:r>
            <a:r>
              <a:rPr lang="sv-SE" sz="1100" baseline="0" dirty="0" smtClean="0">
                <a:solidFill>
                  <a:schemeClr val="tx1"/>
                </a:solidFill>
              </a:rPr>
              <a:t> </a:t>
            </a:r>
            <a:r>
              <a:rPr lang="sv-SE" sz="1100" dirty="0" smtClean="0">
                <a:solidFill>
                  <a:schemeClr val="tx1"/>
                </a:solidFill>
              </a:rPr>
              <a:t>”Kommuner får genomföra åtgärder för att allmänt främja näringslivet i kommunen .Individuellt</a:t>
            </a:r>
            <a:r>
              <a:rPr lang="sv-SE" sz="1100" baseline="0" dirty="0" smtClean="0">
                <a:solidFill>
                  <a:schemeClr val="tx1"/>
                </a:solidFill>
              </a:rPr>
              <a:t> riktat stöd till enskilda näringsidkare får lämnas endast om det finns synnerliga skäl för det.”</a:t>
            </a:r>
            <a:endParaRPr lang="sv-SE" sz="1100" dirty="0" smtClean="0">
              <a:solidFill>
                <a:schemeClr val="tx1"/>
              </a:solidFill>
            </a:endParaRPr>
          </a:p>
          <a:p>
            <a:pPr marL="0" indent="0">
              <a:lnSpc>
                <a:spcPct val="170000"/>
              </a:lnSpc>
              <a:buFontTx/>
              <a:buNone/>
            </a:pPr>
            <a:endParaRPr lang="sv-SE" sz="1100" dirty="0" smtClean="0">
              <a:solidFill>
                <a:schemeClr val="tx1"/>
              </a:solidFill>
            </a:endParaRPr>
          </a:p>
          <a:p>
            <a:pPr marL="0" indent="0">
              <a:lnSpc>
                <a:spcPct val="170000"/>
              </a:lnSpc>
              <a:buFontTx/>
              <a:buNone/>
            </a:pPr>
            <a:r>
              <a:rPr lang="sv-SE" sz="1100" dirty="0" smtClean="0">
                <a:solidFill>
                  <a:schemeClr val="tx1"/>
                </a:solidFill>
              </a:rPr>
              <a:t>Kommunen får företa åtgärder som</a:t>
            </a:r>
            <a:r>
              <a:rPr lang="sv-SE" sz="1100" baseline="0" dirty="0" smtClean="0">
                <a:solidFill>
                  <a:schemeClr val="tx1"/>
                </a:solidFill>
              </a:rPr>
              <a:t> helt allmänt är ägnade att främja näringslivet i kommunen. Kommunen kan t.ec. Tillhandahålla företagen teknisk service och mark, t.ex. genom att iordningställa byggklara industriområden och utrusta dem med ledningar för vatten och avlopp. Att tillgodose hantverkets och småindustrins behov av lokaler faller också inom ramen för kommunens kompetens, så länge verksamheten inriktas på detta företagarkollektiv i allmänhet. Ett stöd riktat till en enskild företagare faller enligt huvudregeln utanför ramen för den kommunala kompetensen. </a:t>
            </a:r>
          </a:p>
          <a:p>
            <a:pPr marL="0" indent="0">
              <a:lnSpc>
                <a:spcPct val="170000"/>
              </a:lnSpc>
              <a:buFontTx/>
              <a:buNone/>
            </a:pPr>
            <a:endParaRPr lang="sv-SE" sz="1100" baseline="0" dirty="0" smtClean="0">
              <a:solidFill>
                <a:schemeClr val="tx1"/>
              </a:solidFill>
            </a:endParaRPr>
          </a:p>
          <a:p>
            <a:pPr marL="0" indent="0">
              <a:lnSpc>
                <a:spcPct val="170000"/>
              </a:lnSpc>
              <a:buFontTx/>
              <a:buNone/>
            </a:pPr>
            <a:r>
              <a:rPr lang="sv-SE" sz="1100" baseline="0" dirty="0" smtClean="0">
                <a:solidFill>
                  <a:schemeClr val="tx1"/>
                </a:solidFill>
              </a:rPr>
              <a:t>Från huvudregeln om förbud mot understöd åt enskilda företag får undantag göras om det föreligger </a:t>
            </a:r>
            <a:r>
              <a:rPr lang="sv-SE" sz="1100" i="1" baseline="0" dirty="0" smtClean="0">
                <a:solidFill>
                  <a:schemeClr val="tx1"/>
                </a:solidFill>
              </a:rPr>
              <a:t>synnerliga skäl</a:t>
            </a:r>
            <a:r>
              <a:rPr lang="sv-SE" sz="1100" baseline="0" dirty="0" smtClean="0">
                <a:solidFill>
                  <a:schemeClr val="tx1"/>
                </a:solidFill>
              </a:rPr>
              <a:t>. I glesbygdsområden där avstånden mellan olika serviceinrättningar är långa, kan kommunen t.ex. ha rätt att ekonomiskt stödja innehavarnas av </a:t>
            </a:r>
            <a:r>
              <a:rPr lang="sv-SE" sz="1100" baseline="0" dirty="0" err="1" smtClean="0">
                <a:solidFill>
                  <a:schemeClr val="tx1"/>
                </a:solidFill>
              </a:rPr>
              <a:t>t.ex</a:t>
            </a:r>
            <a:r>
              <a:rPr lang="sv-SE" sz="1100" baseline="0" dirty="0" smtClean="0">
                <a:solidFill>
                  <a:schemeClr val="tx1"/>
                </a:solidFill>
              </a:rPr>
              <a:t> livsmedelsbutiker och bensinstationer, om stödet är nödvändigt för att garantera en viss ministandard av kommersiell service åt hushållen. EN kommun anses också kunna stödja hotellverksamhet när enskilda personer och företag inte är beredda att göra de nödvändiga insatser som krävs för att trygga tillgången till hotell i kommunen. </a:t>
            </a:r>
            <a:endParaRPr lang="sv-SE" sz="1100" dirty="0" smtClean="0">
              <a:solidFill>
                <a:schemeClr val="tx1"/>
              </a:solidFill>
            </a:endParaRPr>
          </a:p>
          <a:p>
            <a:endParaRPr lang="sv-SE" sz="1100" dirty="0" smtClean="0">
              <a:solidFill>
                <a:schemeClr val="tx1"/>
              </a:solidFill>
            </a:endParaRPr>
          </a:p>
          <a:p>
            <a:endParaRPr lang="sv-SE" sz="1100" baseline="0" dirty="0" smtClean="0">
              <a:solidFill>
                <a:schemeClr val="tx1"/>
              </a:solidFill>
            </a:endParaRPr>
          </a:p>
          <a:p>
            <a:r>
              <a:rPr lang="sv-SE" sz="1100" baseline="0" dirty="0" smtClean="0">
                <a:solidFill>
                  <a:schemeClr val="tx1"/>
                </a:solidFill>
              </a:rPr>
              <a:t>EU:s statsstödsregler.</a:t>
            </a:r>
          </a:p>
          <a:p>
            <a:endParaRPr lang="sv-SE" sz="1100" baseline="0" dirty="0" smtClean="0">
              <a:solidFill>
                <a:schemeClr val="tx1"/>
              </a:solidFill>
            </a:endParaRPr>
          </a:p>
          <a:p>
            <a:r>
              <a:rPr lang="sv-SE" sz="1100" baseline="0" dirty="0" smtClean="0">
                <a:solidFill>
                  <a:schemeClr val="tx1"/>
                </a:solidFill>
              </a:rPr>
              <a:t>Grundbestämmelsen finns i EUF-fördragets art 107, som innebär förbud mot stöd som snedvrider eller hotar att snedvrida konkurrensen på den gemensamma marknaden i sådan utsträckning att det påverkar handeln mellan medlemsstaterna. I artikel 108 finns bestämmelse om att medlemsstatens måste meddela EU-kommissionen och invänta EU-kommissionens utlåtande innan den lämnar ett sådant stöd.</a:t>
            </a:r>
          </a:p>
          <a:p>
            <a:endParaRPr lang="sv-SE" sz="1100" baseline="0" dirty="0" smtClean="0">
              <a:solidFill>
                <a:schemeClr val="tx1"/>
              </a:solidFill>
            </a:endParaRPr>
          </a:p>
          <a:p>
            <a:r>
              <a:rPr lang="sv-SE" sz="1100" baseline="0" dirty="0" smtClean="0">
                <a:solidFill>
                  <a:schemeClr val="tx1"/>
                </a:solidFill>
              </a:rPr>
              <a:t>För kommunens del innebär detta att den även måste ta ställning till om ett planerat stöd till företag är förenligt med EU:s statsstödsregler. Det skulle nämligen i speciella fall kunna vara så att ett stöd är tillåtet enligt kommunallagen men förbjudet enligt statsstödsreglerna. Om kommunen bedömer att det finns en risk att stödet inte är förenligt med statsstödsreglerna, måste kommunen lämna upplysningar till regeringen (eller den myndighet regeringen bestämt) om stödet. Stödåtgärden får inte genomföras förrän Europeiska kommissionen har uttalat sig i frågan. </a:t>
            </a:r>
            <a:endParaRPr lang="sv-SE" sz="1100" dirty="0" smtClean="0">
              <a:solidFill>
                <a:schemeClr val="tx1"/>
              </a:solidFill>
            </a:endParaRPr>
          </a:p>
          <a:p>
            <a:endParaRPr lang="sv-SE" sz="1100" dirty="0">
              <a:solidFill>
                <a:schemeClr val="tx1"/>
              </a:solidFill>
            </a:endParaRPr>
          </a:p>
        </p:txBody>
      </p:sp>
      <p:sp>
        <p:nvSpPr>
          <p:cNvPr id="4" name="Platshållare för bildnummer 3"/>
          <p:cNvSpPr>
            <a:spLocks noGrp="1"/>
          </p:cNvSpPr>
          <p:nvPr>
            <p:ph type="sldNum" sz="quarter" idx="10"/>
          </p:nvPr>
        </p:nvSpPr>
        <p:spPr/>
        <p:txBody>
          <a:bodyPr/>
          <a:lstStyle/>
          <a:p>
            <a:fld id="{2AA118DA-F7A0-4D1B-84A0-D02FEEEB5B98}" type="slidenum">
              <a:rPr lang="sv-SE" smtClean="0"/>
              <a:t>6</a:t>
            </a:fld>
            <a:endParaRPr lang="sv-SE"/>
          </a:p>
        </p:txBody>
      </p:sp>
    </p:spTree>
    <p:extLst>
      <p:ext uri="{BB962C8B-B14F-4D97-AF65-F5344CB8AC3E}">
        <p14:creationId xmlns:p14="http://schemas.microsoft.com/office/powerpoint/2010/main" val="43222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70000"/>
              </a:lnSpc>
            </a:pPr>
            <a:endParaRPr lang="sv-SE" sz="1100" dirty="0" smtClean="0">
              <a:solidFill>
                <a:schemeClr val="tx1"/>
              </a:solidFill>
              <a:latin typeface="+mn-lt"/>
            </a:endParaRPr>
          </a:p>
          <a:p>
            <a:pPr marL="0" indent="0">
              <a:lnSpc>
                <a:spcPct val="170000"/>
              </a:lnSpc>
              <a:buNone/>
            </a:pPr>
            <a:r>
              <a:rPr lang="sv-SE" sz="1100" u="sng" dirty="0" smtClean="0">
                <a:solidFill>
                  <a:schemeClr val="tx1"/>
                </a:solidFill>
                <a:latin typeface="+mn-lt"/>
              </a:rPr>
              <a:t>Självkostnadsprincipen</a:t>
            </a:r>
          </a:p>
          <a:p>
            <a:pPr marL="0" indent="0">
              <a:lnSpc>
                <a:spcPct val="170000"/>
              </a:lnSpc>
              <a:buNone/>
            </a:pPr>
            <a:r>
              <a:rPr lang="sv-SE" sz="1100" dirty="0" smtClean="0">
                <a:solidFill>
                  <a:schemeClr val="tx1"/>
                </a:solidFill>
                <a:latin typeface="+mn-lt"/>
              </a:rPr>
              <a:t>Kommunallagen 2:6 ”Kommuner och landsting får inte ta ut högre avgifter än som motsvarar kostnader för de tjänster eller</a:t>
            </a:r>
            <a:r>
              <a:rPr lang="sv-SE" sz="1100" baseline="0" dirty="0" smtClean="0">
                <a:solidFill>
                  <a:schemeClr val="tx1"/>
                </a:solidFill>
                <a:latin typeface="+mn-lt"/>
              </a:rPr>
              <a:t> nyttigheter som de tillhandahåller.”</a:t>
            </a:r>
          </a:p>
          <a:p>
            <a:pPr marL="0" indent="0">
              <a:lnSpc>
                <a:spcPct val="170000"/>
              </a:lnSpc>
              <a:buNone/>
            </a:pPr>
            <a:endParaRPr lang="sv-SE" sz="1100" baseline="0" dirty="0" smtClean="0">
              <a:solidFill>
                <a:schemeClr val="tx1"/>
              </a:solidFill>
              <a:latin typeface="+mn-lt"/>
            </a:endParaRPr>
          </a:p>
          <a:p>
            <a:pPr marL="0" marR="0" lvl="0" indent="0" algn="l" defTabSz="914400" rtl="0" eaLnBrk="1" fontAlgn="auto" latinLnBrk="0" hangingPunct="1">
              <a:lnSpc>
                <a:spcPct val="170000"/>
              </a:lnSpc>
              <a:spcBef>
                <a:spcPts val="0"/>
              </a:spcBef>
              <a:spcAft>
                <a:spcPts val="0"/>
              </a:spcAft>
              <a:buClrTx/>
              <a:buSzTx/>
              <a:buFontTx/>
              <a:buNone/>
              <a:tabLst/>
              <a:defRPr/>
            </a:pPr>
            <a:r>
              <a:rPr lang="sv-SE" sz="1100" baseline="0" dirty="0" smtClean="0">
                <a:solidFill>
                  <a:schemeClr val="tx1"/>
                </a:solidFill>
                <a:latin typeface="+mn-lt"/>
              </a:rPr>
              <a:t>Syftet bakom självkostnadsprincipen är att hindra kommunerna från att i vinstsyfte utnyttja den monopolsituation som ofta föreligger vid avgiftsfinansierad verksamhet. </a:t>
            </a:r>
          </a:p>
          <a:p>
            <a:pPr marL="0" indent="0">
              <a:lnSpc>
                <a:spcPct val="170000"/>
              </a:lnSpc>
              <a:buNone/>
            </a:pPr>
            <a:endParaRPr lang="sv-SE" sz="1100" baseline="0" dirty="0" smtClean="0">
              <a:solidFill>
                <a:schemeClr val="tx1"/>
              </a:solidFill>
              <a:latin typeface="+mn-lt"/>
            </a:endParaRPr>
          </a:p>
          <a:p>
            <a:pPr marL="0" indent="0">
              <a:lnSpc>
                <a:spcPct val="170000"/>
              </a:lnSpc>
              <a:buNone/>
            </a:pPr>
            <a:r>
              <a:rPr lang="sv-SE" sz="1100" baseline="0" dirty="0" smtClean="0">
                <a:solidFill>
                  <a:schemeClr val="tx1"/>
                </a:solidFill>
                <a:latin typeface="+mn-lt"/>
              </a:rPr>
              <a:t>När en kommun tar ut avgifter för sina tjänster får avgifterna inte bestämmas till sådana belopp att de tillför kommunen en vinst. Principen hindrar inte att kommunen tar ut avgift som är lägre än kostnaden och på så sätt skattefinansierar en prestation för vilken en självkostnadsbaserad avgift i och för sig kan tas ut. </a:t>
            </a:r>
          </a:p>
          <a:p>
            <a:pPr marL="0" indent="0">
              <a:lnSpc>
                <a:spcPct val="170000"/>
              </a:lnSpc>
              <a:buNone/>
            </a:pPr>
            <a:endParaRPr lang="sv-SE" sz="1100" baseline="0" dirty="0" smtClean="0">
              <a:solidFill>
                <a:schemeClr val="tx1"/>
              </a:solidFill>
              <a:latin typeface="+mn-lt"/>
            </a:endParaRPr>
          </a:p>
          <a:p>
            <a:pPr marL="0" indent="0">
              <a:lnSpc>
                <a:spcPct val="170000"/>
              </a:lnSpc>
              <a:buNone/>
            </a:pPr>
            <a:r>
              <a:rPr lang="sv-SE" sz="1100" baseline="0" dirty="0" smtClean="0">
                <a:solidFill>
                  <a:schemeClr val="tx1"/>
                </a:solidFill>
                <a:latin typeface="+mn-lt"/>
              </a:rPr>
              <a:t>Självkostnadsprincipen innebär att det så långt det är beräkningsmässigt och redovisningstekniskt möjligt så ska avgifterna fastställas på sådant sätt att överskott i verksamheten inte uppkommer. Vid beräkning av självkostnaden ska samtliga från företagsekonomisk synvinkel relevanta direkta och indirekta kostnader som verksamheten ger upphov till ingå. </a:t>
            </a:r>
          </a:p>
          <a:p>
            <a:pPr marL="0" indent="0">
              <a:lnSpc>
                <a:spcPct val="170000"/>
              </a:lnSpc>
              <a:buNone/>
            </a:pPr>
            <a:endParaRPr lang="sv-SE" sz="1100" baseline="0" dirty="0" smtClean="0">
              <a:solidFill>
                <a:schemeClr val="tx1"/>
              </a:solidFill>
              <a:latin typeface="+mn-lt"/>
            </a:endParaRPr>
          </a:p>
          <a:p>
            <a:pPr marL="0" indent="0">
              <a:lnSpc>
                <a:spcPct val="170000"/>
              </a:lnSpc>
              <a:buNone/>
            </a:pPr>
            <a:r>
              <a:rPr lang="sv-SE" sz="1100" baseline="0" dirty="0" smtClean="0">
                <a:solidFill>
                  <a:schemeClr val="tx1"/>
                </a:solidFill>
                <a:latin typeface="+mn-lt"/>
              </a:rPr>
              <a:t>För det fall kommunen inte iakttar självkostnadsprincipen och tar ut en för stor avgift anses det uppstå en återbetalningsskyldighet avseende överuttaget. Återbetalning anses dock inte behöva göras om särskilda omständigheter talar för annat. Exempel på sådan omständighet kan vara att kommunen gjort eller har för avsikt att det som har tagits ut för mycket kommer avgiftskollektivet till godo, dvs återförs i verksamheten. För att återbetalningsskyldighet ska uppstå krävs att överuttaget som gjorts innebär en väsentlig avvikelse från självkostnadsprincipen. </a:t>
            </a:r>
          </a:p>
          <a:p>
            <a:pPr marL="0" indent="0">
              <a:lnSpc>
                <a:spcPct val="170000"/>
              </a:lnSpc>
              <a:buNone/>
            </a:pPr>
            <a:endParaRPr lang="sv-SE" sz="1100" u="sng" dirty="0" smtClean="0">
              <a:solidFill>
                <a:schemeClr val="tx1"/>
              </a:solidFill>
              <a:latin typeface="+mn-lt"/>
            </a:endParaRPr>
          </a:p>
          <a:p>
            <a:pPr marL="0" indent="0">
              <a:lnSpc>
                <a:spcPct val="170000"/>
              </a:lnSpc>
              <a:buNone/>
            </a:pPr>
            <a:r>
              <a:rPr lang="sv-SE" sz="1100" u="sng" dirty="0" smtClean="0">
                <a:solidFill>
                  <a:schemeClr val="tx1"/>
                </a:solidFill>
                <a:latin typeface="+mn-lt"/>
              </a:rPr>
              <a:t>Likställighetsprinciper</a:t>
            </a:r>
          </a:p>
          <a:p>
            <a:pPr marL="0" indent="0">
              <a:lnSpc>
                <a:spcPct val="170000"/>
              </a:lnSpc>
              <a:buNone/>
            </a:pPr>
            <a:r>
              <a:rPr lang="sv-SE" sz="1100" u="none" dirty="0" smtClean="0">
                <a:solidFill>
                  <a:schemeClr val="tx1"/>
                </a:solidFill>
                <a:latin typeface="+mn-lt"/>
              </a:rPr>
              <a:t>Kommunallagen 2:3 ”Kommuner och landsting ska behandla sina medlemmar lika, om det inte finns sakliga skäl för annat.”</a:t>
            </a:r>
          </a:p>
          <a:p>
            <a:pPr marL="0" indent="0">
              <a:lnSpc>
                <a:spcPct val="170000"/>
              </a:lnSpc>
              <a:buNone/>
            </a:pPr>
            <a:endParaRPr lang="sv-SE" sz="1100" u="none" dirty="0" smtClean="0">
              <a:solidFill>
                <a:schemeClr val="tx1"/>
              </a:solidFill>
              <a:latin typeface="+mn-lt"/>
            </a:endParaRPr>
          </a:p>
          <a:p>
            <a:pPr marL="0" marR="0" lvl="0" indent="0" algn="l" defTabSz="914400" rtl="0" eaLnBrk="1" fontAlgn="auto" latinLnBrk="0" hangingPunct="1">
              <a:lnSpc>
                <a:spcPct val="170000"/>
              </a:lnSpc>
              <a:spcBef>
                <a:spcPts val="0"/>
              </a:spcBef>
              <a:spcAft>
                <a:spcPts val="0"/>
              </a:spcAft>
              <a:buClrTx/>
              <a:buSzTx/>
              <a:buFontTx/>
              <a:buNone/>
              <a:tabLst/>
              <a:defRPr/>
            </a:pPr>
            <a:r>
              <a:rPr lang="sv-SE" sz="1100" u="none" dirty="0" smtClean="0">
                <a:solidFill>
                  <a:schemeClr val="tx1"/>
                </a:solidFill>
                <a:latin typeface="+mn-lt"/>
              </a:rPr>
              <a:t>Principens kärna är att kommunmedlemmar som är i samma situation ska behandlas lika. Det är inte tillåtet för kommunen att särbehandla vissa kommunmedlemmar eller grupper av kommunmedlemmar på annat än objektiv grund. </a:t>
            </a:r>
            <a:r>
              <a:rPr lang="sv-SE" sz="1100" u="none" baseline="0" dirty="0" smtClean="0">
                <a:solidFill>
                  <a:schemeClr val="tx1"/>
                </a:solidFill>
                <a:latin typeface="+mn-lt"/>
              </a:rPr>
              <a:t>En särbehandling måste kunna motiveras sakligt och objektivt om det inte finns uttryckligt lagstöd för en särbehandling. Kravet på likabehandling innebär också att olika fall ska behandla olika. </a:t>
            </a:r>
          </a:p>
          <a:p>
            <a:pPr marL="0" indent="0">
              <a:lnSpc>
                <a:spcPct val="170000"/>
              </a:lnSpc>
              <a:buNone/>
            </a:pPr>
            <a:endParaRPr lang="sv-SE" sz="1100" u="none" baseline="0" dirty="0" smtClean="0">
              <a:solidFill>
                <a:schemeClr val="tx1"/>
              </a:solidFill>
              <a:latin typeface="+mn-lt"/>
            </a:endParaRPr>
          </a:p>
          <a:p>
            <a:pPr marL="0" indent="0">
              <a:lnSpc>
                <a:spcPct val="170000"/>
              </a:lnSpc>
              <a:buNone/>
            </a:pPr>
            <a:r>
              <a:rPr lang="sv-SE" sz="1100" u="none" baseline="0" dirty="0" smtClean="0">
                <a:solidFill>
                  <a:schemeClr val="tx1"/>
                </a:solidFill>
                <a:latin typeface="+mn-lt"/>
              </a:rPr>
              <a:t>Utgångspunkten är att all kommunal verksamhet ska omfattas av principen. Det finns dock undantag. I doktrin och förarbeten har uttrycks att likställighetsprincipen är tillämplig då kommunen träder i direkt kontakt med kommunmedlemmar i deras egenskap av att vara kommunmedlemmar . Principen är därför inte tillämplig ifråga om upphandling eller i övrigt när kommunen sköter sin förmögenhetsförvaltning.  Ett annat exempel är när kommunen uppträder i egenskap av arbetsgivare gentemot sina anställda – en arbetstagare kan inte kräva samma lönenivå som sina kollegor med stöd av likställighetsprincipen.  Ytterligare ett exempel på undantag från likställighetsprincipen är i de fall då kommunen köper eller säljer fastigheter. I ett sådant fall ska kommunen tillse att få ut bästa pris och agera marknadsmässigt. Då tar de grundläggande tankegångarna i 11 kap om ekonomiskt förvaltning, med </a:t>
            </a:r>
            <a:r>
              <a:rPr lang="sv-SE" sz="1100" u="none" baseline="0" dirty="0" err="1" smtClean="0">
                <a:solidFill>
                  <a:schemeClr val="tx1"/>
                </a:solidFill>
                <a:latin typeface="+mn-lt"/>
              </a:rPr>
              <a:t>bla</a:t>
            </a:r>
            <a:r>
              <a:rPr lang="sv-SE" sz="1100" u="none" baseline="0" dirty="0" smtClean="0">
                <a:solidFill>
                  <a:schemeClr val="tx1"/>
                </a:solidFill>
                <a:latin typeface="+mn-lt"/>
              </a:rPr>
              <a:t> krav på god avkastning över. Enkelt uttryckt: Likställighetsprincipen ska beaktas om det finns ett nyttjandekollektiv. I annat fall ska kommunens ekonomiska intresse beaktas.</a:t>
            </a:r>
          </a:p>
          <a:p>
            <a:pPr marL="0" indent="0">
              <a:lnSpc>
                <a:spcPct val="170000"/>
              </a:lnSpc>
              <a:buNone/>
            </a:pPr>
            <a:endParaRPr lang="sv-SE" sz="1100" u="none" baseline="0" dirty="0" smtClean="0">
              <a:solidFill>
                <a:schemeClr val="tx1"/>
              </a:solidFill>
              <a:latin typeface="+mn-lt"/>
            </a:endParaRPr>
          </a:p>
          <a:p>
            <a:pPr marL="0" indent="0">
              <a:lnSpc>
                <a:spcPct val="170000"/>
              </a:lnSpc>
              <a:buNone/>
            </a:pPr>
            <a:r>
              <a:rPr lang="sv-SE" sz="1100" u="none" baseline="0" dirty="0" smtClean="0">
                <a:solidFill>
                  <a:schemeClr val="tx1"/>
                </a:solidFill>
                <a:latin typeface="+mn-lt"/>
              </a:rPr>
              <a:t>Ett sakligt skäl för avsteg på kravet på likställighet är det kommunala verksamhetsansvaret. I RÅ 1991 ref 19 fick barnomsorgspersonal förtur i barnomsorgskön i syfte att främja rekryteringen av sådan personal. Detta var en olikbehandling av turordningen till barnomsorg, men kommunens verksamhetsansvar tog över och detta ansågs av domstolen vara ett sakligt skäl för olikbehandling. Ett brott mot likställighetsprincipen förelåg inte. </a:t>
            </a:r>
          </a:p>
          <a:p>
            <a:pPr marL="0" indent="0">
              <a:lnSpc>
                <a:spcPct val="170000"/>
              </a:lnSpc>
              <a:buNone/>
            </a:pPr>
            <a:endParaRPr lang="sv-SE" sz="1100" u="none" baseline="0" dirty="0" smtClean="0">
              <a:solidFill>
                <a:schemeClr val="tx1"/>
              </a:solidFill>
              <a:latin typeface="+mn-lt"/>
            </a:endParaRPr>
          </a:p>
          <a:p>
            <a:pPr marL="0" indent="0">
              <a:lnSpc>
                <a:spcPct val="170000"/>
              </a:lnSpc>
              <a:buNone/>
            </a:pPr>
            <a:r>
              <a:rPr lang="sv-SE" sz="1100" u="none" baseline="0" dirty="0" smtClean="0">
                <a:solidFill>
                  <a:schemeClr val="tx1"/>
                </a:solidFill>
                <a:latin typeface="+mn-lt"/>
              </a:rPr>
              <a:t>I RÅ 2009 ref 24 var frågan om ett kommunalt beslut att inte stå för kostnaden för en elevs gymnasieutbildning i en annan kommun var förenligt med likställighetsprincipen, när kommunen tidigare hade ståt för en annan elevs kostnader för samma utbildning. Högsta förvaltningsdomstolen fann att beslutet var förenligt med likställighetsprincipen. Det tidigare beslutet framstod som ett avsteg från vad som annars gällde i kommunen och särskilda skäl hade åberopats för det. Mot den bakgrunden anförde högsta förvaltningsdomstolen kunde beslutet inte medföra att alla andra elever också skulle beviljas finansiering för motsvarande studier.</a:t>
            </a:r>
          </a:p>
          <a:p>
            <a:pPr marL="0" indent="0">
              <a:lnSpc>
                <a:spcPct val="170000"/>
              </a:lnSpc>
              <a:buNone/>
            </a:pPr>
            <a:endParaRPr lang="sv-SE" sz="1100" u="none" baseline="0" dirty="0" smtClean="0">
              <a:solidFill>
                <a:schemeClr val="tx1"/>
              </a:solidFill>
              <a:latin typeface="+mn-lt"/>
            </a:endParaRPr>
          </a:p>
          <a:p>
            <a:pPr marL="0" indent="0">
              <a:lnSpc>
                <a:spcPct val="170000"/>
              </a:lnSpc>
              <a:buNone/>
            </a:pPr>
            <a:r>
              <a:rPr lang="sv-SE" sz="1100" u="none" baseline="0" dirty="0" smtClean="0">
                <a:solidFill>
                  <a:schemeClr val="tx1"/>
                </a:solidFill>
                <a:latin typeface="+mn-lt"/>
              </a:rPr>
              <a:t>RÅ 1996 ref 9 hade fullmäktige beslutat att ge viss rabatt på båttrafik till fastboende på ön Ven. Kommunen menade att de boende på ven hade ökade kostnader för att komma i åtnjutande av den kommunala servicen än övriga medborgare och att rabatten skulle öka tillgängligheten på den kommunala servicen skulle öka för denna grupp. Utan närmare diskussion underkände HFD kommunens resonemang och upphävde beslutet såsom stridande mot likställighetsprincipen. </a:t>
            </a:r>
            <a:endParaRPr lang="sv-SE" sz="1100" u="sng" dirty="0" smtClean="0">
              <a:solidFill>
                <a:schemeClr val="tx1"/>
              </a:solidFill>
              <a:latin typeface="+mn-lt"/>
            </a:endParaRPr>
          </a:p>
          <a:p>
            <a:pPr marL="0" indent="0">
              <a:lnSpc>
                <a:spcPct val="170000"/>
              </a:lnSpc>
              <a:buNone/>
            </a:pPr>
            <a:endParaRPr lang="sv-SE" sz="1100" dirty="0" smtClean="0">
              <a:solidFill>
                <a:schemeClr val="tx1"/>
              </a:solidFill>
              <a:latin typeface="+mn-lt"/>
            </a:endParaRPr>
          </a:p>
          <a:p>
            <a:pPr marL="0" indent="0">
              <a:lnSpc>
                <a:spcPct val="170000"/>
              </a:lnSpc>
              <a:buNone/>
            </a:pPr>
            <a:endParaRPr lang="sv-SE" sz="1100" u="sng" dirty="0" smtClean="0">
              <a:solidFill>
                <a:schemeClr val="tx1"/>
              </a:solidFill>
              <a:latin typeface="+mn-lt"/>
            </a:endParaRPr>
          </a:p>
          <a:p>
            <a:pPr marL="0" indent="0">
              <a:lnSpc>
                <a:spcPct val="170000"/>
              </a:lnSpc>
              <a:buNone/>
            </a:pPr>
            <a:r>
              <a:rPr lang="sv-SE" sz="1100" u="sng" dirty="0" smtClean="0">
                <a:solidFill>
                  <a:schemeClr val="tx1"/>
                </a:solidFill>
                <a:latin typeface="+mn-lt"/>
              </a:rPr>
              <a:t>Förbudet mot retroaktiva beslut</a:t>
            </a:r>
          </a:p>
          <a:p>
            <a:pPr marL="0" indent="0">
              <a:lnSpc>
                <a:spcPct val="170000"/>
              </a:lnSpc>
              <a:buNone/>
            </a:pPr>
            <a:r>
              <a:rPr lang="sv-SE" sz="1100" u="none" dirty="0" smtClean="0">
                <a:solidFill>
                  <a:schemeClr val="tx1"/>
                </a:solidFill>
                <a:latin typeface="+mn-lt"/>
              </a:rPr>
              <a:t>Kommunallagen</a:t>
            </a:r>
            <a:r>
              <a:rPr lang="sv-SE" sz="1100" u="none" baseline="0" dirty="0" smtClean="0">
                <a:solidFill>
                  <a:schemeClr val="tx1"/>
                </a:solidFill>
                <a:latin typeface="+mn-lt"/>
              </a:rPr>
              <a:t> 2:4 ”Kommuner och landsting får inte fatta beslut med tillbakaverkande kraft som är till nackdel för medlemmarna, om det inte finns synnerliga skäl för det.”</a:t>
            </a:r>
            <a:endParaRPr lang="sv-SE" sz="1100" u="none" dirty="0" smtClean="0">
              <a:solidFill>
                <a:schemeClr val="tx1"/>
              </a:solidFill>
              <a:latin typeface="+mn-lt"/>
            </a:endParaRPr>
          </a:p>
          <a:p>
            <a:pPr>
              <a:lnSpc>
                <a:spcPct val="170000"/>
              </a:lnSpc>
            </a:pPr>
            <a:endParaRPr lang="sv-SE" sz="1100" dirty="0" smtClean="0">
              <a:solidFill>
                <a:schemeClr val="tx1"/>
              </a:solidFill>
              <a:latin typeface="+mn-lt"/>
            </a:endParaRPr>
          </a:p>
          <a:p>
            <a:r>
              <a:rPr lang="sv-SE" sz="1100" kern="1200" dirty="0" smtClean="0">
                <a:solidFill>
                  <a:schemeClr val="tx1"/>
                </a:solidFill>
                <a:effectLst/>
                <a:latin typeface="+mn-lt"/>
                <a:ea typeface="+mn-ea"/>
                <a:cs typeface="+mn-cs"/>
              </a:rPr>
              <a:t>Retroaktivitetsförbudet innebär att en kommun inte har rätt att i efterhand återkalla förmåner för medlemmarna eller att fatta beslut om nya eller höjda avgifter som gäller för tiden före beslutet. Exempel på synnerliga skäl, kan till exempel vara att beslutet att ge stödet inte var lagligt (därför att det stred mot likställighetsprincipen eller föll utanför ramen för dem kommunala kompetensen). </a:t>
            </a:r>
          </a:p>
          <a:p>
            <a:pPr>
              <a:lnSpc>
                <a:spcPct val="170000"/>
              </a:lnSpc>
            </a:pPr>
            <a:endParaRPr lang="sv-SE" sz="1100" baseline="0" dirty="0" smtClean="0">
              <a:solidFill>
                <a:schemeClr val="tx1"/>
              </a:solidFill>
              <a:latin typeface="+mn-lt"/>
            </a:endParaRPr>
          </a:p>
          <a:p>
            <a:pPr>
              <a:lnSpc>
                <a:spcPct val="170000"/>
              </a:lnSpc>
            </a:pPr>
            <a:r>
              <a:rPr lang="sv-SE" sz="1100" baseline="0" dirty="0" smtClean="0">
                <a:solidFill>
                  <a:schemeClr val="tx1"/>
                </a:solidFill>
                <a:latin typeface="+mn-lt"/>
              </a:rPr>
              <a:t>Synnerliga skäl = Lagstiftaren har uttalat att möjligheten att göra undantag från förbudet ska tillämpas medmycket stor försiktighet. Som så ofta i rättsliga sammanhang kan det ibland vara de samlade omständigheterna i det enskilda fallet som avgör vad som kan accepteras som undantag från en regel. </a:t>
            </a:r>
          </a:p>
          <a:p>
            <a:pPr>
              <a:lnSpc>
                <a:spcPct val="170000"/>
              </a:lnSpc>
            </a:pPr>
            <a:endParaRPr lang="sv-SE" sz="1100" baseline="0" dirty="0" smtClean="0">
              <a:solidFill>
                <a:schemeClr val="tx1"/>
              </a:solidFill>
              <a:latin typeface="+mn-lt"/>
            </a:endParaRPr>
          </a:p>
          <a:p>
            <a:pPr>
              <a:lnSpc>
                <a:spcPct val="170000"/>
              </a:lnSpc>
            </a:pPr>
            <a:r>
              <a:rPr lang="sv-SE" sz="1100" baseline="0" dirty="0" smtClean="0">
                <a:solidFill>
                  <a:schemeClr val="tx1"/>
                </a:solidFill>
                <a:latin typeface="+mn-lt"/>
              </a:rPr>
              <a:t>Snöröjningsfallet RÅ 1973 ref 83. I fallet hade en man skött viss snöröjning av enskilda vägar och ett kommunalt bidrag var utfäst för det. Fullmäktige fattade dock ett beslut om att dylikt bidrag inte skulle utgå eftersom vintern hade varit så snöfattig HFD upphävde beslutet som stridande mot förbudet av retroaktiva beslut. </a:t>
            </a:r>
          </a:p>
          <a:p>
            <a:pPr>
              <a:lnSpc>
                <a:spcPct val="170000"/>
              </a:lnSpc>
            </a:pPr>
            <a:endParaRPr lang="sv-SE" sz="1100" baseline="0" dirty="0" smtClean="0">
              <a:solidFill>
                <a:schemeClr val="tx1"/>
              </a:solidFill>
              <a:latin typeface="+mn-lt"/>
            </a:endParaRPr>
          </a:p>
          <a:p>
            <a:pPr>
              <a:lnSpc>
                <a:spcPct val="170000"/>
              </a:lnSpc>
            </a:pPr>
            <a:r>
              <a:rPr lang="sv-SE" sz="1100" baseline="0" dirty="0" smtClean="0">
                <a:solidFill>
                  <a:schemeClr val="tx1"/>
                </a:solidFill>
                <a:latin typeface="+mn-lt"/>
              </a:rPr>
              <a:t>Ex RÅ 1987 ref 41. Fullmäktige fattade i mars 1982 beslut om kommunalt bostadstillägg som innebar en försämring för pensionärer, att gälla i april 1982.  Beslutet blev dock upphävt av kammarrätten därför att det inte hade tillkommit på lagligt sätt (otydlig kallelse till sammanträdet).  I mars 1983 tog fullmäktige samma beslut igen, nu med iakttagande av </a:t>
            </a:r>
            <a:r>
              <a:rPr lang="sv-SE" sz="1100" baseline="0" dirty="0" err="1" smtClean="0">
                <a:solidFill>
                  <a:schemeClr val="tx1"/>
                </a:solidFill>
                <a:latin typeface="+mn-lt"/>
              </a:rPr>
              <a:t>formreglerna</a:t>
            </a:r>
            <a:r>
              <a:rPr lang="sv-SE" sz="1100" baseline="0" dirty="0" smtClean="0">
                <a:solidFill>
                  <a:schemeClr val="tx1"/>
                </a:solidFill>
                <a:latin typeface="+mn-lt"/>
              </a:rPr>
              <a:t> för beslutet. Beslutet överklagades för otillåten retroaktivitet men klagan ogillades. Högsta förvaltningsdomstolen fäste sig här vid att det upphävda beslutet 1982 inte hade varit olagligt på något annat sätt än det mindre förfarandefelet och att bidragsbestämmelserna faktiskt hade tillämpats från den 1 april 1882 och pensionärerna således tidigt fått kännedom om kommunens ståndpunkt i frågan. </a:t>
            </a:r>
            <a:r>
              <a:rPr lang="sv-SE" sz="1100" baseline="0" dirty="0" err="1" smtClean="0">
                <a:solidFill>
                  <a:schemeClr val="tx1"/>
                </a:solidFill>
                <a:latin typeface="+mn-lt"/>
              </a:rPr>
              <a:t>Omständighererna</a:t>
            </a:r>
            <a:r>
              <a:rPr lang="sv-SE" sz="1100" baseline="0" dirty="0" smtClean="0">
                <a:solidFill>
                  <a:schemeClr val="tx1"/>
                </a:solidFill>
                <a:latin typeface="+mn-lt"/>
              </a:rPr>
              <a:t> bedömdes utgöra synnerliga skäl </a:t>
            </a:r>
            <a:r>
              <a:rPr lang="sv-SE" sz="1100" baseline="0" dirty="0" err="1" smtClean="0">
                <a:solidFill>
                  <a:schemeClr val="tx1"/>
                </a:solidFill>
                <a:latin typeface="+mn-lt"/>
              </a:rPr>
              <a:t>pch</a:t>
            </a:r>
            <a:r>
              <a:rPr lang="sv-SE" sz="1100" baseline="0" dirty="0" smtClean="0">
                <a:solidFill>
                  <a:schemeClr val="tx1"/>
                </a:solidFill>
                <a:latin typeface="+mn-lt"/>
              </a:rPr>
              <a:t> retroaktiviteten godtogs. </a:t>
            </a:r>
            <a:r>
              <a:rPr lang="sv-SE" sz="1100" dirty="0" smtClean="0">
                <a:solidFill>
                  <a:schemeClr val="tx1"/>
                </a:solidFill>
                <a:latin typeface="+mn-lt"/>
              </a:rPr>
              <a:t>/// </a:t>
            </a:r>
          </a:p>
          <a:p>
            <a:pPr>
              <a:lnSpc>
                <a:spcPct val="170000"/>
              </a:lnSpc>
            </a:pPr>
            <a:endParaRPr lang="sv-SE" sz="1100" dirty="0" smtClean="0">
              <a:solidFill>
                <a:schemeClr val="tx1"/>
              </a:solidFill>
              <a:latin typeface="+mn-lt"/>
            </a:endParaRPr>
          </a:p>
          <a:p>
            <a:pPr marL="0" marR="0" lvl="0" indent="0" algn="l" defTabSz="914400" rtl="0" eaLnBrk="1" fontAlgn="auto" latinLnBrk="0" hangingPunct="1">
              <a:lnSpc>
                <a:spcPct val="170000"/>
              </a:lnSpc>
              <a:spcBef>
                <a:spcPts val="0"/>
              </a:spcBef>
              <a:spcAft>
                <a:spcPts val="0"/>
              </a:spcAft>
              <a:buClrTx/>
              <a:buSzTx/>
              <a:buFontTx/>
              <a:buNone/>
              <a:tabLst/>
              <a:defRPr/>
            </a:pPr>
            <a:endParaRPr lang="sv-SE" sz="1100" baseline="0" dirty="0" smtClean="0">
              <a:solidFill>
                <a:schemeClr val="tx1"/>
              </a:solidFill>
              <a:latin typeface="+mn-lt"/>
            </a:endParaRPr>
          </a:p>
          <a:p>
            <a:pPr marL="0" indent="0">
              <a:lnSpc>
                <a:spcPct val="170000"/>
              </a:lnSpc>
              <a:buFontTx/>
              <a:buNone/>
            </a:pPr>
            <a:endParaRPr lang="sv-SE" sz="1100" dirty="0" smtClean="0">
              <a:solidFill>
                <a:schemeClr val="tx1"/>
              </a:solidFill>
              <a:latin typeface="+mn-lt"/>
            </a:endParaRPr>
          </a:p>
          <a:p>
            <a:endParaRPr lang="sv-SE" sz="1100" dirty="0">
              <a:solidFill>
                <a:schemeClr val="tx1"/>
              </a:solidFill>
              <a:latin typeface="+mn-lt"/>
            </a:endParaRPr>
          </a:p>
        </p:txBody>
      </p:sp>
      <p:sp>
        <p:nvSpPr>
          <p:cNvPr id="4" name="Platshållare för bildnummer 3"/>
          <p:cNvSpPr>
            <a:spLocks noGrp="1"/>
          </p:cNvSpPr>
          <p:nvPr>
            <p:ph type="sldNum" sz="quarter" idx="10"/>
          </p:nvPr>
        </p:nvSpPr>
        <p:spPr/>
        <p:txBody>
          <a:bodyPr/>
          <a:lstStyle/>
          <a:p>
            <a:fld id="{2AA118DA-F7A0-4D1B-84A0-D02FEEEB5B98}" type="slidenum">
              <a:rPr lang="sv-SE" smtClean="0"/>
              <a:t>7</a:t>
            </a:fld>
            <a:endParaRPr lang="sv-SE"/>
          </a:p>
        </p:txBody>
      </p:sp>
    </p:spTree>
    <p:extLst>
      <p:ext uri="{BB962C8B-B14F-4D97-AF65-F5344CB8AC3E}">
        <p14:creationId xmlns:p14="http://schemas.microsoft.com/office/powerpoint/2010/main" val="73964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kern="1200" dirty="0" smtClean="0">
                <a:solidFill>
                  <a:schemeClr val="tx1"/>
                </a:solidFill>
                <a:effectLst/>
                <a:latin typeface="+mn-lt"/>
                <a:ea typeface="+mn-ea"/>
                <a:cs typeface="+mn-cs"/>
              </a:rPr>
              <a:t>2018 års lag har stora likheter med 1991 års lag. Den nya lagen hat getts en ny struktur, ett enhetligt språk och mer enhetlig begreppsbildning. </a:t>
            </a:r>
          </a:p>
          <a:p>
            <a:endParaRPr lang="sv-SE" sz="1100" kern="1200" dirty="0" smtClean="0">
              <a:solidFill>
                <a:schemeClr val="tx1"/>
              </a:solidFill>
              <a:effectLst/>
              <a:latin typeface="+mn-lt"/>
              <a:ea typeface="+mn-ea"/>
              <a:cs typeface="+mn-cs"/>
            </a:endParaRPr>
          </a:p>
          <a:p>
            <a:r>
              <a:rPr lang="sv-SE" sz="1100" kern="1200" dirty="0" smtClean="0">
                <a:solidFill>
                  <a:schemeClr val="tx1"/>
                </a:solidFill>
                <a:effectLst/>
                <a:latin typeface="+mn-lt"/>
                <a:ea typeface="+mn-ea"/>
                <a:cs typeface="+mn-cs"/>
              </a:rPr>
              <a:t>Förändringarna i förhållande till föregående lag består huvudsakligen i att fullmäktige getts en möjlighet att bestämma att styrelsen ska kunna fatta beslut om särskilt angivna förhållanden som rör andra nämnders verksamhet samt att kommunen kan besluta att ge kommunalråd möjlighet att vara t.ex. föräldralediga. Vidare tydliggörs rollfördelningen mellan de anställda och de förtroendevalda. Reglerna för anmälan av delegationsbeslut förenklas genom att nämnderna själva får besluta vilka beslut som ska anmälas. Den kommunala anslagstavlan ska vara webbaserad. Det har även införts ett krav på att revisorernas budget ska beredas av fullmäktiges presidium. Samt: uttryckligt lagstöd för att kommunala beslut som inte kan rättas som huvudregel inte får verkställas innan de fått laga kraft. </a:t>
            </a:r>
          </a:p>
          <a:p>
            <a:endParaRPr lang="sv-SE" sz="1100" b="1" kern="1200" dirty="0" smtClean="0">
              <a:solidFill>
                <a:schemeClr val="tx1"/>
              </a:solidFill>
              <a:effectLst/>
              <a:latin typeface="+mn-lt"/>
              <a:ea typeface="+mn-ea"/>
              <a:cs typeface="+mn-cs"/>
            </a:endParaRPr>
          </a:p>
          <a:p>
            <a:r>
              <a:rPr lang="sv-SE" sz="1100" b="0" kern="1200" dirty="0" smtClean="0">
                <a:solidFill>
                  <a:schemeClr val="tx1"/>
                </a:solidFill>
                <a:effectLst/>
                <a:latin typeface="+mn-lt"/>
                <a:ea typeface="+mn-ea"/>
                <a:cs typeface="+mn-cs"/>
              </a:rPr>
              <a:t>Kapitel 1: I kapitlet regleras grunderna för den kommunala verksamheten och de mest grundläggande principerna om kommunal självstyrelse och demokrati. Grundläggande frågor om hur kommuner och landsting är indelade, vem som är medlem och har rösträtt  m.m..</a:t>
            </a:r>
          </a:p>
          <a:p>
            <a:r>
              <a:rPr lang="sv-SE" sz="1100" b="0" kern="1200" dirty="0" smtClean="0">
                <a:solidFill>
                  <a:schemeClr val="tx1"/>
                </a:solidFill>
                <a:effectLst/>
                <a:latin typeface="+mn-lt"/>
                <a:ea typeface="+mn-ea"/>
                <a:cs typeface="+mn-cs"/>
              </a:rPr>
              <a:t>Kapitel 2: I andra kapitlet finns bestämmelser om den kommunala kompetensen och de kommunalrättsliga principerna.</a:t>
            </a:r>
          </a:p>
          <a:p>
            <a:r>
              <a:rPr lang="sv-SE" sz="1100" b="0" kern="1200" dirty="0" smtClean="0">
                <a:solidFill>
                  <a:schemeClr val="tx1"/>
                </a:solidFill>
                <a:effectLst/>
                <a:latin typeface="+mn-lt"/>
                <a:ea typeface="+mn-ea"/>
                <a:cs typeface="+mn-cs"/>
              </a:rPr>
              <a:t>Kapitel 3: Kapitel tre innehåller bestämmelser om kommunernas organisation och verksamhetsformer. </a:t>
            </a:r>
          </a:p>
          <a:p>
            <a:r>
              <a:rPr lang="sv-SE" sz="1100" b="0" kern="1200" dirty="0" smtClean="0">
                <a:solidFill>
                  <a:schemeClr val="tx1"/>
                </a:solidFill>
                <a:effectLst/>
                <a:latin typeface="+mn-lt"/>
                <a:ea typeface="+mn-ea"/>
                <a:cs typeface="+mn-cs"/>
              </a:rPr>
              <a:t>Kapitel 4: Kapitel fyra innehåller bestämmelser om de förtroendevalda, partistöd och politiska sekreterare.</a:t>
            </a:r>
          </a:p>
          <a:p>
            <a:endParaRPr lang="sv-SE" sz="1100"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8</a:t>
            </a:fld>
            <a:endParaRPr lang="sv-SE"/>
          </a:p>
        </p:txBody>
      </p:sp>
    </p:spTree>
    <p:extLst>
      <p:ext uri="{BB962C8B-B14F-4D97-AF65-F5344CB8AC3E}">
        <p14:creationId xmlns:p14="http://schemas.microsoft.com/office/powerpoint/2010/main" val="1655286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0" kern="1200" dirty="0" smtClean="0">
                <a:solidFill>
                  <a:schemeClr val="tx1"/>
                </a:solidFill>
                <a:effectLst/>
                <a:latin typeface="+mn-lt"/>
                <a:ea typeface="+mn-ea"/>
                <a:cs typeface="+mn-cs"/>
              </a:rPr>
              <a:t>Kapitel 5: I femte kapitlet samlas bestämmelser om fullmäktige som kommunalrättsligt organ och bestämmelser om vilka uppgifter som kommunfullmäktige har. Bestämmelserna i detta kapitel är dock inte uttömmande, utan det finns bestämmelser om vad </a:t>
            </a:r>
            <a:r>
              <a:rPr lang="sv-SE" sz="1100" b="0" kern="1200" dirty="0" err="1" smtClean="0">
                <a:solidFill>
                  <a:schemeClr val="tx1"/>
                </a:solidFill>
                <a:effectLst/>
                <a:latin typeface="+mn-lt"/>
                <a:ea typeface="+mn-ea"/>
                <a:cs typeface="+mn-cs"/>
              </a:rPr>
              <a:t>kf</a:t>
            </a:r>
            <a:r>
              <a:rPr lang="sv-SE" sz="1100" b="0" kern="1200" dirty="0" smtClean="0">
                <a:solidFill>
                  <a:schemeClr val="tx1"/>
                </a:solidFill>
                <a:effectLst/>
                <a:latin typeface="+mn-lt"/>
                <a:ea typeface="+mn-ea"/>
                <a:cs typeface="+mn-cs"/>
              </a:rPr>
              <a:t> får och inte får göra även i andra kapitel i kommunallagen. </a:t>
            </a:r>
          </a:p>
          <a:p>
            <a:r>
              <a:rPr lang="sv-SE" sz="1100" b="0" kern="1200" dirty="0" smtClean="0">
                <a:solidFill>
                  <a:schemeClr val="tx1"/>
                </a:solidFill>
                <a:effectLst/>
                <a:latin typeface="+mn-lt"/>
                <a:ea typeface="+mn-ea"/>
                <a:cs typeface="+mn-cs"/>
              </a:rPr>
              <a:t>Kapitel 6: I sjätte kapitlet finns bestämmelser om styrelsen och övriga nämnder. Regler om detta finns även i andra kapitel. Ex. delegationsbestämmelser för anställda i 7 kap.  (bl.a. om styrelsens och övriga nämnders uppgifter, delegering, sammanträden, val, jäv, handläggning, delegering)</a:t>
            </a:r>
          </a:p>
          <a:p>
            <a:r>
              <a:rPr lang="sv-SE" sz="1100" b="0" kern="1200" dirty="0" smtClean="0">
                <a:solidFill>
                  <a:schemeClr val="tx1"/>
                </a:solidFill>
                <a:effectLst/>
                <a:latin typeface="+mn-lt"/>
                <a:ea typeface="+mn-ea"/>
                <a:cs typeface="+mn-cs"/>
              </a:rPr>
              <a:t>Kapitel 7: Bestämmelser om anställda i kommun. Nytt kapitel, infördes genom nya kommunallagen 1 januari 2018. I kapitlet finns bestämmelser om direktörens uppgifter, dennes instruktion mm. Delegation till anställda.</a:t>
            </a:r>
          </a:p>
          <a:p>
            <a:r>
              <a:rPr lang="sv-SE" sz="1100" b="0" kern="1200" dirty="0" smtClean="0">
                <a:solidFill>
                  <a:schemeClr val="tx1"/>
                </a:solidFill>
                <a:effectLst/>
                <a:latin typeface="+mn-lt"/>
                <a:ea typeface="+mn-ea"/>
                <a:cs typeface="+mn-cs"/>
              </a:rPr>
              <a:t>Kapitel 8: Bestämmelser om kommunmedlemmarnas möjlighet att vara delaktiga i de kommunala beslutsprocesserna samt allmänhetens rätt till insyn och information Här finns regler om medborgarförslag, folkomröstningar, självförvaltningsorgan och bestämmelser om handlings- och mötesoffentlighet.</a:t>
            </a:r>
            <a:endParaRPr lang="sv-SE" sz="1100" b="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2AA118DA-F7A0-4D1B-84A0-D02FEEEB5B98}" type="slidenum">
              <a:rPr lang="sv-SE" smtClean="0"/>
              <a:t>9</a:t>
            </a:fld>
            <a:endParaRPr lang="sv-SE"/>
          </a:p>
        </p:txBody>
      </p:sp>
    </p:spTree>
    <p:extLst>
      <p:ext uri="{BB962C8B-B14F-4D97-AF65-F5344CB8AC3E}">
        <p14:creationId xmlns:p14="http://schemas.microsoft.com/office/powerpoint/2010/main" val="1077807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21AA6DBE-38A0-468B-9011-A49F4E09434E}" type="datetimeFigureOut">
              <a:rPr lang="sv-SE" smtClean="0"/>
              <a:t>2019-02-02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366752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AA6DBE-38A0-468B-9011-A49F4E09434E}" type="datetimeFigureOut">
              <a:rPr lang="sv-SE" smtClean="0"/>
              <a:t>2019-02-02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354697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AA6DBE-38A0-468B-9011-A49F4E09434E}" type="datetimeFigureOut">
              <a:rPr lang="sv-SE" smtClean="0"/>
              <a:t>2019-02-02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3412251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 platshållare">
    <p:spTree>
      <p:nvGrpSpPr>
        <p:cNvPr id="1" name=""/>
        <p:cNvGrpSpPr/>
        <p:nvPr/>
      </p:nvGrpSpPr>
      <p:grpSpPr>
        <a:xfrm>
          <a:off x="0" y="0"/>
          <a:ext cx="0" cy="0"/>
          <a:chOff x="0" y="0"/>
          <a:chExt cx="0" cy="0"/>
        </a:xfrm>
      </p:grpSpPr>
      <p:sp>
        <p:nvSpPr>
          <p:cNvPr id="7" name="Platshållare för innehåll 6"/>
          <p:cNvSpPr>
            <a:spLocks noGrp="1"/>
          </p:cNvSpPr>
          <p:nvPr>
            <p:ph sz="quarter" idx="10"/>
          </p:nvPr>
        </p:nvSpPr>
        <p:spPr>
          <a:xfrm>
            <a:off x="1047716" y="2357430"/>
            <a:ext cx="10096571"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600">
                <a:latin typeface="Gill Sans MT" pitchFamily="34" charset="0"/>
                <a:cs typeface="Times New Roman" pitchFamily="18" charset="0"/>
              </a:defRPr>
            </a:lvl3pPr>
            <a:lvl4pPr>
              <a:buNone/>
              <a:defRPr sz="1400">
                <a:latin typeface="Gill Sans MT" pitchFamily="34" charset="0"/>
                <a:cs typeface="Times New Roman" pitchFamily="18" charset="0"/>
              </a:defRPr>
            </a:lvl4pPr>
            <a:lvl5pPr>
              <a:defRPr sz="1400">
                <a:latin typeface="Gill Sans MT" pitchFamily="34" charset="0"/>
                <a:cs typeface="Times New Roman" pitchFamily="18" charset="0"/>
              </a:defRPr>
            </a:lvl5pPr>
          </a:lstStyle>
          <a:p>
            <a:pPr lvl="0"/>
            <a:r>
              <a:rPr lang="sv-SE" smtClean="0"/>
              <a:t>Redigera format för bakgrundstext</a:t>
            </a:r>
          </a:p>
          <a:p>
            <a:pPr lvl="1"/>
            <a:r>
              <a:rPr lang="sv-SE" smtClean="0"/>
              <a:t>Nivå två</a:t>
            </a:r>
          </a:p>
        </p:txBody>
      </p:sp>
      <p:sp>
        <p:nvSpPr>
          <p:cNvPr id="8" name="Rubrik 7"/>
          <p:cNvSpPr>
            <a:spLocks noGrp="1"/>
          </p:cNvSpPr>
          <p:nvPr>
            <p:ph type="title"/>
          </p:nvPr>
        </p:nvSpPr>
        <p:spPr>
          <a:xfrm>
            <a:off x="1007435" y="1052736"/>
            <a:ext cx="11049077" cy="1143000"/>
          </a:xfrm>
        </p:spPr>
        <p:txBody>
          <a:bodyPr>
            <a:normAutofit/>
          </a:bodyPr>
          <a:lstStyle>
            <a:lvl1pPr algn="l">
              <a:defRPr sz="4800" b="1">
                <a:latin typeface="Gill Sans MT" pitchFamily="34" charset="0"/>
              </a:defRPr>
            </a:lvl1pPr>
          </a:lstStyle>
          <a:p>
            <a:r>
              <a:rPr lang="sv-SE" smtClean="0"/>
              <a:t>Klicka här för att ändra format</a:t>
            </a:r>
            <a:endParaRPr lang="sv-SE" dirty="0"/>
          </a:p>
        </p:txBody>
      </p:sp>
      <p:sp>
        <p:nvSpPr>
          <p:cNvPr id="22" name="Platshållare för text 21"/>
          <p:cNvSpPr>
            <a:spLocks noGrp="1"/>
          </p:cNvSpPr>
          <p:nvPr>
            <p:ph type="body" sz="quarter" idx="11" hasCustomPrompt="1"/>
          </p:nvPr>
        </p:nvSpPr>
        <p:spPr>
          <a:xfrm>
            <a:off x="7715262" y="6357958"/>
            <a:ext cx="3524249" cy="285750"/>
          </a:xfrm>
        </p:spPr>
        <p:txBody>
          <a:bodyPr wrap="none">
            <a:noAutofit/>
          </a:bodyPr>
          <a:lstStyle>
            <a:lvl1pPr algn="r">
              <a:buNone/>
              <a:defRPr sz="1400">
                <a:solidFill>
                  <a:schemeClr val="bg1"/>
                </a:solidFill>
                <a:latin typeface="Gill Sans MT" pitchFamily="34" charset="0"/>
              </a:defRPr>
            </a:lvl1pPr>
          </a:lstStyle>
          <a:p>
            <a:pPr lvl="0"/>
            <a:r>
              <a:rPr lang="sv-SE" dirty="0" smtClean="0"/>
              <a:t>Ange namn på verksamheten</a:t>
            </a:r>
            <a:endParaRPr lang="sv-SE" dirty="0"/>
          </a:p>
        </p:txBody>
      </p:sp>
      <p:pic>
        <p:nvPicPr>
          <p:cNvPr id="9" name="Bildobjekt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18" t="43266" r="360" b="52137"/>
          <a:stretch/>
        </p:blipFill>
        <p:spPr>
          <a:xfrm flipH="1">
            <a:off x="-18256" y="6287294"/>
            <a:ext cx="12234935" cy="375428"/>
          </a:xfrm>
          <a:prstGeom prst="rect">
            <a:avLst/>
          </a:prstGeom>
        </p:spPr>
      </p:pic>
      <p:pic>
        <p:nvPicPr>
          <p:cNvPr id="12" name="Bildobjekt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491" y="360000"/>
            <a:ext cx="1825245" cy="617131"/>
          </a:xfrm>
          <a:prstGeom prst="rect">
            <a:avLst/>
          </a:prstGeom>
        </p:spPr>
      </p:pic>
    </p:spTree>
    <p:extLst>
      <p:ext uri="{BB962C8B-B14F-4D97-AF65-F5344CB8AC3E}">
        <p14:creationId xmlns:p14="http://schemas.microsoft.com/office/powerpoint/2010/main" val="272211725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71462" y="2130426"/>
            <a:ext cx="11049077" cy="1470025"/>
          </a:xfrm>
        </p:spPr>
        <p:txBody>
          <a:bodyPr>
            <a:normAutofit/>
          </a:bodyPr>
          <a:lstStyle>
            <a:lvl1pPr>
              <a:defRPr sz="4800" b="1">
                <a:latin typeface="Gill Sans MT" pitchFamily="34" charset="0"/>
              </a:defRPr>
            </a:lvl1pPr>
          </a:lstStyle>
          <a:p>
            <a:r>
              <a:rPr lang="sv-SE" smtClean="0"/>
              <a:t>Klicka här för att ändra format</a:t>
            </a:r>
            <a:endParaRPr lang="sv-SE" dirty="0"/>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3000" b="1">
                <a:solidFill>
                  <a:schemeClr val="tx1">
                    <a:tint val="75000"/>
                  </a:schemeClr>
                </a:solidFill>
                <a:latin typeface="Gill Sans MT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sp>
        <p:nvSpPr>
          <p:cNvPr id="8" name="Platshållare för text 21"/>
          <p:cNvSpPr>
            <a:spLocks noGrp="1"/>
          </p:cNvSpPr>
          <p:nvPr>
            <p:ph type="body" sz="quarter" idx="11" hasCustomPrompt="1"/>
          </p:nvPr>
        </p:nvSpPr>
        <p:spPr>
          <a:xfrm>
            <a:off x="7715262" y="6357958"/>
            <a:ext cx="3524249" cy="285750"/>
          </a:xfrm>
        </p:spPr>
        <p:txBody>
          <a:bodyPr wrap="none">
            <a:noAutofit/>
          </a:bodyPr>
          <a:lstStyle>
            <a:lvl1pPr algn="r">
              <a:buNone/>
              <a:defRPr sz="1400">
                <a:solidFill>
                  <a:schemeClr val="bg1"/>
                </a:solidFill>
                <a:latin typeface="Gill Sans MT" pitchFamily="34" charset="0"/>
              </a:defRPr>
            </a:lvl1pPr>
          </a:lstStyle>
          <a:p>
            <a:pPr lvl="0"/>
            <a:r>
              <a:rPr lang="sv-SE" dirty="0" smtClean="0"/>
              <a:t>Ange namn på verksamheten</a:t>
            </a:r>
            <a:endParaRPr lang="sv-SE" dirty="0"/>
          </a:p>
        </p:txBody>
      </p:sp>
      <p:pic>
        <p:nvPicPr>
          <p:cNvPr id="9" name="Bildobjekt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18" t="43266" r="360" b="52137"/>
          <a:stretch/>
        </p:blipFill>
        <p:spPr>
          <a:xfrm flipH="1">
            <a:off x="-18256" y="6287294"/>
            <a:ext cx="12234935" cy="375428"/>
          </a:xfrm>
          <a:prstGeom prst="rect">
            <a:avLst/>
          </a:prstGeom>
        </p:spPr>
      </p:pic>
      <p:pic>
        <p:nvPicPr>
          <p:cNvPr id="10" name="Bildobjekt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491" y="360000"/>
            <a:ext cx="1825245" cy="617131"/>
          </a:xfrm>
          <a:prstGeom prst="rect">
            <a:avLst/>
          </a:prstGeom>
        </p:spPr>
      </p:pic>
    </p:spTree>
    <p:extLst>
      <p:ext uri="{BB962C8B-B14F-4D97-AF65-F5344CB8AC3E}">
        <p14:creationId xmlns:p14="http://schemas.microsoft.com/office/powerpoint/2010/main" val="250545999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AA6DBE-38A0-468B-9011-A49F4E09434E}" type="datetimeFigureOut">
              <a:rPr lang="sv-SE" smtClean="0"/>
              <a:t>2019-02-02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85753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21AA6DBE-38A0-468B-9011-A49F4E09434E}" type="datetimeFigureOut">
              <a:rPr lang="sv-SE" smtClean="0"/>
              <a:t>2019-02-02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168466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1AA6DBE-38A0-468B-9011-A49F4E09434E}" type="datetimeFigureOut">
              <a:rPr lang="sv-SE" smtClean="0"/>
              <a:t>2019-02-02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171643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21AA6DBE-38A0-468B-9011-A49F4E09434E}" type="datetimeFigureOut">
              <a:rPr lang="sv-SE" smtClean="0"/>
              <a:t>2019-02-02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41597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1AA6DBE-38A0-468B-9011-A49F4E09434E}" type="datetimeFigureOut">
              <a:rPr lang="sv-SE" smtClean="0"/>
              <a:t>2019-02-02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257234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1AA6DBE-38A0-468B-9011-A49F4E09434E}" type="datetimeFigureOut">
              <a:rPr lang="sv-SE" smtClean="0"/>
              <a:t>2019-02-02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377424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21AA6DBE-38A0-468B-9011-A49F4E09434E}" type="datetimeFigureOut">
              <a:rPr lang="sv-SE" smtClean="0"/>
              <a:t>2019-02-02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129750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21AA6DBE-38A0-468B-9011-A49F4E09434E}" type="datetimeFigureOut">
              <a:rPr lang="sv-SE" smtClean="0"/>
              <a:t>2019-02-02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394502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A6DBE-38A0-468B-9011-A49F4E09434E}" type="datetimeFigureOut">
              <a:rPr lang="sv-SE" smtClean="0"/>
              <a:t>2019-02-02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85250-AC35-4BFA-BDDD-D2C46DAFC464}" type="slidenum">
              <a:rPr lang="sv-SE" smtClean="0"/>
              <a:t>‹#›</a:t>
            </a:fld>
            <a:endParaRPr lang="sv-SE"/>
          </a:p>
        </p:txBody>
      </p:sp>
      <p:pic>
        <p:nvPicPr>
          <p:cNvPr id="7" name="Picture 4"/>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29556" t="56766" r="1038" b="37828"/>
          <a:stretch/>
        </p:blipFill>
        <p:spPr bwMode="auto">
          <a:xfrm flipH="1">
            <a:off x="0" y="6275012"/>
            <a:ext cx="12192000" cy="451642"/>
          </a:xfrm>
          <a:prstGeom prst="rect">
            <a:avLst/>
          </a:prstGeom>
          <a:noFill/>
          <a:ln w="9525">
            <a:noFill/>
            <a:miter lim="800000"/>
            <a:headEnd/>
            <a:tailEnd/>
          </a:ln>
        </p:spPr>
      </p:pic>
    </p:spTree>
    <p:extLst>
      <p:ext uri="{BB962C8B-B14F-4D97-AF65-F5344CB8AC3E}">
        <p14:creationId xmlns:p14="http://schemas.microsoft.com/office/powerpoint/2010/main" val="3337302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err="1" smtClean="0"/>
              <a:t>lig</a:t>
            </a:r>
            <a:endParaRPr lang="sv-SE" dirty="0"/>
          </a:p>
        </p:txBody>
      </p:sp>
      <p:sp>
        <p:nvSpPr>
          <p:cNvPr id="3" name="Underrubrik 2"/>
          <p:cNvSpPr>
            <a:spLocks noGrp="1"/>
          </p:cNvSpPr>
          <p:nvPr>
            <p:ph type="subTitle" idx="1"/>
          </p:nvPr>
        </p:nvSpPr>
        <p:spPr/>
        <p:txBody>
          <a:bodyPr/>
          <a:lstStyle/>
          <a:p>
            <a:endParaRPr lang="sv-SE"/>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ubrik 1"/>
          <p:cNvSpPr txBox="1">
            <a:spLocks/>
          </p:cNvSpPr>
          <p:nvPr/>
        </p:nvSpPr>
        <p:spPr>
          <a:xfrm>
            <a:off x="2027583" y="1364974"/>
            <a:ext cx="8790319" cy="4063237"/>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sv-SE" sz="24000" b="1" dirty="0" smtClean="0">
                <a:solidFill>
                  <a:schemeClr val="bg1"/>
                </a:solidFill>
                <a:latin typeface="Gill Sans MT" panose="020B0502020104020203" pitchFamily="34" charset="0"/>
              </a:rPr>
              <a:t>Den rättsliga regleringen av kommunal verksamhet</a:t>
            </a:r>
          </a:p>
          <a:p>
            <a:pPr>
              <a:lnSpc>
                <a:spcPct val="170000"/>
              </a:lnSpc>
            </a:pPr>
            <a:endParaRPr lang="sv-SE" sz="14400" dirty="0" smtClean="0">
              <a:solidFill>
                <a:schemeClr val="bg1"/>
              </a:solidFill>
              <a:latin typeface="Gill Sans MT" panose="020B0502020104020203" pitchFamily="34" charset="0"/>
            </a:endParaRPr>
          </a:p>
          <a:p>
            <a:pPr>
              <a:lnSpc>
                <a:spcPct val="170000"/>
              </a:lnSpc>
            </a:pPr>
            <a:r>
              <a:rPr lang="sv-SE" sz="14400" dirty="0" smtClean="0">
                <a:solidFill>
                  <a:schemeClr val="bg1"/>
                </a:solidFill>
                <a:latin typeface="Gill Sans MT" panose="020B0502020104020203" pitchFamily="34" charset="0"/>
              </a:rPr>
              <a:t>Lisa Hammarberg, Kommunjurist</a:t>
            </a:r>
            <a:r>
              <a:rPr lang="sv-SE" sz="2000" dirty="0" smtClean="0">
                <a:solidFill>
                  <a:schemeClr val="bg1"/>
                </a:solidFill>
                <a:latin typeface="Gill Sans MT" panose="020B0502020104020203" pitchFamily="34" charset="0"/>
              </a:rPr>
              <a:t/>
            </a:r>
            <a:br>
              <a:rPr lang="sv-SE" sz="2000" dirty="0" smtClean="0">
                <a:solidFill>
                  <a:schemeClr val="bg1"/>
                </a:solidFill>
                <a:latin typeface="Gill Sans MT" panose="020B0502020104020203" pitchFamily="34" charset="0"/>
              </a:rPr>
            </a:br>
            <a:endParaRPr lang="sv-SE" sz="2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14931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2073275"/>
          </a:xfrm>
        </p:spPr>
        <p:txBody>
          <a:bodyPr/>
          <a:lstStyle/>
          <a:p>
            <a:r>
              <a:rPr lang="sv-SE" dirty="0" smtClean="0">
                <a:latin typeface="Gill Sans MT" panose="020B0502020104020203" pitchFamily="34" charset="0"/>
              </a:rPr>
              <a:t>Kommunallagen (KomL)</a:t>
            </a:r>
            <a:endParaRPr lang="sv-SE" dirty="0">
              <a:latin typeface="Gill Sans MT" panose="020B0502020104020203" pitchFamily="34" charset="0"/>
            </a:endParaRPr>
          </a:p>
        </p:txBody>
      </p:sp>
      <p:sp>
        <p:nvSpPr>
          <p:cNvPr id="3" name="Platshållare för innehåll 2"/>
          <p:cNvSpPr>
            <a:spLocks noGrp="1"/>
          </p:cNvSpPr>
          <p:nvPr>
            <p:ph idx="1"/>
          </p:nvPr>
        </p:nvSpPr>
        <p:spPr>
          <a:xfrm>
            <a:off x="838200" y="1905000"/>
            <a:ext cx="10515600" cy="4271963"/>
          </a:xfrm>
        </p:spPr>
        <p:txBody>
          <a:bodyPr>
            <a:normAutofit fontScale="25000" lnSpcReduction="20000"/>
          </a:bodyPr>
          <a:lstStyle/>
          <a:p>
            <a:pPr marL="0" indent="0">
              <a:lnSpc>
                <a:spcPct val="170000"/>
              </a:lnSpc>
              <a:buNone/>
            </a:pPr>
            <a:r>
              <a:rPr lang="sv-SE" sz="11200" dirty="0" smtClean="0">
                <a:latin typeface="Gill Sans MT" panose="020B0502020104020203" pitchFamily="34" charset="0"/>
              </a:rPr>
              <a:t>Kapitel </a:t>
            </a:r>
            <a:r>
              <a:rPr lang="sv-SE" sz="11200" dirty="0">
                <a:latin typeface="Gill Sans MT" panose="020B0502020104020203" pitchFamily="34" charset="0"/>
              </a:rPr>
              <a:t>9: Kommunal samverkan</a:t>
            </a:r>
          </a:p>
          <a:p>
            <a:pPr marL="0" indent="0">
              <a:lnSpc>
                <a:spcPct val="170000"/>
              </a:lnSpc>
              <a:buNone/>
            </a:pPr>
            <a:r>
              <a:rPr lang="sv-SE" sz="11200" dirty="0">
                <a:latin typeface="Gill Sans MT" panose="020B0502020104020203" pitchFamily="34" charset="0"/>
              </a:rPr>
              <a:t>Kapitel 10: Överlämnande av kommunala angelägenheter </a:t>
            </a:r>
          </a:p>
          <a:p>
            <a:pPr marL="0" indent="0">
              <a:lnSpc>
                <a:spcPct val="170000"/>
              </a:lnSpc>
              <a:buNone/>
            </a:pPr>
            <a:r>
              <a:rPr lang="sv-SE" sz="11200" dirty="0">
                <a:latin typeface="Gill Sans MT" panose="020B0502020104020203" pitchFamily="34" charset="0"/>
              </a:rPr>
              <a:t>Kapitel 11: Ekonomisk förvaltning </a:t>
            </a:r>
            <a:endParaRPr lang="sv-SE" sz="11200" dirty="0" smtClean="0">
              <a:latin typeface="Gill Sans MT" panose="020B0502020104020203" pitchFamily="34" charset="0"/>
            </a:endParaRPr>
          </a:p>
          <a:p>
            <a:pPr marL="0" indent="0">
              <a:lnSpc>
                <a:spcPct val="170000"/>
              </a:lnSpc>
              <a:buNone/>
            </a:pPr>
            <a:r>
              <a:rPr lang="sv-SE" sz="11200" dirty="0" smtClean="0">
                <a:latin typeface="Gill Sans MT" panose="020B0502020104020203" pitchFamily="34" charset="0"/>
              </a:rPr>
              <a:t>Kapitel </a:t>
            </a:r>
            <a:r>
              <a:rPr lang="sv-SE" sz="11200" dirty="0">
                <a:latin typeface="Gill Sans MT" panose="020B0502020104020203" pitchFamily="34" charset="0"/>
              </a:rPr>
              <a:t>12: Revision </a:t>
            </a:r>
          </a:p>
          <a:p>
            <a:pPr marL="0" indent="0">
              <a:lnSpc>
                <a:spcPct val="170000"/>
              </a:lnSpc>
              <a:buNone/>
            </a:pPr>
            <a:r>
              <a:rPr lang="sv-SE" sz="11200" dirty="0">
                <a:latin typeface="Gill Sans MT" panose="020B0502020104020203" pitchFamily="34" charset="0"/>
              </a:rPr>
              <a:t>Kapitel 13: </a:t>
            </a:r>
            <a:r>
              <a:rPr lang="sv-SE" sz="11200" dirty="0" smtClean="0">
                <a:latin typeface="Gill Sans MT" panose="020B0502020104020203" pitchFamily="34" charset="0"/>
              </a:rPr>
              <a:t>Laglighetsprövning</a:t>
            </a:r>
            <a:endParaRPr lang="sv-SE" sz="11200" dirty="0">
              <a:latin typeface="Gill Sans MT" panose="020B0502020104020203" pitchFamily="34" charset="0"/>
            </a:endParaRPr>
          </a:p>
        </p:txBody>
      </p:sp>
    </p:spTree>
    <p:extLst>
      <p:ext uri="{BB962C8B-B14F-4D97-AF65-F5344CB8AC3E}">
        <p14:creationId xmlns:p14="http://schemas.microsoft.com/office/powerpoint/2010/main" val="3906717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914399"/>
            <a:ext cx="10515600" cy="1406770"/>
          </a:xfrm>
        </p:spPr>
        <p:txBody>
          <a:bodyPr>
            <a:normAutofit fontScale="90000"/>
          </a:bodyPr>
          <a:lstStyle/>
          <a:p>
            <a:r>
              <a:rPr lang="sv-SE" sz="6000" dirty="0">
                <a:latin typeface="Gill Sans MT" panose="020B0502020104020203" pitchFamily="34" charset="0"/>
              </a:rPr>
              <a:t>Laglighetsprövning (KL 13 kap)</a:t>
            </a:r>
            <a:r>
              <a:rPr lang="sv-SE" dirty="0">
                <a:latin typeface="Gill Sans MT" panose="020B0502020104020203" pitchFamily="34" charset="0"/>
              </a:rPr>
              <a:t/>
            </a:r>
            <a:br>
              <a:rPr lang="sv-SE" dirty="0">
                <a:latin typeface="Gill Sans MT" panose="020B0502020104020203" pitchFamily="34" charset="0"/>
              </a:rPr>
            </a:br>
            <a:endParaRPr lang="sv-SE" dirty="0"/>
          </a:p>
        </p:txBody>
      </p:sp>
      <p:sp>
        <p:nvSpPr>
          <p:cNvPr id="3" name="Platshållare för innehåll 2"/>
          <p:cNvSpPr>
            <a:spLocks noGrp="1"/>
          </p:cNvSpPr>
          <p:nvPr>
            <p:ph idx="1"/>
          </p:nvPr>
        </p:nvSpPr>
        <p:spPr>
          <a:xfrm>
            <a:off x="838200" y="1869723"/>
            <a:ext cx="10515600" cy="4207486"/>
          </a:xfrm>
        </p:spPr>
        <p:txBody>
          <a:bodyPr>
            <a:normAutofit/>
          </a:bodyPr>
          <a:lstStyle/>
          <a:p>
            <a:pPr>
              <a:lnSpc>
                <a:spcPct val="200000"/>
              </a:lnSpc>
            </a:pPr>
            <a:r>
              <a:rPr lang="sv-SE" sz="2000" dirty="0" smtClean="0">
                <a:latin typeface="Gill Sans MT" panose="020B0502020104020203" pitchFamily="34" charset="0"/>
              </a:rPr>
              <a:t>Beslut som kan överklagas = Bl.a. beslut av kommunfullmäktige (om inte speciallag säger annat)</a:t>
            </a:r>
          </a:p>
          <a:p>
            <a:pPr>
              <a:lnSpc>
                <a:spcPct val="200000"/>
              </a:lnSpc>
            </a:pPr>
            <a:r>
              <a:rPr lang="sv-SE" sz="2000" dirty="0" smtClean="0">
                <a:latin typeface="Gill Sans MT" panose="020B0502020104020203" pitchFamily="34" charset="0"/>
              </a:rPr>
              <a:t>Besvärsrätt = Alla medborgare i kommunen </a:t>
            </a:r>
          </a:p>
          <a:p>
            <a:pPr>
              <a:lnSpc>
                <a:spcPct val="200000"/>
              </a:lnSpc>
            </a:pPr>
            <a:r>
              <a:rPr lang="sv-SE" sz="2000" dirty="0" smtClean="0">
                <a:latin typeface="Gill Sans MT" panose="020B0502020104020203" pitchFamily="34" charset="0"/>
              </a:rPr>
              <a:t>Prövning: =  Avser beslutets laglighet</a:t>
            </a:r>
          </a:p>
          <a:p>
            <a:pPr>
              <a:lnSpc>
                <a:spcPct val="200000"/>
              </a:lnSpc>
            </a:pPr>
            <a:r>
              <a:rPr lang="sv-SE" sz="2000" dirty="0" smtClean="0">
                <a:latin typeface="Gill Sans MT" panose="020B0502020104020203" pitchFamily="34" charset="0"/>
              </a:rPr>
              <a:t>Rättsföljd = Upphävning av beslutet (om inte felet saknat betydelse för ärendets utgång)</a:t>
            </a:r>
          </a:p>
          <a:p>
            <a:pPr>
              <a:lnSpc>
                <a:spcPct val="200000"/>
              </a:lnSpc>
            </a:pPr>
            <a:r>
              <a:rPr lang="sv-SE" sz="2000" dirty="0" smtClean="0">
                <a:latin typeface="Gill Sans MT" panose="020B0502020104020203" pitchFamily="34" charset="0"/>
              </a:rPr>
              <a:t>Verkställbarhet = Beslutet verkställbart omedelbart om inte särskilda skäl talar emot det</a:t>
            </a:r>
          </a:p>
          <a:p>
            <a:pPr marL="0" indent="0">
              <a:buNone/>
            </a:pPr>
            <a:endParaRPr lang="sv-SE" sz="2000" dirty="0" smtClean="0">
              <a:latin typeface="Gill Sans MT" panose="020B0502020104020203" pitchFamily="34" charset="0"/>
            </a:endParaRPr>
          </a:p>
          <a:p>
            <a:pPr marL="0" indent="0">
              <a:buNone/>
            </a:pPr>
            <a:endParaRPr lang="sv-SE" sz="2000" dirty="0" smtClean="0">
              <a:latin typeface="Gill Sans MT" panose="020B0502020104020203" pitchFamily="34" charset="0"/>
            </a:endParaRPr>
          </a:p>
          <a:p>
            <a:endParaRPr lang="sv-SE" sz="2000" dirty="0" smtClean="0">
              <a:latin typeface="Gill Sans MT" panose="020B0502020104020203" pitchFamily="34" charset="0"/>
            </a:endParaRPr>
          </a:p>
          <a:p>
            <a:pPr marL="0" indent="0">
              <a:buNone/>
            </a:pPr>
            <a:endParaRPr lang="sv-SE" sz="2000" dirty="0" smtClean="0">
              <a:latin typeface="Gill Sans MT" panose="020B0502020104020203" pitchFamily="34" charset="0"/>
            </a:endParaRPr>
          </a:p>
          <a:p>
            <a:endParaRPr lang="sv-SE" sz="2000" dirty="0" smtClean="0"/>
          </a:p>
          <a:p>
            <a:pPr marL="0" indent="0">
              <a:buNone/>
            </a:pPr>
            <a:endParaRPr lang="sv-SE" sz="5400" dirty="0"/>
          </a:p>
        </p:txBody>
      </p:sp>
    </p:spTree>
    <p:extLst>
      <p:ext uri="{BB962C8B-B14F-4D97-AF65-F5344CB8AC3E}">
        <p14:creationId xmlns:p14="http://schemas.microsoft.com/office/powerpoint/2010/main" val="2485271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68215"/>
            <a:ext cx="10339754" cy="1406770"/>
          </a:xfrm>
        </p:spPr>
        <p:txBody>
          <a:bodyPr>
            <a:noAutofit/>
          </a:bodyPr>
          <a:lstStyle/>
          <a:p>
            <a:r>
              <a:rPr lang="sv-SE" sz="5400" dirty="0" smtClean="0">
                <a:latin typeface="Gill Sans MT" panose="020B0502020104020203" pitchFamily="34" charset="0"/>
              </a:rPr>
              <a:t>Övriga lagar: Verksamheten generellt</a:t>
            </a:r>
            <a:endParaRPr lang="sv-SE" sz="5400" dirty="0">
              <a:latin typeface="Gill Sans MT" panose="020B0502020104020203" pitchFamily="34" charset="0"/>
            </a:endParaRPr>
          </a:p>
        </p:txBody>
      </p:sp>
      <p:sp>
        <p:nvSpPr>
          <p:cNvPr id="3" name="Platshållare för innehåll 2"/>
          <p:cNvSpPr>
            <a:spLocks noGrp="1"/>
          </p:cNvSpPr>
          <p:nvPr>
            <p:ph idx="1"/>
          </p:nvPr>
        </p:nvSpPr>
        <p:spPr>
          <a:xfrm>
            <a:off x="838200" y="2198077"/>
            <a:ext cx="10515600" cy="3978886"/>
          </a:xfrm>
        </p:spPr>
        <p:txBody>
          <a:bodyPr>
            <a:normAutofit/>
          </a:bodyPr>
          <a:lstStyle/>
          <a:p>
            <a:pPr marL="0" indent="0">
              <a:buNone/>
            </a:pPr>
            <a:r>
              <a:rPr lang="sv-SE" dirty="0" smtClean="0">
                <a:latin typeface="Gill Sans MT" panose="020B0502020104020203" pitchFamily="34" charset="0"/>
              </a:rPr>
              <a:t>Förvaltningslag (2017:900)</a:t>
            </a:r>
          </a:p>
          <a:p>
            <a:pPr>
              <a:buFontTx/>
              <a:buChar char="-"/>
            </a:pPr>
            <a:r>
              <a:rPr lang="sv-SE" sz="2000" dirty="0" smtClean="0">
                <a:latin typeface="Gill Sans MT" panose="020B0502020104020203" pitchFamily="34" charset="0"/>
              </a:rPr>
              <a:t>Handläggning: God förvaltning (legalitet, objektivitet, proportionalitet), service</a:t>
            </a:r>
          </a:p>
          <a:p>
            <a:pPr marL="0" indent="0">
              <a:spcBef>
                <a:spcPts val="2400"/>
              </a:spcBef>
              <a:buNone/>
            </a:pPr>
            <a:r>
              <a:rPr lang="sv-SE" dirty="0" smtClean="0">
                <a:latin typeface="Gill Sans MT" panose="020B0502020104020203" pitchFamily="34" charset="0"/>
              </a:rPr>
              <a:t>Offentlighets- och Sekretesslag (2009:400)</a:t>
            </a:r>
          </a:p>
          <a:p>
            <a:pPr>
              <a:buFontTx/>
              <a:buChar char="-"/>
            </a:pPr>
            <a:r>
              <a:rPr lang="sv-SE" sz="2000" dirty="0" smtClean="0">
                <a:latin typeface="Gill Sans MT" panose="020B0502020104020203" pitchFamily="34" charset="0"/>
              </a:rPr>
              <a:t>Tryckfrihetsförordning: Allmänna handlingars offentlighet</a:t>
            </a:r>
          </a:p>
          <a:p>
            <a:pPr>
              <a:buFontTx/>
              <a:buChar char="-"/>
            </a:pPr>
            <a:r>
              <a:rPr lang="sv-SE" sz="2000" dirty="0" smtClean="0">
                <a:latin typeface="Gill Sans MT" panose="020B0502020104020203" pitchFamily="34" charset="0"/>
              </a:rPr>
              <a:t>Registrering, utlämnande, arkivering, sekretess</a:t>
            </a:r>
          </a:p>
          <a:p>
            <a:pPr marL="0" indent="0">
              <a:lnSpc>
                <a:spcPct val="170000"/>
              </a:lnSpc>
              <a:buNone/>
            </a:pPr>
            <a:r>
              <a:rPr lang="sv-SE" dirty="0">
                <a:latin typeface="Gill Sans MT" panose="020B0502020104020203" pitchFamily="34" charset="0"/>
              </a:rPr>
              <a:t>Arkivlagen (</a:t>
            </a:r>
            <a:r>
              <a:rPr lang="sv-SE" dirty="0" err="1">
                <a:latin typeface="Gill Sans MT" panose="020B0502020104020203" pitchFamily="34" charset="0"/>
              </a:rPr>
              <a:t>ArkivL</a:t>
            </a:r>
            <a:r>
              <a:rPr lang="sv-SE" dirty="0" smtClean="0">
                <a:latin typeface="Gill Sans MT" panose="020B0502020104020203" pitchFamily="34" charset="0"/>
              </a:rPr>
              <a:t>)</a:t>
            </a:r>
            <a:endParaRPr lang="sv-SE" dirty="0">
              <a:latin typeface="Gill Sans MT" panose="020B0502020104020203" pitchFamily="34" charset="0"/>
            </a:endParaRPr>
          </a:p>
        </p:txBody>
      </p:sp>
    </p:spTree>
    <p:extLst>
      <p:ext uri="{BB962C8B-B14F-4D97-AF65-F5344CB8AC3E}">
        <p14:creationId xmlns:p14="http://schemas.microsoft.com/office/powerpoint/2010/main" val="167074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788" y="175846"/>
            <a:ext cx="10515600" cy="1969477"/>
          </a:xfrm>
        </p:spPr>
        <p:txBody>
          <a:bodyPr>
            <a:normAutofit/>
          </a:bodyPr>
          <a:lstStyle/>
          <a:p>
            <a:r>
              <a:rPr lang="sv-SE" sz="5400" dirty="0">
                <a:latin typeface="Gill Sans MT" panose="020B0502020104020203" pitchFamily="34" charset="0"/>
              </a:rPr>
              <a:t>Övriga lagar: Specifik verksamhet</a:t>
            </a:r>
            <a:endParaRPr lang="sv-SE" sz="5400" dirty="0"/>
          </a:p>
        </p:txBody>
      </p:sp>
      <p:sp>
        <p:nvSpPr>
          <p:cNvPr id="4" name="Platshållare för innehåll 3"/>
          <p:cNvSpPr>
            <a:spLocks noGrp="1"/>
          </p:cNvSpPr>
          <p:nvPr>
            <p:ph sz="half" idx="2"/>
          </p:nvPr>
        </p:nvSpPr>
        <p:spPr>
          <a:xfrm>
            <a:off x="839788" y="1617785"/>
            <a:ext cx="5157787" cy="4571880"/>
          </a:xfrm>
        </p:spPr>
        <p:txBody>
          <a:bodyPr>
            <a:normAutofit fontScale="25000" lnSpcReduction="20000"/>
          </a:bodyPr>
          <a:lstStyle/>
          <a:p>
            <a:pPr marL="0" indent="0">
              <a:lnSpc>
                <a:spcPct val="170000"/>
              </a:lnSpc>
              <a:buNone/>
            </a:pPr>
            <a:r>
              <a:rPr lang="sv-SE" sz="5600" dirty="0"/>
              <a:t>Föräldrabalk (1949:381) </a:t>
            </a:r>
            <a:r>
              <a:rPr lang="sv-SE" sz="5600" dirty="0" smtClean="0"/>
              <a:t> </a:t>
            </a:r>
            <a:endParaRPr lang="sv-SE" sz="5600" dirty="0"/>
          </a:p>
          <a:p>
            <a:pPr marL="0" indent="0">
              <a:lnSpc>
                <a:spcPct val="170000"/>
              </a:lnSpc>
              <a:buNone/>
            </a:pPr>
            <a:r>
              <a:rPr lang="sv-SE" sz="5600" dirty="0"/>
              <a:t>Hälso- och sjukvårdslag (2017:30</a:t>
            </a:r>
            <a:r>
              <a:rPr lang="sv-SE" sz="5600" dirty="0" smtClean="0"/>
              <a:t>) </a:t>
            </a:r>
          </a:p>
          <a:p>
            <a:pPr marL="0" indent="0">
              <a:lnSpc>
                <a:spcPct val="170000"/>
              </a:lnSpc>
              <a:buNone/>
            </a:pPr>
            <a:r>
              <a:rPr lang="sv-SE" sz="5600" dirty="0" smtClean="0"/>
              <a:t>Jordabalk </a:t>
            </a:r>
            <a:r>
              <a:rPr lang="sv-SE" sz="5600" dirty="0"/>
              <a:t>(1970:994</a:t>
            </a:r>
            <a:r>
              <a:rPr lang="sv-SE" sz="5600" dirty="0" smtClean="0"/>
              <a:t>) </a:t>
            </a:r>
            <a:endParaRPr lang="sv-SE" sz="5600" dirty="0"/>
          </a:p>
          <a:p>
            <a:pPr marL="0" indent="0">
              <a:lnSpc>
                <a:spcPct val="170000"/>
              </a:lnSpc>
              <a:buNone/>
            </a:pPr>
            <a:r>
              <a:rPr lang="sv-SE" sz="5600" dirty="0"/>
              <a:t>Lag (1982:80) om </a:t>
            </a:r>
            <a:r>
              <a:rPr lang="sv-SE" sz="5600" dirty="0" smtClean="0"/>
              <a:t>anställningsskydd </a:t>
            </a:r>
            <a:endParaRPr lang="sv-SE" sz="5600" dirty="0"/>
          </a:p>
          <a:p>
            <a:pPr marL="0" indent="0">
              <a:lnSpc>
                <a:spcPct val="170000"/>
              </a:lnSpc>
              <a:buNone/>
            </a:pPr>
            <a:r>
              <a:rPr lang="sv-SE" sz="5600" dirty="0"/>
              <a:t>Lag (2006:412) om allmänna </a:t>
            </a:r>
            <a:r>
              <a:rPr lang="sv-SE" sz="5600" dirty="0" smtClean="0"/>
              <a:t>vattentjänster</a:t>
            </a:r>
          </a:p>
          <a:p>
            <a:pPr marL="0" indent="0">
              <a:lnSpc>
                <a:spcPct val="170000"/>
              </a:lnSpc>
              <a:buNone/>
            </a:pPr>
            <a:r>
              <a:rPr lang="sv-SE" sz="5600" dirty="0" smtClean="0"/>
              <a:t>Lag </a:t>
            </a:r>
            <a:r>
              <a:rPr lang="sv-SE" sz="5600" dirty="0"/>
              <a:t>(</a:t>
            </a:r>
            <a:r>
              <a:rPr lang="sv-SE" sz="5600" dirty="0" smtClean="0"/>
              <a:t>1957:259 </a:t>
            </a:r>
            <a:r>
              <a:rPr lang="sv-SE" sz="5600" dirty="0"/>
              <a:t>om rätt för kommun att ta ut avgift för vissa upplåtelser av offentlig plats m.m.</a:t>
            </a:r>
          </a:p>
          <a:p>
            <a:pPr marL="0" indent="0">
              <a:lnSpc>
                <a:spcPct val="170000"/>
              </a:lnSpc>
              <a:buNone/>
            </a:pPr>
            <a:r>
              <a:rPr lang="sv-SE" sz="5600" dirty="0"/>
              <a:t>Lag (2016:1145) om offentlig </a:t>
            </a:r>
            <a:r>
              <a:rPr lang="sv-SE" sz="5600" dirty="0" smtClean="0"/>
              <a:t>upphandling</a:t>
            </a:r>
            <a:endParaRPr lang="sv-SE" sz="5600" dirty="0"/>
          </a:p>
          <a:p>
            <a:pPr marL="0" indent="0">
              <a:lnSpc>
                <a:spcPct val="170000"/>
              </a:lnSpc>
              <a:buNone/>
            </a:pPr>
            <a:r>
              <a:rPr lang="sv-SE" sz="5600" dirty="0"/>
              <a:t>Lag (2003:778) om skydd mot </a:t>
            </a:r>
            <a:r>
              <a:rPr lang="sv-SE" sz="5600" dirty="0" smtClean="0"/>
              <a:t>olyckor </a:t>
            </a:r>
          </a:p>
          <a:p>
            <a:pPr marL="0" indent="0">
              <a:lnSpc>
                <a:spcPct val="170000"/>
              </a:lnSpc>
              <a:buNone/>
            </a:pPr>
            <a:r>
              <a:rPr lang="sv-SE" sz="5600" dirty="0" smtClean="0"/>
              <a:t>Vallag </a:t>
            </a:r>
            <a:r>
              <a:rPr lang="sv-SE" sz="5600" dirty="0"/>
              <a:t>(2005:837</a:t>
            </a:r>
            <a:r>
              <a:rPr lang="sv-SE" sz="5600" dirty="0" smtClean="0"/>
              <a:t>) </a:t>
            </a:r>
          </a:p>
          <a:p>
            <a:endParaRPr lang="sv-SE" dirty="0"/>
          </a:p>
        </p:txBody>
      </p:sp>
      <p:sp>
        <p:nvSpPr>
          <p:cNvPr id="6" name="Platshållare för innehåll 5"/>
          <p:cNvSpPr>
            <a:spLocks noGrp="1"/>
          </p:cNvSpPr>
          <p:nvPr>
            <p:ph sz="quarter" idx="4"/>
          </p:nvPr>
        </p:nvSpPr>
        <p:spPr>
          <a:xfrm>
            <a:off x="6172200" y="1617785"/>
            <a:ext cx="5183188" cy="4571879"/>
          </a:xfrm>
        </p:spPr>
        <p:txBody>
          <a:bodyPr>
            <a:normAutofit fontScale="55000" lnSpcReduction="20000"/>
          </a:bodyPr>
          <a:lstStyle/>
          <a:p>
            <a:pPr marL="0" indent="0">
              <a:lnSpc>
                <a:spcPct val="170000"/>
              </a:lnSpc>
              <a:buNone/>
            </a:pPr>
            <a:r>
              <a:rPr lang="sv-SE" sz="2500" dirty="0"/>
              <a:t>Lag (</a:t>
            </a:r>
            <a:r>
              <a:rPr lang="sv-SE" sz="2500" dirty="0" smtClean="0"/>
              <a:t>1993:387 </a:t>
            </a:r>
            <a:r>
              <a:rPr lang="sv-SE" sz="2500" dirty="0"/>
              <a:t>om stöd och service till vissa funktionshindrade</a:t>
            </a:r>
          </a:p>
          <a:p>
            <a:pPr marL="0" indent="0">
              <a:lnSpc>
                <a:spcPct val="170000"/>
              </a:lnSpc>
              <a:buNone/>
            </a:pPr>
            <a:r>
              <a:rPr lang="sv-SE" sz="2500" dirty="0"/>
              <a:t>Lag (1988:870) om vård av missbrukare i vissa fall</a:t>
            </a:r>
          </a:p>
          <a:p>
            <a:pPr marL="0" indent="0">
              <a:lnSpc>
                <a:spcPct val="170000"/>
              </a:lnSpc>
              <a:buNone/>
            </a:pPr>
            <a:r>
              <a:rPr lang="sv-SE" sz="2500" dirty="0"/>
              <a:t>Lag (1990:52) med särskilda bestämmelser om vård av unga</a:t>
            </a:r>
          </a:p>
          <a:p>
            <a:pPr marL="0" indent="0">
              <a:lnSpc>
                <a:spcPct val="170000"/>
              </a:lnSpc>
              <a:buNone/>
            </a:pPr>
            <a:r>
              <a:rPr lang="sv-SE" sz="2500" dirty="0"/>
              <a:t>Miljöbalk (1998:808)</a:t>
            </a:r>
          </a:p>
          <a:p>
            <a:pPr marL="0" indent="0">
              <a:lnSpc>
                <a:spcPct val="170000"/>
              </a:lnSpc>
              <a:buNone/>
            </a:pPr>
            <a:r>
              <a:rPr lang="sv-SE" sz="2500" dirty="0"/>
              <a:t>Ordningslag (1993:1617)</a:t>
            </a:r>
          </a:p>
          <a:p>
            <a:pPr marL="0" indent="0">
              <a:lnSpc>
                <a:spcPct val="170000"/>
              </a:lnSpc>
              <a:buNone/>
            </a:pPr>
            <a:r>
              <a:rPr lang="sv-SE" sz="2500" dirty="0"/>
              <a:t>Plan- och bygglag (2010:900)</a:t>
            </a:r>
          </a:p>
          <a:p>
            <a:pPr marL="0" indent="0">
              <a:lnSpc>
                <a:spcPct val="170000"/>
              </a:lnSpc>
              <a:buNone/>
            </a:pPr>
            <a:r>
              <a:rPr lang="sv-SE" sz="2500" dirty="0" smtClean="0"/>
              <a:t>Smittskyddslag </a:t>
            </a:r>
            <a:r>
              <a:rPr lang="sv-SE" sz="2500" dirty="0"/>
              <a:t>(2004:168)</a:t>
            </a:r>
          </a:p>
          <a:p>
            <a:pPr marL="0" indent="0">
              <a:lnSpc>
                <a:spcPct val="170000"/>
              </a:lnSpc>
              <a:buNone/>
            </a:pPr>
            <a:r>
              <a:rPr lang="sv-SE" sz="2500" dirty="0" smtClean="0"/>
              <a:t>Socialtjänstlag </a:t>
            </a:r>
            <a:r>
              <a:rPr lang="sv-SE" sz="2500" dirty="0"/>
              <a:t>(2001:453)</a:t>
            </a:r>
          </a:p>
          <a:p>
            <a:pPr marL="0" indent="0">
              <a:lnSpc>
                <a:spcPct val="170000"/>
              </a:lnSpc>
              <a:buNone/>
            </a:pPr>
            <a:r>
              <a:rPr lang="sv-SE" sz="2500" dirty="0"/>
              <a:t>Socialtjänstförordning (2001:937</a:t>
            </a:r>
            <a:r>
              <a:rPr lang="sv-SE" sz="2500" dirty="0" smtClean="0"/>
              <a:t>)</a:t>
            </a:r>
          </a:p>
          <a:p>
            <a:pPr marL="0" indent="0">
              <a:lnSpc>
                <a:spcPct val="170000"/>
              </a:lnSpc>
              <a:buNone/>
            </a:pPr>
            <a:r>
              <a:rPr lang="sv-SE" dirty="0"/>
              <a:t>Skollag (2010:800</a:t>
            </a:r>
            <a:r>
              <a:rPr lang="sv-SE" dirty="0" smtClean="0"/>
              <a:t>)</a:t>
            </a:r>
            <a:r>
              <a:rPr lang="sv-SE" dirty="0"/>
              <a:t> ..och många fler</a:t>
            </a:r>
          </a:p>
          <a:p>
            <a:pPr marL="0" indent="0">
              <a:lnSpc>
                <a:spcPct val="170000"/>
              </a:lnSpc>
              <a:buNone/>
            </a:pPr>
            <a:endParaRPr lang="sv-SE" dirty="0"/>
          </a:p>
          <a:p>
            <a:endParaRPr lang="sv-SE" dirty="0"/>
          </a:p>
        </p:txBody>
      </p:sp>
    </p:spTree>
    <p:extLst>
      <p:ext uri="{BB962C8B-B14F-4D97-AF65-F5344CB8AC3E}">
        <p14:creationId xmlns:p14="http://schemas.microsoft.com/office/powerpoint/2010/main" val="2265359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298938"/>
            <a:ext cx="10515600" cy="2127740"/>
          </a:xfrm>
        </p:spPr>
        <p:txBody>
          <a:bodyPr/>
          <a:lstStyle/>
          <a:p>
            <a:pPr algn="just"/>
            <a:r>
              <a:rPr lang="sv-SE" dirty="0" smtClean="0">
                <a:latin typeface="Gill Sans MT" panose="020B0502020104020203" pitchFamily="34" charset="0"/>
              </a:rPr>
              <a:t>	Regelhierarki</a:t>
            </a:r>
            <a:endParaRPr lang="sv-SE" dirty="0">
              <a:latin typeface="Gill Sans MT" panose="020B0502020104020203" pitchFamily="34" charset="0"/>
            </a:endParaRPr>
          </a:p>
        </p:txBody>
      </p:sp>
      <p:sp>
        <p:nvSpPr>
          <p:cNvPr id="3" name="Platshållare för innehåll 2"/>
          <p:cNvSpPr>
            <a:spLocks noGrp="1"/>
          </p:cNvSpPr>
          <p:nvPr>
            <p:ph idx="1"/>
          </p:nvPr>
        </p:nvSpPr>
        <p:spPr>
          <a:xfrm>
            <a:off x="1795548" y="2180492"/>
            <a:ext cx="9558251" cy="3996471"/>
          </a:xfrm>
        </p:spPr>
        <p:txBody>
          <a:bodyPr/>
          <a:lstStyle/>
          <a:p>
            <a:pPr marL="0" indent="0" algn="just">
              <a:buNone/>
            </a:pPr>
            <a:r>
              <a:rPr lang="sv-SE" dirty="0">
                <a:latin typeface="Gill Sans MT" panose="020B0502020104020203" pitchFamily="34" charset="0"/>
              </a:rPr>
              <a:t>EU</a:t>
            </a:r>
            <a:endParaRPr lang="sv-SE" dirty="0" smtClean="0">
              <a:latin typeface="Gill Sans MT" panose="020B0502020104020203" pitchFamily="34" charset="0"/>
            </a:endParaRPr>
          </a:p>
          <a:p>
            <a:pPr marL="0" indent="0" algn="just">
              <a:buNone/>
            </a:pPr>
            <a:r>
              <a:rPr lang="sv-SE" dirty="0" smtClean="0">
                <a:latin typeface="Gill Sans MT" panose="020B0502020104020203" pitchFamily="34" charset="0"/>
              </a:rPr>
              <a:t>Grundlag </a:t>
            </a:r>
          </a:p>
          <a:p>
            <a:pPr marL="0" indent="0" algn="just">
              <a:buNone/>
            </a:pPr>
            <a:r>
              <a:rPr lang="sv-SE" dirty="0" smtClean="0">
                <a:latin typeface="Gill Sans MT" panose="020B0502020104020203" pitchFamily="34" charset="0"/>
              </a:rPr>
              <a:t>Lag</a:t>
            </a:r>
          </a:p>
          <a:p>
            <a:pPr marL="0" indent="0" algn="just">
              <a:buNone/>
            </a:pPr>
            <a:r>
              <a:rPr lang="sv-SE" dirty="0" smtClean="0">
                <a:latin typeface="Gill Sans MT" panose="020B0502020104020203" pitchFamily="34" charset="0"/>
              </a:rPr>
              <a:t>Förordning</a:t>
            </a:r>
          </a:p>
          <a:p>
            <a:pPr marL="0" indent="0" algn="just">
              <a:buNone/>
            </a:pPr>
            <a:r>
              <a:rPr lang="sv-SE" dirty="0" smtClean="0">
                <a:latin typeface="Gill Sans MT" panose="020B0502020104020203" pitchFamily="34" charset="0"/>
              </a:rPr>
              <a:t>Föreskrifter</a:t>
            </a:r>
          </a:p>
          <a:p>
            <a:pPr marL="0" indent="0">
              <a:buNone/>
            </a:pPr>
            <a:endParaRPr lang="sv-SE" dirty="0" smtClean="0"/>
          </a:p>
          <a:p>
            <a:pPr marL="0" indent="0">
              <a:buNone/>
            </a:pPr>
            <a:endParaRPr lang="sv-SE" dirty="0"/>
          </a:p>
          <a:p>
            <a:pPr marL="0" indent="0">
              <a:buNone/>
            </a:pPr>
            <a:endParaRPr lang="sv-SE" dirty="0"/>
          </a:p>
        </p:txBody>
      </p:sp>
      <p:pic>
        <p:nvPicPr>
          <p:cNvPr id="4" name="Bildobjekt 3" descr="Sveriges Lag 20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673" y="1795070"/>
            <a:ext cx="2387600" cy="3175000"/>
          </a:xfrm>
          <a:prstGeom prst="rect">
            <a:avLst/>
          </a:prstGeom>
        </p:spPr>
      </p:pic>
    </p:spTree>
    <p:extLst>
      <p:ext uri="{BB962C8B-B14F-4D97-AF65-F5344CB8AC3E}">
        <p14:creationId xmlns:p14="http://schemas.microsoft.com/office/powerpoint/2010/main" val="2299904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14153" y="231388"/>
            <a:ext cx="10339647" cy="1325563"/>
          </a:xfrm>
        </p:spPr>
        <p:txBody>
          <a:bodyPr/>
          <a:lstStyle/>
          <a:p>
            <a:r>
              <a:rPr lang="sv-SE" dirty="0" smtClean="0">
                <a:latin typeface="Gill Sans MT" panose="020B0502020104020203" pitchFamily="34" charset="0"/>
              </a:rPr>
              <a:t>Den kommunala självstyrelsen</a:t>
            </a:r>
            <a:endParaRPr lang="sv-SE" dirty="0">
              <a:latin typeface="Gill Sans MT" panose="020B0502020104020203" pitchFamily="34" charset="0"/>
            </a:endParaRPr>
          </a:p>
        </p:txBody>
      </p:sp>
      <p:sp>
        <p:nvSpPr>
          <p:cNvPr id="3" name="Platshållare för innehåll 2"/>
          <p:cNvSpPr>
            <a:spLocks noGrp="1"/>
          </p:cNvSpPr>
          <p:nvPr>
            <p:ph idx="1"/>
          </p:nvPr>
        </p:nvSpPr>
        <p:spPr>
          <a:xfrm>
            <a:off x="1014154" y="1579417"/>
            <a:ext cx="10339646" cy="4597545"/>
          </a:xfrm>
        </p:spPr>
        <p:txBody>
          <a:bodyPr>
            <a:noAutofit/>
          </a:bodyPr>
          <a:lstStyle/>
          <a:p>
            <a:pPr marL="0" indent="0">
              <a:lnSpc>
                <a:spcPct val="100000"/>
              </a:lnSpc>
              <a:spcBef>
                <a:spcPts val="1800"/>
              </a:spcBef>
              <a:spcAft>
                <a:spcPts val="1200"/>
              </a:spcAft>
              <a:buNone/>
            </a:pPr>
            <a:r>
              <a:rPr lang="sv-SE" sz="2000" dirty="0">
                <a:latin typeface="Gill Sans MT" panose="020B0502020104020203" pitchFamily="34" charset="0"/>
              </a:rPr>
              <a:t>RF 14:2          Kommunerna sköter lokala och regionala angelägenheter av allmänt intresse på den     	        kommunala självstyrelsen grund. Närmare bestämmelser om detta finns i lag. </a:t>
            </a:r>
            <a:r>
              <a:rPr lang="sv-SE" sz="2000" dirty="0" smtClean="0">
                <a:latin typeface="Gill Sans MT" panose="020B0502020104020203" pitchFamily="34" charset="0"/>
              </a:rPr>
              <a:t>På 		        samma grund sköter kommunerna även de övriga angelägenheter som bestäms i lag.</a:t>
            </a:r>
            <a:endParaRPr lang="sv-SE" sz="2000" dirty="0">
              <a:latin typeface="Gill Sans MT" panose="020B0502020104020203" pitchFamily="34" charset="0"/>
            </a:endParaRPr>
          </a:p>
          <a:p>
            <a:pPr marL="0" indent="0">
              <a:lnSpc>
                <a:spcPct val="100000"/>
              </a:lnSpc>
              <a:spcBef>
                <a:spcPts val="1800"/>
              </a:spcBef>
              <a:spcAft>
                <a:spcPts val="1200"/>
              </a:spcAft>
              <a:buNone/>
            </a:pPr>
            <a:r>
              <a:rPr lang="sv-SE" sz="2000" dirty="0" smtClean="0">
                <a:latin typeface="Gill Sans MT" panose="020B0502020104020203" pitchFamily="34" charset="0"/>
              </a:rPr>
              <a:t>RF </a:t>
            </a:r>
            <a:r>
              <a:rPr lang="sv-SE" sz="2000" dirty="0">
                <a:latin typeface="Gill Sans MT" panose="020B0502020104020203" pitchFamily="34" charset="0"/>
              </a:rPr>
              <a:t>1:1, 2 </a:t>
            </a:r>
            <a:r>
              <a:rPr lang="sv-SE" sz="2000" dirty="0" err="1">
                <a:latin typeface="Gill Sans MT" panose="020B0502020104020203" pitchFamily="34" charset="0"/>
              </a:rPr>
              <a:t>st</a:t>
            </a:r>
            <a:r>
              <a:rPr lang="sv-SE" sz="2000" dirty="0">
                <a:latin typeface="Gill Sans MT" panose="020B0502020104020203" pitchFamily="34" charset="0"/>
              </a:rPr>
              <a:t>    (Den svenska folkstyrelsen) förverkligas genom ett representativt </a:t>
            </a:r>
            <a:r>
              <a:rPr lang="sv-SE" sz="2000" dirty="0" smtClean="0">
                <a:latin typeface="Gill Sans MT" panose="020B0502020104020203" pitchFamily="34" charset="0"/>
              </a:rPr>
              <a:t>och 	  		        parlamentariskt statsskick </a:t>
            </a:r>
            <a:r>
              <a:rPr lang="sv-SE" sz="2000" dirty="0">
                <a:latin typeface="Gill Sans MT" panose="020B0502020104020203" pitchFamily="34" charset="0"/>
              </a:rPr>
              <a:t>och genom kommunal självstyrelse.</a:t>
            </a:r>
          </a:p>
          <a:p>
            <a:pPr marL="0" indent="0">
              <a:lnSpc>
                <a:spcPct val="100000"/>
              </a:lnSpc>
              <a:spcBef>
                <a:spcPts val="1800"/>
              </a:spcBef>
              <a:spcAft>
                <a:spcPts val="1200"/>
              </a:spcAft>
              <a:buNone/>
            </a:pPr>
            <a:r>
              <a:rPr lang="sv-SE" sz="2000" dirty="0" smtClean="0">
                <a:latin typeface="Gill Sans MT" panose="020B0502020104020203" pitchFamily="34" charset="0"/>
              </a:rPr>
              <a:t>RF </a:t>
            </a:r>
            <a:r>
              <a:rPr lang="sv-SE" sz="2000" dirty="0">
                <a:latin typeface="Gill Sans MT" panose="020B0502020104020203" pitchFamily="34" charset="0"/>
              </a:rPr>
              <a:t>14:4  </a:t>
            </a:r>
            <a:r>
              <a:rPr lang="sv-SE" sz="2000" dirty="0" smtClean="0">
                <a:latin typeface="Gill Sans MT" panose="020B0502020104020203" pitchFamily="34" charset="0"/>
              </a:rPr>
              <a:t>        Kommunerna </a:t>
            </a:r>
            <a:r>
              <a:rPr lang="sv-SE" sz="2000" dirty="0">
                <a:latin typeface="Gill Sans MT" panose="020B0502020104020203" pitchFamily="34" charset="0"/>
              </a:rPr>
              <a:t>får ta ut skatt för skötseln av sina angelägenheter</a:t>
            </a:r>
            <a:r>
              <a:rPr lang="sv-SE" sz="2000" dirty="0" smtClean="0">
                <a:latin typeface="Gill Sans MT" panose="020B0502020104020203" pitchFamily="34" charset="0"/>
              </a:rPr>
              <a:t>.</a:t>
            </a:r>
          </a:p>
          <a:p>
            <a:pPr marL="0" indent="0">
              <a:lnSpc>
                <a:spcPct val="100000"/>
              </a:lnSpc>
              <a:spcBef>
                <a:spcPts val="1800"/>
              </a:spcBef>
              <a:spcAft>
                <a:spcPts val="1200"/>
              </a:spcAft>
              <a:buNone/>
            </a:pPr>
            <a:r>
              <a:rPr lang="sv-SE" sz="2000" dirty="0" smtClean="0">
                <a:latin typeface="Gill Sans MT" panose="020B0502020104020203" pitchFamily="34" charset="0"/>
              </a:rPr>
              <a:t>RF 14:1          Beslutanderätten </a:t>
            </a:r>
            <a:r>
              <a:rPr lang="sv-SE" sz="2000" dirty="0">
                <a:latin typeface="Gill Sans MT" panose="020B0502020104020203" pitchFamily="34" charset="0"/>
              </a:rPr>
              <a:t>i kommunerna utövas av valda församlingar</a:t>
            </a:r>
            <a:r>
              <a:rPr lang="sv-SE" sz="2000" dirty="0" smtClean="0">
                <a:latin typeface="Gill Sans MT" panose="020B0502020104020203" pitchFamily="34" charset="0"/>
              </a:rPr>
              <a:t>.</a:t>
            </a:r>
          </a:p>
          <a:p>
            <a:pPr marL="0" indent="0">
              <a:lnSpc>
                <a:spcPct val="100000"/>
              </a:lnSpc>
              <a:spcBef>
                <a:spcPts val="1800"/>
              </a:spcBef>
              <a:spcAft>
                <a:spcPts val="1200"/>
              </a:spcAft>
              <a:buNone/>
            </a:pPr>
            <a:r>
              <a:rPr lang="sv-SE" sz="2000" dirty="0" smtClean="0">
                <a:latin typeface="Gill Sans MT" panose="020B0502020104020203" pitchFamily="34" charset="0"/>
              </a:rPr>
              <a:t>KL 2:1 	        Kommuner får själva ha hand om angelägenheter av allmänt intresse som har  	          	        anknytning till kommunens område eller deras medlemmar. </a:t>
            </a:r>
            <a:endParaRPr lang="sv-SE" sz="2000" dirty="0">
              <a:latin typeface="Gill Sans MT" panose="020B0502020104020203" pitchFamily="34" charset="0"/>
            </a:endParaRPr>
          </a:p>
          <a:p>
            <a:endParaRPr lang="sv-SE" sz="1800" dirty="0"/>
          </a:p>
        </p:txBody>
      </p:sp>
    </p:spTree>
    <p:extLst>
      <p:ext uri="{BB962C8B-B14F-4D97-AF65-F5344CB8AC3E}">
        <p14:creationId xmlns:p14="http://schemas.microsoft.com/office/powerpoint/2010/main" val="696988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808892"/>
            <a:ext cx="10515600" cy="1652953"/>
          </a:xfrm>
        </p:spPr>
        <p:txBody>
          <a:bodyPr>
            <a:normAutofit/>
          </a:bodyPr>
          <a:lstStyle/>
          <a:p>
            <a:r>
              <a:rPr lang="sv-SE" sz="5400" dirty="0" smtClean="0">
                <a:latin typeface="Gill Sans MT" panose="020B0502020104020203" pitchFamily="34" charset="0"/>
              </a:rPr>
              <a:t>Kommunfullmäktiges beslutanderätt</a:t>
            </a:r>
            <a:br>
              <a:rPr lang="sv-SE" sz="5400" dirty="0" smtClean="0">
                <a:latin typeface="Gill Sans MT" panose="020B0502020104020203" pitchFamily="34" charset="0"/>
              </a:rPr>
            </a:br>
            <a:endParaRPr lang="sv-SE" sz="3100" dirty="0">
              <a:latin typeface="Gill Sans MT" panose="020B0502020104020203" pitchFamily="34" charset="0"/>
            </a:endParaRPr>
          </a:p>
        </p:txBody>
      </p:sp>
      <p:sp>
        <p:nvSpPr>
          <p:cNvPr id="3" name="Platshållare för innehåll 2"/>
          <p:cNvSpPr>
            <a:spLocks noGrp="1"/>
          </p:cNvSpPr>
          <p:nvPr>
            <p:ph idx="1"/>
          </p:nvPr>
        </p:nvSpPr>
        <p:spPr>
          <a:xfrm>
            <a:off x="838200" y="2321169"/>
            <a:ext cx="10515600" cy="3855794"/>
          </a:xfrm>
        </p:spPr>
        <p:txBody>
          <a:bodyPr/>
          <a:lstStyle/>
          <a:p>
            <a:r>
              <a:rPr lang="sv-SE" dirty="0" smtClean="0">
                <a:latin typeface="Gill Sans MT" panose="020B0502020104020203" pitchFamily="34" charset="0"/>
              </a:rPr>
              <a:t>Inom ramen för den kommunala kompetensen</a:t>
            </a:r>
          </a:p>
          <a:p>
            <a:endParaRPr lang="sv-SE" dirty="0" smtClean="0">
              <a:latin typeface="Gill Sans MT" panose="020B0502020104020203" pitchFamily="34" charset="0"/>
            </a:endParaRPr>
          </a:p>
          <a:p>
            <a:r>
              <a:rPr lang="sv-SE" dirty="0" smtClean="0">
                <a:latin typeface="Gill Sans MT" panose="020B0502020104020203" pitchFamily="34" charset="0"/>
              </a:rPr>
              <a:t>Förenligt med lag och andra författningar</a:t>
            </a:r>
          </a:p>
          <a:p>
            <a:endParaRPr lang="sv-SE" dirty="0" smtClean="0">
              <a:latin typeface="Gill Sans MT" panose="020B0502020104020203" pitchFamily="34" charset="0"/>
            </a:endParaRPr>
          </a:p>
          <a:p>
            <a:r>
              <a:rPr lang="sv-SE" dirty="0" smtClean="0">
                <a:latin typeface="Gill Sans MT" panose="020B0502020104020203" pitchFamily="34" charset="0"/>
              </a:rPr>
              <a:t>Kommunfullmäktiges uppgift att besluta</a:t>
            </a:r>
          </a:p>
        </p:txBody>
      </p:sp>
    </p:spTree>
    <p:extLst>
      <p:ext uri="{BB962C8B-B14F-4D97-AF65-F5344CB8AC3E}">
        <p14:creationId xmlns:p14="http://schemas.microsoft.com/office/powerpoint/2010/main" val="1721004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latin typeface="Gill Sans MT" panose="020B0502020104020203" pitchFamily="34" charset="0"/>
              </a:rPr>
              <a:t>Den kommunala kompetensen</a:t>
            </a:r>
            <a:endParaRPr lang="sv-SE" dirty="0">
              <a:latin typeface="Gill Sans MT" panose="020B0502020104020203" pitchFamily="34" charset="0"/>
            </a:endParaRPr>
          </a:p>
        </p:txBody>
      </p:sp>
      <p:sp>
        <p:nvSpPr>
          <p:cNvPr id="3" name="Platshållare för innehåll 2"/>
          <p:cNvSpPr>
            <a:spLocks noGrp="1"/>
          </p:cNvSpPr>
          <p:nvPr>
            <p:ph idx="1"/>
          </p:nvPr>
        </p:nvSpPr>
        <p:spPr>
          <a:xfrm>
            <a:off x="838200" y="1544595"/>
            <a:ext cx="10515600" cy="4632367"/>
          </a:xfrm>
        </p:spPr>
        <p:txBody>
          <a:bodyPr>
            <a:normAutofit fontScale="70000" lnSpcReduction="20000"/>
          </a:bodyPr>
          <a:lstStyle/>
          <a:p>
            <a:pPr marL="0" indent="0">
              <a:lnSpc>
                <a:spcPct val="150000"/>
              </a:lnSpc>
              <a:spcBef>
                <a:spcPts val="1200"/>
              </a:spcBef>
              <a:buNone/>
            </a:pPr>
            <a:r>
              <a:rPr lang="sv-SE" sz="4000" dirty="0" smtClean="0">
                <a:latin typeface="Gill Sans MT" panose="020B0502020104020203" pitchFamily="34" charset="0"/>
              </a:rPr>
              <a:t>Allmän </a:t>
            </a:r>
            <a:r>
              <a:rPr lang="sv-SE" sz="4000" dirty="0">
                <a:latin typeface="Gill Sans MT" panose="020B0502020104020203" pitchFamily="34" charset="0"/>
              </a:rPr>
              <a:t>kompetens </a:t>
            </a:r>
          </a:p>
          <a:p>
            <a:pPr marL="0" indent="0">
              <a:lnSpc>
                <a:spcPct val="150000"/>
              </a:lnSpc>
              <a:buNone/>
            </a:pPr>
            <a:r>
              <a:rPr lang="sv-SE" sz="2600" dirty="0" smtClean="0">
                <a:latin typeface="Gill Sans MT" panose="020B0502020104020203" pitchFamily="34" charset="0"/>
              </a:rPr>
              <a:t>KL 2:1 ”Kommuner och landsting får själva ha hand om angelägenheter av allmänt intresse som har anknytning till kommunens eller landstingets område eller deras medlemmar.” </a:t>
            </a:r>
          </a:p>
          <a:p>
            <a:pPr marL="0" indent="0">
              <a:lnSpc>
                <a:spcPct val="150000"/>
              </a:lnSpc>
              <a:buNone/>
            </a:pPr>
            <a:r>
              <a:rPr lang="sv-SE" sz="2600" dirty="0" smtClean="0">
                <a:latin typeface="Gill Sans MT" panose="020B0502020104020203" pitchFamily="34" charset="0"/>
              </a:rPr>
              <a:t>Bedömning med utgångspunkt i om det är lämpligt, ändamålsenligt och skäligt att befatta sig med angelägenheten.</a:t>
            </a:r>
            <a:endParaRPr lang="sv-SE" sz="2600" b="1" dirty="0" smtClean="0">
              <a:latin typeface="Gill Sans MT" panose="020B0502020104020203" pitchFamily="34" charset="0"/>
            </a:endParaRPr>
          </a:p>
          <a:p>
            <a:pPr marL="0" indent="0">
              <a:lnSpc>
                <a:spcPct val="150000"/>
              </a:lnSpc>
              <a:spcBef>
                <a:spcPts val="1800"/>
              </a:spcBef>
              <a:buNone/>
            </a:pPr>
            <a:r>
              <a:rPr lang="sv-SE" sz="4000" dirty="0" smtClean="0">
                <a:latin typeface="Gill Sans MT" panose="020B0502020104020203" pitchFamily="34" charset="0"/>
              </a:rPr>
              <a:t>Specialreglerad </a:t>
            </a:r>
            <a:r>
              <a:rPr lang="sv-SE" sz="4000" dirty="0">
                <a:latin typeface="Gill Sans MT" panose="020B0502020104020203" pitchFamily="34" charset="0"/>
              </a:rPr>
              <a:t>kompetens </a:t>
            </a:r>
          </a:p>
          <a:p>
            <a:pPr marL="0" indent="0">
              <a:lnSpc>
                <a:spcPct val="150000"/>
              </a:lnSpc>
              <a:buNone/>
            </a:pPr>
            <a:r>
              <a:rPr lang="sv-SE" sz="2600" u="sng" dirty="0" smtClean="0">
                <a:latin typeface="Gill Sans MT" panose="020B0502020104020203" pitchFamily="34" charset="0"/>
              </a:rPr>
              <a:t>Regler som ålägger kommunen skyldigheter : </a:t>
            </a:r>
            <a:r>
              <a:rPr lang="sv-SE" sz="2600" dirty="0" smtClean="0">
                <a:latin typeface="Gill Sans MT" panose="020B0502020104020203" pitchFamily="34" charset="0"/>
              </a:rPr>
              <a:t>PBL, Skollagen, Hälso- och sjukvårdslagen, MB, Socialtjänstlagen</a:t>
            </a:r>
          </a:p>
          <a:p>
            <a:pPr marL="0" indent="0">
              <a:lnSpc>
                <a:spcPct val="150000"/>
              </a:lnSpc>
              <a:spcBef>
                <a:spcPts val="1800"/>
              </a:spcBef>
              <a:buNone/>
            </a:pPr>
            <a:r>
              <a:rPr lang="sv-SE" sz="2600" u="sng" dirty="0" smtClean="0">
                <a:latin typeface="Gill Sans MT" panose="020B0502020104020203" pitchFamily="34" charset="0"/>
              </a:rPr>
              <a:t>Kompetensutvidgande regler : </a:t>
            </a:r>
            <a:r>
              <a:rPr lang="sv-SE" sz="2600" dirty="0" smtClean="0">
                <a:latin typeface="Gill Sans MT" panose="020B0502020104020203" pitchFamily="34" charset="0"/>
              </a:rPr>
              <a:t>Lag </a:t>
            </a:r>
            <a:r>
              <a:rPr lang="sv-SE" sz="2600" dirty="0">
                <a:latin typeface="Gill Sans MT" panose="020B0502020104020203" pitchFamily="34" charset="0"/>
              </a:rPr>
              <a:t>(2009:47) om vissa kommunala befogenheter.</a:t>
            </a:r>
          </a:p>
          <a:p>
            <a:pPr marL="0" indent="0">
              <a:buNone/>
            </a:pPr>
            <a:endParaRPr lang="sv-SE" dirty="0"/>
          </a:p>
        </p:txBody>
      </p:sp>
    </p:spTree>
    <p:extLst>
      <p:ext uri="{BB962C8B-B14F-4D97-AF65-F5344CB8AC3E}">
        <p14:creationId xmlns:p14="http://schemas.microsoft.com/office/powerpoint/2010/main" val="415518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latin typeface="Gill Sans MT" panose="020B0502020104020203" pitchFamily="34" charset="0"/>
              </a:rPr>
              <a:t>Kommunalrättsliga principer</a:t>
            </a:r>
            <a:endParaRPr lang="sv-SE" dirty="0">
              <a:latin typeface="Gill Sans MT" panose="020B0502020104020203" pitchFamily="34" charset="0"/>
            </a:endParaRPr>
          </a:p>
        </p:txBody>
      </p:sp>
      <p:sp>
        <p:nvSpPr>
          <p:cNvPr id="3" name="Platshållare för innehåll 2"/>
          <p:cNvSpPr>
            <a:spLocks noGrp="1"/>
          </p:cNvSpPr>
          <p:nvPr>
            <p:ph idx="1"/>
          </p:nvPr>
        </p:nvSpPr>
        <p:spPr>
          <a:xfrm>
            <a:off x="838200" y="973394"/>
            <a:ext cx="10515600" cy="5203570"/>
          </a:xfrm>
        </p:spPr>
        <p:txBody>
          <a:bodyPr>
            <a:normAutofit/>
          </a:bodyPr>
          <a:lstStyle/>
          <a:p>
            <a:pPr marL="0" indent="0">
              <a:lnSpc>
                <a:spcPct val="170000"/>
              </a:lnSpc>
              <a:buNone/>
            </a:pPr>
            <a:r>
              <a:rPr lang="sv-SE" dirty="0">
                <a:latin typeface="Gill Sans MT" panose="020B0502020104020203" pitchFamily="34" charset="0"/>
              </a:rPr>
              <a:t>Kompetensbegränsande principer</a:t>
            </a:r>
          </a:p>
          <a:p>
            <a:pPr marL="0" indent="0">
              <a:lnSpc>
                <a:spcPct val="120000"/>
              </a:lnSpc>
              <a:spcBef>
                <a:spcPts val="2400"/>
              </a:spcBef>
              <a:buNone/>
            </a:pPr>
            <a:r>
              <a:rPr lang="sv-SE" sz="2400" dirty="0" smtClean="0">
                <a:latin typeface="Gill Sans MT" panose="020B0502020104020203" pitchFamily="34" charset="0"/>
              </a:rPr>
              <a:t>Lokaliseringsprincipen – KL 2:1</a:t>
            </a:r>
          </a:p>
          <a:p>
            <a:pPr marL="0" indent="0">
              <a:lnSpc>
                <a:spcPct val="120000"/>
              </a:lnSpc>
              <a:spcBef>
                <a:spcPts val="0"/>
              </a:spcBef>
              <a:buNone/>
            </a:pPr>
            <a:r>
              <a:rPr lang="sv-SE" sz="2000" dirty="0" smtClean="0">
                <a:latin typeface="Gill Sans MT" panose="020B0502020104020203" pitchFamily="34" charset="0"/>
              </a:rPr>
              <a:t>Åtgärden måste vara knuten till kommunens område eller dess medlemmar.</a:t>
            </a:r>
          </a:p>
          <a:p>
            <a:pPr marL="0" indent="0">
              <a:lnSpc>
                <a:spcPct val="120000"/>
              </a:lnSpc>
              <a:spcBef>
                <a:spcPts val="0"/>
              </a:spcBef>
              <a:buNone/>
            </a:pPr>
            <a:endParaRPr lang="sv-SE" sz="2000" dirty="0">
              <a:latin typeface="Gill Sans MT" panose="020B0502020104020203" pitchFamily="34" charset="0"/>
            </a:endParaRPr>
          </a:p>
          <a:p>
            <a:pPr marL="0" indent="0">
              <a:lnSpc>
                <a:spcPct val="120000"/>
              </a:lnSpc>
              <a:buNone/>
            </a:pPr>
            <a:r>
              <a:rPr lang="sv-SE" sz="2400" dirty="0">
                <a:latin typeface="Gill Sans MT" panose="020B0502020104020203" pitchFamily="34" charset="0"/>
              </a:rPr>
              <a:t>Proportionalitetsprincipen </a:t>
            </a:r>
            <a:r>
              <a:rPr lang="sv-SE" sz="2400" dirty="0" smtClean="0">
                <a:latin typeface="Gill Sans MT" panose="020B0502020104020203" pitchFamily="34" charset="0"/>
              </a:rPr>
              <a:t>– KL 2:1</a:t>
            </a:r>
          </a:p>
          <a:p>
            <a:pPr marL="0" indent="0">
              <a:lnSpc>
                <a:spcPct val="120000"/>
              </a:lnSpc>
              <a:spcBef>
                <a:spcPts val="0"/>
              </a:spcBef>
              <a:buNone/>
            </a:pPr>
            <a:r>
              <a:rPr lang="sv-SE" sz="2000" dirty="0" smtClean="0">
                <a:latin typeface="Gill Sans MT" panose="020B0502020104020203" pitchFamily="34" charset="0"/>
              </a:rPr>
              <a:t>Insatsen måste motsvara nyttan med åtgärden.</a:t>
            </a:r>
          </a:p>
          <a:p>
            <a:pPr marL="0" indent="0">
              <a:lnSpc>
                <a:spcPct val="120000"/>
              </a:lnSpc>
              <a:spcBef>
                <a:spcPts val="0"/>
              </a:spcBef>
              <a:buNone/>
            </a:pPr>
            <a:endParaRPr lang="sv-SE" sz="2000" dirty="0">
              <a:latin typeface="Gill Sans MT" panose="020B0502020104020203" pitchFamily="34" charset="0"/>
            </a:endParaRPr>
          </a:p>
          <a:p>
            <a:pPr marL="0" indent="0">
              <a:lnSpc>
                <a:spcPct val="120000"/>
              </a:lnSpc>
              <a:buNone/>
            </a:pPr>
            <a:r>
              <a:rPr lang="sv-SE" sz="2400" dirty="0" smtClean="0">
                <a:latin typeface="Gill Sans MT" panose="020B0502020104020203" pitchFamily="34" charset="0"/>
              </a:rPr>
              <a:t>Uppgifter </a:t>
            </a:r>
            <a:r>
              <a:rPr lang="sv-SE" sz="2400" dirty="0">
                <a:latin typeface="Gill Sans MT" panose="020B0502020104020203" pitchFamily="34" charset="0"/>
              </a:rPr>
              <a:t>som </a:t>
            </a:r>
            <a:r>
              <a:rPr lang="sv-SE" sz="2400" dirty="0" smtClean="0">
                <a:latin typeface="Gill Sans MT" panose="020B0502020104020203" pitchFamily="34" charset="0"/>
              </a:rPr>
              <a:t>ankommer </a:t>
            </a:r>
            <a:r>
              <a:rPr lang="sv-SE" sz="2400" dirty="0">
                <a:latin typeface="Gill Sans MT" panose="020B0502020104020203" pitchFamily="34" charset="0"/>
              </a:rPr>
              <a:t>på </a:t>
            </a:r>
            <a:r>
              <a:rPr lang="sv-SE" sz="2400" dirty="0" smtClean="0">
                <a:latin typeface="Gill Sans MT" panose="020B0502020104020203" pitchFamily="34" charset="0"/>
              </a:rPr>
              <a:t>annan – KL 2:2 </a:t>
            </a:r>
          </a:p>
          <a:p>
            <a:pPr marL="0" indent="0">
              <a:lnSpc>
                <a:spcPct val="120000"/>
              </a:lnSpc>
              <a:buNone/>
            </a:pPr>
            <a:r>
              <a:rPr lang="sv-SE" sz="2000" dirty="0" smtClean="0">
                <a:latin typeface="Gill Sans MT" panose="020B0502020104020203" pitchFamily="34" charset="0"/>
              </a:rPr>
              <a:t>Vissa uppgifter får enbart någon annan ha hand om.</a:t>
            </a:r>
            <a:endParaRPr lang="sv-SE" sz="2000" dirty="0">
              <a:latin typeface="Gill Sans MT" panose="020B0502020104020203" pitchFamily="34" charset="0"/>
            </a:endParaRPr>
          </a:p>
        </p:txBody>
      </p:sp>
    </p:spTree>
    <p:extLst>
      <p:ext uri="{BB962C8B-B14F-4D97-AF65-F5344CB8AC3E}">
        <p14:creationId xmlns:p14="http://schemas.microsoft.com/office/powerpoint/2010/main" val="1889586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Gill Sans MT" panose="020B0502020104020203" pitchFamily="34" charset="0"/>
              </a:rPr>
              <a:t>Kommunalrättsliga principer</a:t>
            </a:r>
            <a:endParaRPr lang="sv-SE" dirty="0"/>
          </a:p>
        </p:txBody>
      </p:sp>
      <p:sp>
        <p:nvSpPr>
          <p:cNvPr id="3" name="Platshållare för innehåll 2"/>
          <p:cNvSpPr>
            <a:spLocks noGrp="1"/>
          </p:cNvSpPr>
          <p:nvPr>
            <p:ph idx="1"/>
          </p:nvPr>
        </p:nvSpPr>
        <p:spPr>
          <a:xfrm>
            <a:off x="838200" y="1002890"/>
            <a:ext cx="10515600" cy="5174073"/>
          </a:xfrm>
        </p:spPr>
        <p:txBody>
          <a:bodyPr>
            <a:normAutofit/>
          </a:bodyPr>
          <a:lstStyle/>
          <a:p>
            <a:pPr marL="0" indent="0">
              <a:lnSpc>
                <a:spcPct val="170000"/>
              </a:lnSpc>
              <a:buNone/>
            </a:pPr>
            <a:r>
              <a:rPr lang="sv-SE" dirty="0">
                <a:latin typeface="Gill Sans MT" panose="020B0502020104020203" pitchFamily="34" charset="0"/>
              </a:rPr>
              <a:t>Kompetensbegränsande </a:t>
            </a:r>
            <a:r>
              <a:rPr lang="sv-SE" dirty="0" smtClean="0">
                <a:latin typeface="Gill Sans MT" panose="020B0502020104020203" pitchFamily="34" charset="0"/>
              </a:rPr>
              <a:t>principer forts.</a:t>
            </a:r>
            <a:endParaRPr lang="sv-SE" dirty="0">
              <a:latin typeface="Gill Sans MT" panose="020B0502020104020203" pitchFamily="34" charset="0"/>
            </a:endParaRPr>
          </a:p>
          <a:p>
            <a:pPr marL="0" indent="0">
              <a:lnSpc>
                <a:spcPct val="120000"/>
              </a:lnSpc>
              <a:spcBef>
                <a:spcPts val="2400"/>
              </a:spcBef>
              <a:buNone/>
            </a:pPr>
            <a:r>
              <a:rPr lang="sv-SE" sz="2400" dirty="0" smtClean="0">
                <a:latin typeface="Gill Sans MT" panose="020B0502020104020203" pitchFamily="34" charset="0"/>
              </a:rPr>
              <a:t>Förbudet </a:t>
            </a:r>
            <a:r>
              <a:rPr lang="sv-SE" sz="2400" dirty="0">
                <a:latin typeface="Gill Sans MT" panose="020B0502020104020203" pitchFamily="34" charset="0"/>
              </a:rPr>
              <a:t>mot understöd till enskild – KL </a:t>
            </a:r>
            <a:r>
              <a:rPr lang="sv-SE" sz="2400" dirty="0" smtClean="0">
                <a:latin typeface="Gill Sans MT" panose="020B0502020104020203" pitchFamily="34" charset="0"/>
              </a:rPr>
              <a:t>2:1</a:t>
            </a:r>
          </a:p>
          <a:p>
            <a:pPr marL="0" indent="0">
              <a:lnSpc>
                <a:spcPct val="120000"/>
              </a:lnSpc>
              <a:spcBef>
                <a:spcPts val="0"/>
              </a:spcBef>
              <a:buNone/>
            </a:pPr>
            <a:r>
              <a:rPr lang="sv-SE" sz="2000" dirty="0" smtClean="0">
                <a:latin typeface="Gill Sans MT" panose="020B0502020104020203" pitchFamily="34" charset="0"/>
              </a:rPr>
              <a:t>Stöd till enskild är inte ett allmänt intresse</a:t>
            </a:r>
          </a:p>
          <a:p>
            <a:pPr marL="0" indent="0">
              <a:lnSpc>
                <a:spcPct val="120000"/>
              </a:lnSpc>
              <a:spcBef>
                <a:spcPts val="0"/>
              </a:spcBef>
              <a:buNone/>
            </a:pPr>
            <a:endParaRPr lang="sv-SE" sz="2000" dirty="0">
              <a:latin typeface="Gill Sans MT" panose="020B0502020104020203" pitchFamily="34" charset="0"/>
            </a:endParaRPr>
          </a:p>
          <a:p>
            <a:pPr marL="0" indent="0">
              <a:lnSpc>
                <a:spcPct val="120000"/>
              </a:lnSpc>
              <a:buNone/>
            </a:pPr>
            <a:r>
              <a:rPr lang="sv-SE" sz="2400" dirty="0">
                <a:latin typeface="Gill Sans MT" panose="020B0502020104020203" pitchFamily="34" charset="0"/>
              </a:rPr>
              <a:t>Förbudet mot spekulativ företagsverksamhet – KL 2:7</a:t>
            </a:r>
            <a:r>
              <a:rPr lang="sv-SE" sz="2000" dirty="0">
                <a:latin typeface="Gill Sans MT" panose="020B0502020104020203" pitchFamily="34" charset="0"/>
              </a:rPr>
              <a:t>	</a:t>
            </a:r>
            <a:endParaRPr lang="sv-SE" sz="2000" dirty="0" smtClean="0">
              <a:latin typeface="Gill Sans MT" panose="020B0502020104020203" pitchFamily="34" charset="0"/>
            </a:endParaRPr>
          </a:p>
          <a:p>
            <a:pPr marL="0" indent="0">
              <a:lnSpc>
                <a:spcPct val="120000"/>
              </a:lnSpc>
              <a:spcBef>
                <a:spcPts val="0"/>
              </a:spcBef>
              <a:buNone/>
            </a:pPr>
            <a:r>
              <a:rPr lang="sv-SE" sz="2000" dirty="0" smtClean="0">
                <a:latin typeface="Gill Sans MT" panose="020B0502020104020203" pitchFamily="34" charset="0"/>
              </a:rPr>
              <a:t>Kommunal näringsverksamhet får drivas endast om det sker utan vinstsyfte och i syfte att tillhandahålla allmännyttiga anläggningar eller tjänster till kommunens medlemmar. </a:t>
            </a:r>
          </a:p>
          <a:p>
            <a:pPr marL="0" indent="0">
              <a:lnSpc>
                <a:spcPct val="120000"/>
              </a:lnSpc>
              <a:spcBef>
                <a:spcPts val="0"/>
              </a:spcBef>
              <a:buNone/>
            </a:pPr>
            <a:endParaRPr lang="sv-SE" sz="2000" dirty="0">
              <a:latin typeface="Gill Sans MT" panose="020B0502020104020203" pitchFamily="34" charset="0"/>
            </a:endParaRPr>
          </a:p>
          <a:p>
            <a:pPr marL="0" indent="0">
              <a:lnSpc>
                <a:spcPct val="120000"/>
              </a:lnSpc>
              <a:buNone/>
            </a:pPr>
            <a:r>
              <a:rPr lang="sv-SE" sz="2400" dirty="0">
                <a:latin typeface="Gill Sans MT" panose="020B0502020104020203" pitchFamily="34" charset="0"/>
              </a:rPr>
              <a:t>Förbudet mot understöd åt enskilda företag – KL </a:t>
            </a:r>
            <a:r>
              <a:rPr lang="sv-SE" sz="2400" dirty="0" smtClean="0">
                <a:latin typeface="Gill Sans MT" panose="020B0502020104020203" pitchFamily="34" charset="0"/>
              </a:rPr>
              <a:t>2:8</a:t>
            </a:r>
          </a:p>
          <a:p>
            <a:pPr marL="0" indent="0">
              <a:lnSpc>
                <a:spcPct val="120000"/>
              </a:lnSpc>
              <a:spcBef>
                <a:spcPts val="0"/>
              </a:spcBef>
              <a:buNone/>
            </a:pPr>
            <a:r>
              <a:rPr lang="sv-SE" sz="2000" dirty="0" smtClean="0">
                <a:latin typeface="Gill Sans MT" panose="020B0502020104020203" pitchFamily="34" charset="0"/>
              </a:rPr>
              <a:t>Individuellt riktat stöd till enskilda näringsidkare får ske endast om det finns synnerliga skäl.</a:t>
            </a:r>
          </a:p>
          <a:p>
            <a:pPr marL="0" indent="0">
              <a:lnSpc>
                <a:spcPct val="170000"/>
              </a:lnSpc>
              <a:buNone/>
            </a:pPr>
            <a:endParaRPr lang="sv-SE" sz="2000" dirty="0">
              <a:latin typeface="Gill Sans MT" panose="020B0502020104020203" pitchFamily="34" charset="0"/>
            </a:endParaRPr>
          </a:p>
          <a:p>
            <a:endParaRPr lang="sv-SE" dirty="0"/>
          </a:p>
        </p:txBody>
      </p:sp>
    </p:spTree>
    <p:extLst>
      <p:ext uri="{BB962C8B-B14F-4D97-AF65-F5344CB8AC3E}">
        <p14:creationId xmlns:p14="http://schemas.microsoft.com/office/powerpoint/2010/main" val="452059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latin typeface="Gill Sans MT" panose="020B0502020104020203" pitchFamily="34" charset="0"/>
              </a:rPr>
              <a:t>Kommunalrättsliga principer</a:t>
            </a:r>
            <a:endParaRPr lang="sv-SE" dirty="0">
              <a:latin typeface="Gill Sans MT" panose="020B0502020104020203" pitchFamily="34" charset="0"/>
            </a:endParaRPr>
          </a:p>
        </p:txBody>
      </p:sp>
      <p:sp>
        <p:nvSpPr>
          <p:cNvPr id="3" name="Platshållare för innehåll 2"/>
          <p:cNvSpPr>
            <a:spLocks noGrp="1"/>
          </p:cNvSpPr>
          <p:nvPr>
            <p:ph idx="1"/>
          </p:nvPr>
        </p:nvSpPr>
        <p:spPr>
          <a:xfrm>
            <a:off x="838200" y="1028700"/>
            <a:ext cx="10515600" cy="5148264"/>
          </a:xfrm>
        </p:spPr>
        <p:txBody>
          <a:bodyPr>
            <a:normAutofit/>
          </a:bodyPr>
          <a:lstStyle/>
          <a:p>
            <a:pPr marL="0" indent="0">
              <a:lnSpc>
                <a:spcPct val="170000"/>
              </a:lnSpc>
              <a:buNone/>
            </a:pPr>
            <a:r>
              <a:rPr lang="sv-SE" dirty="0">
                <a:latin typeface="Gill Sans MT" panose="020B0502020104020203" pitchFamily="34" charset="0"/>
              </a:rPr>
              <a:t>Begränsningsprinciper inom ramen för </a:t>
            </a:r>
            <a:r>
              <a:rPr lang="sv-SE" dirty="0" smtClean="0">
                <a:latin typeface="Gill Sans MT" panose="020B0502020104020203" pitchFamily="34" charset="0"/>
              </a:rPr>
              <a:t>kompetensen</a:t>
            </a:r>
            <a:endParaRPr lang="sv-SE" dirty="0">
              <a:latin typeface="Gill Sans MT" panose="020B0502020104020203" pitchFamily="34" charset="0"/>
            </a:endParaRPr>
          </a:p>
          <a:p>
            <a:pPr marL="0" indent="0">
              <a:lnSpc>
                <a:spcPct val="120000"/>
              </a:lnSpc>
              <a:spcBef>
                <a:spcPts val="2400"/>
              </a:spcBef>
              <a:buNone/>
            </a:pPr>
            <a:r>
              <a:rPr lang="sv-SE" sz="2400" dirty="0" smtClean="0">
                <a:latin typeface="Gill Sans MT" panose="020B0502020104020203" pitchFamily="34" charset="0"/>
              </a:rPr>
              <a:t>Självkostnadsprincipen – KL 2:6</a:t>
            </a:r>
          </a:p>
          <a:p>
            <a:pPr marL="0" indent="0">
              <a:lnSpc>
                <a:spcPct val="120000"/>
              </a:lnSpc>
              <a:spcBef>
                <a:spcPts val="0"/>
              </a:spcBef>
              <a:buNone/>
            </a:pPr>
            <a:r>
              <a:rPr lang="sv-SE" sz="2000" dirty="0" smtClean="0">
                <a:latin typeface="Gill Sans MT" panose="020B0502020104020203" pitchFamily="34" charset="0"/>
              </a:rPr>
              <a:t>Kommunen får inte ta ut högre avgifter än vad som motsvarar kostnaden för sina tjänster</a:t>
            </a:r>
          </a:p>
          <a:p>
            <a:pPr marL="0" indent="0">
              <a:lnSpc>
                <a:spcPct val="120000"/>
              </a:lnSpc>
              <a:spcBef>
                <a:spcPts val="0"/>
              </a:spcBef>
              <a:buNone/>
            </a:pPr>
            <a:endParaRPr lang="sv-SE" sz="2000" dirty="0">
              <a:latin typeface="Gill Sans MT" panose="020B0502020104020203" pitchFamily="34" charset="0"/>
            </a:endParaRPr>
          </a:p>
          <a:p>
            <a:pPr marL="0" indent="0">
              <a:lnSpc>
                <a:spcPct val="120000"/>
              </a:lnSpc>
              <a:buNone/>
            </a:pPr>
            <a:r>
              <a:rPr lang="sv-SE" sz="2400" dirty="0" smtClean="0">
                <a:latin typeface="Gill Sans MT" panose="020B0502020104020203" pitchFamily="34" charset="0"/>
              </a:rPr>
              <a:t>Likställighetsprinciper – KL 2:3 </a:t>
            </a:r>
          </a:p>
          <a:p>
            <a:pPr marL="0" indent="0">
              <a:lnSpc>
                <a:spcPct val="120000"/>
              </a:lnSpc>
              <a:spcBef>
                <a:spcPts val="0"/>
              </a:spcBef>
              <a:buNone/>
            </a:pPr>
            <a:r>
              <a:rPr lang="sv-SE" sz="2000" dirty="0" smtClean="0">
                <a:latin typeface="Gill Sans MT" panose="020B0502020104020203" pitchFamily="34" charset="0"/>
              </a:rPr>
              <a:t>Kommunen ska behandla sina medlemmar lika, om det inte finns sakliga skäl för annat.</a:t>
            </a:r>
          </a:p>
          <a:p>
            <a:pPr marL="0" indent="0">
              <a:lnSpc>
                <a:spcPct val="120000"/>
              </a:lnSpc>
              <a:spcBef>
                <a:spcPts val="0"/>
              </a:spcBef>
              <a:buNone/>
            </a:pPr>
            <a:endParaRPr lang="sv-SE" sz="2000" dirty="0">
              <a:latin typeface="Gill Sans MT" panose="020B0502020104020203" pitchFamily="34" charset="0"/>
            </a:endParaRPr>
          </a:p>
          <a:p>
            <a:pPr marL="0" indent="0">
              <a:lnSpc>
                <a:spcPct val="120000"/>
              </a:lnSpc>
              <a:buNone/>
            </a:pPr>
            <a:r>
              <a:rPr lang="sv-SE" sz="2400" dirty="0" smtClean="0">
                <a:latin typeface="Gill Sans MT" panose="020B0502020104020203" pitchFamily="34" charset="0"/>
              </a:rPr>
              <a:t>Förbudet </a:t>
            </a:r>
            <a:r>
              <a:rPr lang="sv-SE" sz="2400" dirty="0">
                <a:latin typeface="Gill Sans MT" panose="020B0502020104020203" pitchFamily="34" charset="0"/>
              </a:rPr>
              <a:t>mot retroaktiva </a:t>
            </a:r>
            <a:r>
              <a:rPr lang="sv-SE" sz="2400" dirty="0" smtClean="0">
                <a:latin typeface="Gill Sans MT" panose="020B0502020104020203" pitchFamily="34" charset="0"/>
              </a:rPr>
              <a:t>beslut – KL 2:4</a:t>
            </a:r>
            <a:endParaRPr lang="sv-SE" sz="2400" dirty="0">
              <a:latin typeface="Gill Sans MT" panose="020B0502020104020203" pitchFamily="34" charset="0"/>
            </a:endParaRPr>
          </a:p>
          <a:p>
            <a:pPr marL="0" indent="0">
              <a:lnSpc>
                <a:spcPct val="120000"/>
              </a:lnSpc>
              <a:spcBef>
                <a:spcPts val="0"/>
              </a:spcBef>
              <a:buNone/>
            </a:pPr>
            <a:r>
              <a:rPr lang="sv-SE" sz="2000" dirty="0" smtClean="0">
                <a:latin typeface="Gill Sans MT" panose="020B0502020104020203" pitchFamily="34" charset="0"/>
              </a:rPr>
              <a:t>Kommunen får inte fatta beslut med tillbakaverkande kraft som är till nackdel för kommunen, om det inte finns synnerliga skäl för det.</a:t>
            </a:r>
            <a:endParaRPr lang="sv-SE" sz="2000" dirty="0">
              <a:latin typeface="Gill Sans MT" panose="020B0502020104020203" pitchFamily="34" charset="0"/>
            </a:endParaRPr>
          </a:p>
        </p:txBody>
      </p:sp>
    </p:spTree>
    <p:extLst>
      <p:ext uri="{BB962C8B-B14F-4D97-AF65-F5344CB8AC3E}">
        <p14:creationId xmlns:p14="http://schemas.microsoft.com/office/powerpoint/2010/main" val="58257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920875"/>
          </a:xfrm>
        </p:spPr>
        <p:txBody>
          <a:bodyPr/>
          <a:lstStyle/>
          <a:p>
            <a:r>
              <a:rPr lang="sv-SE" dirty="0" smtClean="0">
                <a:latin typeface="Gill Sans MT" panose="020B0502020104020203" pitchFamily="34" charset="0"/>
              </a:rPr>
              <a:t>Kommunallagen (KomL)</a:t>
            </a:r>
            <a:endParaRPr lang="sv-SE" dirty="0">
              <a:latin typeface="Gill Sans MT" panose="020B0502020104020203" pitchFamily="34" charset="0"/>
            </a:endParaRPr>
          </a:p>
        </p:txBody>
      </p:sp>
      <p:sp>
        <p:nvSpPr>
          <p:cNvPr id="3" name="Platshållare för innehåll 2"/>
          <p:cNvSpPr>
            <a:spLocks noGrp="1"/>
          </p:cNvSpPr>
          <p:nvPr>
            <p:ph idx="1"/>
          </p:nvPr>
        </p:nvSpPr>
        <p:spPr>
          <a:xfrm>
            <a:off x="838200" y="1905000"/>
            <a:ext cx="10515600" cy="4271963"/>
          </a:xfrm>
        </p:spPr>
        <p:txBody>
          <a:bodyPr>
            <a:normAutofit/>
          </a:bodyPr>
          <a:lstStyle/>
          <a:p>
            <a:pPr marL="0" indent="0">
              <a:lnSpc>
                <a:spcPct val="170000"/>
              </a:lnSpc>
              <a:buNone/>
            </a:pPr>
            <a:r>
              <a:rPr lang="sv-SE" dirty="0">
                <a:latin typeface="Gill Sans MT" panose="020B0502020104020203" pitchFamily="34" charset="0"/>
              </a:rPr>
              <a:t>Kapitel 1: Grunderna för den kommunala </a:t>
            </a:r>
            <a:r>
              <a:rPr lang="sv-SE" dirty="0" smtClean="0">
                <a:latin typeface="Gill Sans MT" panose="020B0502020104020203" pitchFamily="34" charset="0"/>
              </a:rPr>
              <a:t>verksamheten</a:t>
            </a:r>
            <a:endParaRPr lang="sv-SE" dirty="0">
              <a:latin typeface="Gill Sans MT" panose="020B0502020104020203" pitchFamily="34" charset="0"/>
            </a:endParaRPr>
          </a:p>
          <a:p>
            <a:pPr marL="0" indent="0">
              <a:lnSpc>
                <a:spcPct val="170000"/>
              </a:lnSpc>
              <a:buNone/>
            </a:pPr>
            <a:r>
              <a:rPr lang="sv-SE" dirty="0">
                <a:latin typeface="Gill Sans MT" panose="020B0502020104020203" pitchFamily="34" charset="0"/>
              </a:rPr>
              <a:t>Kapitel 2: Kommunala </a:t>
            </a:r>
            <a:r>
              <a:rPr lang="sv-SE" dirty="0" smtClean="0">
                <a:latin typeface="Gill Sans MT" panose="020B0502020104020203" pitchFamily="34" charset="0"/>
              </a:rPr>
              <a:t>angelägenheter </a:t>
            </a:r>
            <a:endParaRPr lang="sv-SE" sz="2000" dirty="0">
              <a:latin typeface="Gill Sans MT" panose="020B0502020104020203" pitchFamily="34" charset="0"/>
            </a:endParaRPr>
          </a:p>
          <a:p>
            <a:pPr marL="0" indent="0">
              <a:lnSpc>
                <a:spcPct val="170000"/>
              </a:lnSpc>
              <a:buNone/>
            </a:pPr>
            <a:r>
              <a:rPr lang="sv-SE" dirty="0" smtClean="0">
                <a:latin typeface="Gill Sans MT" panose="020B0502020104020203" pitchFamily="34" charset="0"/>
              </a:rPr>
              <a:t>Kapitel </a:t>
            </a:r>
            <a:r>
              <a:rPr lang="sv-SE" dirty="0">
                <a:latin typeface="Gill Sans MT" panose="020B0502020104020203" pitchFamily="34" charset="0"/>
              </a:rPr>
              <a:t>3: Kommunernas organisation och </a:t>
            </a:r>
            <a:r>
              <a:rPr lang="sv-SE" dirty="0" smtClean="0">
                <a:latin typeface="Gill Sans MT" panose="020B0502020104020203" pitchFamily="34" charset="0"/>
              </a:rPr>
              <a:t>verksamhetsformer</a:t>
            </a:r>
          </a:p>
          <a:p>
            <a:pPr marL="0" indent="0">
              <a:lnSpc>
                <a:spcPct val="170000"/>
              </a:lnSpc>
              <a:buNone/>
            </a:pPr>
            <a:r>
              <a:rPr lang="sv-SE" dirty="0" smtClean="0">
                <a:latin typeface="Gill Sans MT" panose="020B0502020104020203" pitchFamily="34" charset="0"/>
              </a:rPr>
              <a:t>Kapitel </a:t>
            </a:r>
            <a:r>
              <a:rPr lang="sv-SE" dirty="0">
                <a:latin typeface="Gill Sans MT" panose="020B0502020104020203" pitchFamily="34" charset="0"/>
              </a:rPr>
              <a:t>4: De </a:t>
            </a:r>
            <a:r>
              <a:rPr lang="sv-SE" dirty="0" smtClean="0">
                <a:latin typeface="Gill Sans MT" panose="020B0502020104020203" pitchFamily="34" charset="0"/>
              </a:rPr>
              <a:t>förtroendevalda</a:t>
            </a:r>
          </a:p>
          <a:p>
            <a:pPr marL="0" indent="0">
              <a:buNone/>
            </a:pPr>
            <a:endParaRPr lang="sv-SE" dirty="0"/>
          </a:p>
        </p:txBody>
      </p:sp>
    </p:spTree>
    <p:extLst>
      <p:ext uri="{BB962C8B-B14F-4D97-AF65-F5344CB8AC3E}">
        <p14:creationId xmlns:p14="http://schemas.microsoft.com/office/powerpoint/2010/main" val="3306303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920875"/>
          </a:xfrm>
        </p:spPr>
        <p:txBody>
          <a:bodyPr/>
          <a:lstStyle/>
          <a:p>
            <a:r>
              <a:rPr lang="sv-SE" dirty="0" smtClean="0">
                <a:latin typeface="Gill Sans MT" panose="020B0502020104020203" pitchFamily="34" charset="0"/>
              </a:rPr>
              <a:t>Kommunallagen (KomL)</a:t>
            </a:r>
            <a:endParaRPr lang="sv-SE" dirty="0">
              <a:latin typeface="Gill Sans MT" panose="020B0502020104020203" pitchFamily="34" charset="0"/>
            </a:endParaRPr>
          </a:p>
        </p:txBody>
      </p:sp>
      <p:sp>
        <p:nvSpPr>
          <p:cNvPr id="3" name="Platshållare för innehåll 2"/>
          <p:cNvSpPr>
            <a:spLocks noGrp="1"/>
          </p:cNvSpPr>
          <p:nvPr>
            <p:ph idx="1"/>
          </p:nvPr>
        </p:nvSpPr>
        <p:spPr>
          <a:xfrm>
            <a:off x="838200" y="1905000"/>
            <a:ext cx="10515600" cy="4271962"/>
          </a:xfrm>
        </p:spPr>
        <p:txBody>
          <a:bodyPr/>
          <a:lstStyle/>
          <a:p>
            <a:pPr marL="0" indent="0">
              <a:lnSpc>
                <a:spcPct val="170000"/>
              </a:lnSpc>
              <a:buNone/>
            </a:pPr>
            <a:r>
              <a:rPr lang="sv-SE" dirty="0" smtClean="0">
                <a:latin typeface="Gill Sans MT" panose="020B0502020104020203" pitchFamily="34" charset="0"/>
              </a:rPr>
              <a:t>Kapitel </a:t>
            </a:r>
            <a:r>
              <a:rPr lang="sv-SE" dirty="0">
                <a:latin typeface="Gill Sans MT" panose="020B0502020104020203" pitchFamily="34" charset="0"/>
              </a:rPr>
              <a:t>5: </a:t>
            </a:r>
            <a:r>
              <a:rPr lang="sv-SE" dirty="0" smtClean="0">
                <a:latin typeface="Gill Sans MT" panose="020B0502020104020203" pitchFamily="34" charset="0"/>
              </a:rPr>
              <a:t>Fullmäktige</a:t>
            </a:r>
            <a:endParaRPr lang="sv-SE" dirty="0">
              <a:latin typeface="Gill Sans MT" panose="020B0502020104020203" pitchFamily="34" charset="0"/>
            </a:endParaRPr>
          </a:p>
          <a:p>
            <a:pPr marL="0" indent="0">
              <a:lnSpc>
                <a:spcPct val="170000"/>
              </a:lnSpc>
              <a:buNone/>
            </a:pPr>
            <a:r>
              <a:rPr lang="sv-SE" dirty="0">
                <a:latin typeface="Gill Sans MT" panose="020B0502020104020203" pitchFamily="34" charset="0"/>
              </a:rPr>
              <a:t>Kapitel 6: Styrelsen och övriga nämnder</a:t>
            </a:r>
          </a:p>
          <a:p>
            <a:pPr marL="0" indent="0">
              <a:lnSpc>
                <a:spcPct val="170000"/>
              </a:lnSpc>
              <a:buNone/>
            </a:pPr>
            <a:r>
              <a:rPr lang="sv-SE" dirty="0">
                <a:latin typeface="Gill Sans MT" panose="020B0502020104020203" pitchFamily="34" charset="0"/>
              </a:rPr>
              <a:t>Kapitel 7: Anställda </a:t>
            </a:r>
          </a:p>
          <a:p>
            <a:pPr marL="0" indent="0">
              <a:lnSpc>
                <a:spcPct val="170000"/>
              </a:lnSpc>
              <a:buNone/>
            </a:pPr>
            <a:r>
              <a:rPr lang="sv-SE" dirty="0">
                <a:latin typeface="Gill Sans MT" panose="020B0502020104020203" pitchFamily="34" charset="0"/>
              </a:rPr>
              <a:t>Kapitel 8: Delaktighet och </a:t>
            </a:r>
            <a:r>
              <a:rPr lang="sv-SE" dirty="0" smtClean="0">
                <a:latin typeface="Gill Sans MT" panose="020B0502020104020203" pitchFamily="34" charset="0"/>
              </a:rPr>
              <a:t>insyn</a:t>
            </a:r>
            <a:endParaRPr lang="sv-SE" dirty="0">
              <a:latin typeface="Gill Sans MT" panose="020B0502020104020203" pitchFamily="34" charset="0"/>
            </a:endParaRPr>
          </a:p>
        </p:txBody>
      </p:sp>
    </p:spTree>
    <p:extLst>
      <p:ext uri="{BB962C8B-B14F-4D97-AF65-F5344CB8AC3E}">
        <p14:creationId xmlns:p14="http://schemas.microsoft.com/office/powerpoint/2010/main" val="2646877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1001</TotalTime>
  <Words>4392</Words>
  <Application>Microsoft Office PowerPoint</Application>
  <PresentationFormat>Bredbild</PresentationFormat>
  <Paragraphs>329</Paragraphs>
  <Slides>14</Slides>
  <Notes>14</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14</vt:i4>
      </vt:variant>
    </vt:vector>
  </HeadingPairs>
  <TitlesOfParts>
    <vt:vector size="21" baseType="lpstr">
      <vt:lpstr>Arial</vt:lpstr>
      <vt:lpstr>Calibri</vt:lpstr>
      <vt:lpstr>Calibri Light</vt:lpstr>
      <vt:lpstr>Gill Sans MT</vt:lpstr>
      <vt:lpstr>Gill Sans MT Condensed</vt:lpstr>
      <vt:lpstr>Times New Roman</vt:lpstr>
      <vt:lpstr>Office-tema</vt:lpstr>
      <vt:lpstr>lig</vt:lpstr>
      <vt:lpstr>Den kommunala självstyrelsen</vt:lpstr>
      <vt:lpstr>Kommunfullmäktiges beslutanderätt </vt:lpstr>
      <vt:lpstr>Den kommunala kompetensen</vt:lpstr>
      <vt:lpstr>Kommunalrättsliga principer</vt:lpstr>
      <vt:lpstr>Kommunalrättsliga principer</vt:lpstr>
      <vt:lpstr>Kommunalrättsliga principer</vt:lpstr>
      <vt:lpstr>Kommunallagen (KomL)</vt:lpstr>
      <vt:lpstr>Kommunallagen (KomL)</vt:lpstr>
      <vt:lpstr>Kommunallagen (KomL)</vt:lpstr>
      <vt:lpstr>Laglighetsprövning (KL 13 kap) </vt:lpstr>
      <vt:lpstr>Övriga lagar: Verksamheten generellt</vt:lpstr>
      <vt:lpstr>Övriga lagar: Specifik verksamhet</vt:lpstr>
      <vt:lpstr> Regelhierarki</vt:lpstr>
    </vt:vector>
  </TitlesOfParts>
  <Company>Piteå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Kendy Larsson</dc:creator>
  <cp:lastModifiedBy>Leif Wikman</cp:lastModifiedBy>
  <cp:revision>111</cp:revision>
  <cp:lastPrinted>2018-02-13T15:42:52Z</cp:lastPrinted>
  <dcterms:created xsi:type="dcterms:W3CDTF">2018-01-26T13:11:40Z</dcterms:created>
  <dcterms:modified xsi:type="dcterms:W3CDTF">2019-02-02T12:14:25Z</dcterms:modified>
</cp:coreProperties>
</file>