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64"/>
  </p:notesMasterIdLst>
  <p:sldIdLst>
    <p:sldId id="256" r:id="rId5"/>
    <p:sldId id="283" r:id="rId6"/>
    <p:sldId id="270" r:id="rId7"/>
    <p:sldId id="314" r:id="rId8"/>
    <p:sldId id="315" r:id="rId9"/>
    <p:sldId id="260" r:id="rId10"/>
    <p:sldId id="261" r:id="rId11"/>
    <p:sldId id="316" r:id="rId12"/>
    <p:sldId id="317" r:id="rId13"/>
    <p:sldId id="327" r:id="rId14"/>
    <p:sldId id="263" r:id="rId15"/>
    <p:sldId id="318" r:id="rId16"/>
    <p:sldId id="264" r:id="rId17"/>
    <p:sldId id="319" r:id="rId18"/>
    <p:sldId id="265" r:id="rId19"/>
    <p:sldId id="321" r:id="rId20"/>
    <p:sldId id="322" r:id="rId21"/>
    <p:sldId id="267" r:id="rId22"/>
    <p:sldId id="323" r:id="rId23"/>
    <p:sldId id="324" r:id="rId24"/>
    <p:sldId id="325" r:id="rId25"/>
    <p:sldId id="268" r:id="rId26"/>
    <p:sldId id="326" r:id="rId27"/>
    <p:sldId id="271" r:id="rId28"/>
    <p:sldId id="285" r:id="rId29"/>
    <p:sldId id="289" r:id="rId30"/>
    <p:sldId id="291" r:id="rId31"/>
    <p:sldId id="292" r:id="rId32"/>
    <p:sldId id="293" r:id="rId33"/>
    <p:sldId id="288" r:id="rId34"/>
    <p:sldId id="286" r:id="rId35"/>
    <p:sldId id="272" r:id="rId36"/>
    <p:sldId id="294" r:id="rId37"/>
    <p:sldId id="295" r:id="rId38"/>
    <p:sldId id="297" r:id="rId39"/>
    <p:sldId id="298" r:id="rId40"/>
    <p:sldId id="299" r:id="rId41"/>
    <p:sldId id="300" r:id="rId42"/>
    <p:sldId id="309" r:id="rId43"/>
    <p:sldId id="301" r:id="rId44"/>
    <p:sldId id="302" r:id="rId45"/>
    <p:sldId id="303" r:id="rId46"/>
    <p:sldId id="304" r:id="rId47"/>
    <p:sldId id="305" r:id="rId48"/>
    <p:sldId id="306" r:id="rId49"/>
    <p:sldId id="307" r:id="rId50"/>
    <p:sldId id="308" r:id="rId51"/>
    <p:sldId id="275" r:id="rId52"/>
    <p:sldId id="311" r:id="rId53"/>
    <p:sldId id="312" r:id="rId54"/>
    <p:sldId id="313" r:id="rId55"/>
    <p:sldId id="276" r:id="rId56"/>
    <p:sldId id="284" r:id="rId57"/>
    <p:sldId id="280" r:id="rId58"/>
    <p:sldId id="277" r:id="rId59"/>
    <p:sldId id="278" r:id="rId60"/>
    <p:sldId id="279" r:id="rId61"/>
    <p:sldId id="282" r:id="rId62"/>
    <p:sldId id="281"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8211F-5375-4631-B562-97697F117CF1}" v="9" dt="2025-09-04T06:52:40.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77" autoAdjust="0"/>
  </p:normalViewPr>
  <p:slideViewPr>
    <p:cSldViewPr snapToGrid="0">
      <p:cViewPr varScale="1">
        <p:scale>
          <a:sx n="56" d="100"/>
          <a:sy n="56" d="100"/>
        </p:scale>
        <p:origin x="10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Tornberg" userId="cf9394cf-81b1-415b-bc56-33d6493a23b0" providerId="ADAL" clId="{CBDD436C-1DAC-4214-81ED-94FE70C569FE}"/>
    <pc:docChg chg="modSld">
      <pc:chgData name="Markus Tornberg" userId="cf9394cf-81b1-415b-bc56-33d6493a23b0" providerId="ADAL" clId="{CBDD436C-1DAC-4214-81ED-94FE70C569FE}" dt="2025-09-04T06:52:40.069" v="8" actId="113"/>
      <pc:docMkLst>
        <pc:docMk/>
      </pc:docMkLst>
      <pc:sldChg chg="modSp">
        <pc:chgData name="Markus Tornberg" userId="cf9394cf-81b1-415b-bc56-33d6493a23b0" providerId="ADAL" clId="{CBDD436C-1DAC-4214-81ED-94FE70C569FE}" dt="2025-09-04T06:52:12.684" v="7" actId="113"/>
        <pc:sldMkLst>
          <pc:docMk/>
          <pc:sldMk cId="3787006230" sldId="318"/>
        </pc:sldMkLst>
        <pc:spChg chg="mod">
          <ac:chgData name="Markus Tornberg" userId="cf9394cf-81b1-415b-bc56-33d6493a23b0" providerId="ADAL" clId="{CBDD436C-1DAC-4214-81ED-94FE70C569FE}" dt="2025-09-04T06:52:12.684" v="7" actId="113"/>
          <ac:spMkLst>
            <pc:docMk/>
            <pc:sldMk cId="3787006230" sldId="318"/>
            <ac:spMk id="4" creationId="{6549428B-9E02-C78C-0368-4007973EC29F}"/>
          </ac:spMkLst>
        </pc:spChg>
      </pc:sldChg>
      <pc:sldChg chg="modSp">
        <pc:chgData name="Markus Tornberg" userId="cf9394cf-81b1-415b-bc56-33d6493a23b0" providerId="ADAL" clId="{CBDD436C-1DAC-4214-81ED-94FE70C569FE}" dt="2025-09-04T06:52:40.069" v="8" actId="113"/>
        <pc:sldMkLst>
          <pc:docMk/>
          <pc:sldMk cId="3331703189" sldId="319"/>
        </pc:sldMkLst>
        <pc:spChg chg="mod">
          <ac:chgData name="Markus Tornberg" userId="cf9394cf-81b1-415b-bc56-33d6493a23b0" providerId="ADAL" clId="{CBDD436C-1DAC-4214-81ED-94FE70C569FE}" dt="2025-09-04T06:52:40.069" v="8" actId="113"/>
          <ac:spMkLst>
            <pc:docMk/>
            <pc:sldMk cId="3331703189" sldId="319"/>
            <ac:spMk id="4" creationId="{961F99D7-C7EB-344E-1195-A478388C65B5}"/>
          </ac:spMkLst>
        </pc:spChg>
      </pc:sldChg>
      <pc:sldChg chg="modSp">
        <pc:chgData name="Markus Tornberg" userId="cf9394cf-81b1-415b-bc56-33d6493a23b0" providerId="ADAL" clId="{CBDD436C-1DAC-4214-81ED-94FE70C569FE}" dt="2025-09-04T06:51:43.554" v="5" actId="113"/>
        <pc:sldMkLst>
          <pc:docMk/>
          <pc:sldMk cId="790544603" sldId="327"/>
        </pc:sldMkLst>
        <pc:spChg chg="mod">
          <ac:chgData name="Markus Tornberg" userId="cf9394cf-81b1-415b-bc56-33d6493a23b0" providerId="ADAL" clId="{CBDD436C-1DAC-4214-81ED-94FE70C569FE}" dt="2025-09-04T06:51:43.554" v="5" actId="113"/>
          <ac:spMkLst>
            <pc:docMk/>
            <pc:sldMk cId="790544603" sldId="327"/>
            <ac:spMk id="4" creationId="{5D65295B-B1BA-187A-4858-6D48BCF1AD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975A2-D8D3-459A-A75E-CF48E6AFCBAB}" type="datetimeFigureOut">
              <a:rPr lang="sv-SE" smtClean="0"/>
              <a:t>2025-09-03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FDA00-AE47-4449-8436-0C5DCF0CE4CA}" type="slidenum">
              <a:rPr lang="sv-SE" smtClean="0"/>
              <a:t>‹#›</a:t>
            </a:fld>
            <a:endParaRPr lang="sv-SE"/>
          </a:p>
        </p:txBody>
      </p:sp>
    </p:spTree>
    <p:extLst>
      <p:ext uri="{BB962C8B-B14F-4D97-AF65-F5344CB8AC3E}">
        <p14:creationId xmlns:p14="http://schemas.microsoft.com/office/powerpoint/2010/main" val="61868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B4FDA00-AE47-4449-8436-0C5DCF0CE4CA}" type="slidenum">
              <a:rPr lang="sv-SE" smtClean="0"/>
              <a:t>4</a:t>
            </a:fld>
            <a:endParaRPr lang="sv-SE"/>
          </a:p>
        </p:txBody>
      </p:sp>
    </p:spTree>
    <p:extLst>
      <p:ext uri="{BB962C8B-B14F-4D97-AF65-F5344CB8AC3E}">
        <p14:creationId xmlns:p14="http://schemas.microsoft.com/office/powerpoint/2010/main" val="312603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Värt att notera ”All </a:t>
            </a:r>
            <a:r>
              <a:rPr lang="sv-SE" i="1" dirty="0"/>
              <a:t>men </a:t>
            </a:r>
            <a:r>
              <a:rPr lang="sv-SE" i="0" dirty="0" err="1"/>
              <a:t>are</a:t>
            </a:r>
            <a:r>
              <a:rPr lang="sv-SE" i="0" dirty="0"/>
              <a:t> </a:t>
            </a:r>
            <a:r>
              <a:rPr lang="sv-SE" i="0" dirty="0" err="1"/>
              <a:t>created</a:t>
            </a:r>
            <a:r>
              <a:rPr lang="sv-SE" i="0" dirty="0"/>
              <a:t> </a:t>
            </a:r>
            <a:r>
              <a:rPr lang="sv-SE" i="0" dirty="0" err="1"/>
              <a:t>equal</a:t>
            </a:r>
            <a:r>
              <a:rPr lang="sv-SE" i="0" dirty="0"/>
              <a:t>”</a:t>
            </a:r>
            <a:endParaRPr lang="sv-SE" dirty="0"/>
          </a:p>
        </p:txBody>
      </p:sp>
      <p:sp>
        <p:nvSpPr>
          <p:cNvPr id="4" name="Platshållare för bildnummer 3"/>
          <p:cNvSpPr>
            <a:spLocks noGrp="1"/>
          </p:cNvSpPr>
          <p:nvPr>
            <p:ph type="sldNum" sz="quarter" idx="5"/>
          </p:nvPr>
        </p:nvSpPr>
        <p:spPr/>
        <p:txBody>
          <a:bodyPr/>
          <a:lstStyle/>
          <a:p>
            <a:fld id="{BB4FDA00-AE47-4449-8436-0C5DCF0CE4CA}" type="slidenum">
              <a:rPr lang="sv-SE" smtClean="0"/>
              <a:t>19</a:t>
            </a:fld>
            <a:endParaRPr lang="sv-SE"/>
          </a:p>
        </p:txBody>
      </p:sp>
    </p:spTree>
    <p:extLst>
      <p:ext uri="{BB962C8B-B14F-4D97-AF65-F5344CB8AC3E}">
        <p14:creationId xmlns:p14="http://schemas.microsoft.com/office/powerpoint/2010/main" val="32839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23-31, 34-35</a:t>
            </a:r>
          </a:p>
        </p:txBody>
      </p:sp>
      <p:sp>
        <p:nvSpPr>
          <p:cNvPr id="4" name="Platshållare för bildnummer 3"/>
          <p:cNvSpPr>
            <a:spLocks noGrp="1"/>
          </p:cNvSpPr>
          <p:nvPr>
            <p:ph type="sldNum" sz="quarter" idx="5"/>
          </p:nvPr>
        </p:nvSpPr>
        <p:spPr/>
        <p:txBody>
          <a:bodyPr/>
          <a:lstStyle/>
          <a:p>
            <a:fld id="{BB4FDA00-AE47-4449-8436-0C5DCF0CE4CA}" type="slidenum">
              <a:rPr lang="sv-SE" smtClean="0"/>
              <a:t>22</a:t>
            </a:fld>
            <a:endParaRPr lang="sv-SE"/>
          </a:p>
        </p:txBody>
      </p:sp>
    </p:spTree>
    <p:extLst>
      <p:ext uri="{BB962C8B-B14F-4D97-AF65-F5344CB8AC3E}">
        <p14:creationId xmlns:p14="http://schemas.microsoft.com/office/powerpoint/2010/main" val="8518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Deklaration om de mänskliga rättigheterna lever vidare i flera länder. 1948 antog FN en deklaration som skulle gälla hela världen, universell.  </a:t>
            </a:r>
          </a:p>
        </p:txBody>
      </p:sp>
      <p:sp>
        <p:nvSpPr>
          <p:cNvPr id="4" name="Platshållare för bildnummer 3"/>
          <p:cNvSpPr>
            <a:spLocks noGrp="1"/>
          </p:cNvSpPr>
          <p:nvPr>
            <p:ph type="sldNum" sz="quarter" idx="5"/>
          </p:nvPr>
        </p:nvSpPr>
        <p:spPr/>
        <p:txBody>
          <a:bodyPr/>
          <a:lstStyle/>
          <a:p>
            <a:fld id="{BB4FDA00-AE47-4449-8436-0C5DCF0CE4CA}" type="slidenum">
              <a:rPr lang="sv-SE" smtClean="0"/>
              <a:t>49</a:t>
            </a:fld>
            <a:endParaRPr lang="sv-SE"/>
          </a:p>
        </p:txBody>
      </p:sp>
    </p:spTree>
    <p:extLst>
      <p:ext uri="{BB962C8B-B14F-4D97-AF65-F5344CB8AC3E}">
        <p14:creationId xmlns:p14="http://schemas.microsoft.com/office/powerpoint/2010/main" val="230057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Man börjar att läsa Bibeln historiekritiskt, som ett litterärt verk som kan granskas källkritiskt. – Hur har texten uppkommit, till vem är den skriven, trovärdighet mm. Motreaktion blir en fundamental, bokstavstroende religiös bana – den kristna högern som blandar konservativ politik med bokstavstrogen tolkning av Bibeln. En stark politisk kraft med inflytande i landet. </a:t>
            </a:r>
          </a:p>
        </p:txBody>
      </p:sp>
      <p:sp>
        <p:nvSpPr>
          <p:cNvPr id="4" name="Platshållare för bildnummer 3"/>
          <p:cNvSpPr>
            <a:spLocks noGrp="1"/>
          </p:cNvSpPr>
          <p:nvPr>
            <p:ph type="sldNum" sz="quarter" idx="5"/>
          </p:nvPr>
        </p:nvSpPr>
        <p:spPr/>
        <p:txBody>
          <a:bodyPr/>
          <a:lstStyle/>
          <a:p>
            <a:fld id="{BB4FDA00-AE47-4449-8436-0C5DCF0CE4CA}" type="slidenum">
              <a:rPr lang="sv-SE" smtClean="0"/>
              <a:t>50</a:t>
            </a:fld>
            <a:endParaRPr lang="sv-SE"/>
          </a:p>
        </p:txBody>
      </p:sp>
    </p:spTree>
    <p:extLst>
      <p:ext uri="{BB962C8B-B14F-4D97-AF65-F5344CB8AC3E}">
        <p14:creationId xmlns:p14="http://schemas.microsoft.com/office/powerpoint/2010/main" val="369423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En av de ”standardmetrar” som sattes upp i Paris som referens. </a:t>
            </a:r>
          </a:p>
          <a:p>
            <a:r>
              <a:rPr lang="sv-SE" dirty="0"/>
              <a:t>Liberalism – frihet att välja vad man ville i allt</a:t>
            </a:r>
          </a:p>
          <a:p>
            <a:r>
              <a:rPr lang="sv-SE" dirty="0"/>
              <a:t>Konservatism – förändra långsamt, bevara</a:t>
            </a:r>
          </a:p>
          <a:p>
            <a:r>
              <a:rPr lang="sv-SE" dirty="0"/>
              <a:t>Socialism – jämlikhet, inga klasskillnader</a:t>
            </a:r>
          </a:p>
          <a:p>
            <a:endParaRPr lang="sv-SE" dirty="0"/>
          </a:p>
        </p:txBody>
      </p:sp>
      <p:sp>
        <p:nvSpPr>
          <p:cNvPr id="4" name="Platshållare för bildnummer 3"/>
          <p:cNvSpPr>
            <a:spLocks noGrp="1"/>
          </p:cNvSpPr>
          <p:nvPr>
            <p:ph type="sldNum" sz="quarter" idx="5"/>
          </p:nvPr>
        </p:nvSpPr>
        <p:spPr/>
        <p:txBody>
          <a:bodyPr/>
          <a:lstStyle/>
          <a:p>
            <a:fld id="{BB4FDA00-AE47-4449-8436-0C5DCF0CE4CA}" type="slidenum">
              <a:rPr lang="sv-SE" smtClean="0"/>
              <a:t>51</a:t>
            </a:fld>
            <a:endParaRPr lang="sv-SE"/>
          </a:p>
        </p:txBody>
      </p:sp>
    </p:spTree>
    <p:extLst>
      <p:ext uri="{BB962C8B-B14F-4D97-AF65-F5344CB8AC3E}">
        <p14:creationId xmlns:p14="http://schemas.microsoft.com/office/powerpoint/2010/main" val="161930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Liberalism – frihet att välja vad man ville i allt</a:t>
            </a:r>
          </a:p>
          <a:p>
            <a:r>
              <a:rPr lang="sv-SE" dirty="0"/>
              <a:t>Konservatism – förändra långsamt, bevara</a:t>
            </a:r>
          </a:p>
          <a:p>
            <a:r>
              <a:rPr lang="sv-SE" dirty="0"/>
              <a:t>Socialism – jämlikhet, inga klasskillnader</a:t>
            </a:r>
          </a:p>
          <a:p>
            <a:endParaRPr lang="sv-SE" dirty="0"/>
          </a:p>
        </p:txBody>
      </p:sp>
      <p:sp>
        <p:nvSpPr>
          <p:cNvPr id="4" name="Platshållare för bildnummer 3"/>
          <p:cNvSpPr>
            <a:spLocks noGrp="1"/>
          </p:cNvSpPr>
          <p:nvPr>
            <p:ph type="sldNum" sz="quarter" idx="5"/>
          </p:nvPr>
        </p:nvSpPr>
        <p:spPr/>
        <p:txBody>
          <a:bodyPr/>
          <a:lstStyle/>
          <a:p>
            <a:fld id="{BB4FDA00-AE47-4449-8436-0C5DCF0CE4CA}" type="slidenum">
              <a:rPr lang="sv-SE" smtClean="0"/>
              <a:t>52</a:t>
            </a:fld>
            <a:endParaRPr lang="sv-SE"/>
          </a:p>
        </p:txBody>
      </p:sp>
    </p:spTree>
    <p:extLst>
      <p:ext uri="{BB962C8B-B14F-4D97-AF65-F5344CB8AC3E}">
        <p14:creationId xmlns:p14="http://schemas.microsoft.com/office/powerpoint/2010/main" val="349549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B4FDA00-AE47-4449-8436-0C5DCF0CE4CA}" type="slidenum">
              <a:rPr lang="sv-SE" smtClean="0"/>
              <a:t>59</a:t>
            </a:fld>
            <a:endParaRPr lang="sv-SE"/>
          </a:p>
        </p:txBody>
      </p:sp>
    </p:spTree>
    <p:extLst>
      <p:ext uri="{BB962C8B-B14F-4D97-AF65-F5344CB8AC3E}">
        <p14:creationId xmlns:p14="http://schemas.microsoft.com/office/powerpoint/2010/main" val="347861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9041373-180A-430B-BD72-739B0E98AA63}" type="datetimeFigureOut">
              <a:rPr lang="sv-SE" smtClean="0"/>
              <a:t>2025-09-03</a:t>
            </a:fld>
            <a:endParaRPr lang="sv-SE"/>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sv-SE"/>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D71DD4A-3933-4B85-9488-F0F96C2FD8AF}" type="slidenum">
              <a:rPr lang="sv-SE" smtClean="0"/>
              <a:t>‹#›</a:t>
            </a:fld>
            <a:endParaRPr lang="sv-SE"/>
          </a:p>
        </p:txBody>
      </p:sp>
    </p:spTree>
    <p:extLst>
      <p:ext uri="{BB962C8B-B14F-4D97-AF65-F5344CB8AC3E}">
        <p14:creationId xmlns:p14="http://schemas.microsoft.com/office/powerpoint/2010/main" val="421567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9041373-180A-430B-BD72-739B0E98AA63}" type="datetimeFigureOut">
              <a:rPr lang="sv-SE" smtClean="0"/>
              <a:t>2025-09-03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D71DD4A-3933-4B85-9488-F0F96C2FD8AF}" type="slidenum">
              <a:rPr lang="sv-SE" smtClean="0"/>
              <a:t>‹#›</a:t>
            </a:fld>
            <a:endParaRPr lang="sv-SE"/>
          </a:p>
        </p:txBody>
      </p:sp>
    </p:spTree>
    <p:extLst>
      <p:ext uri="{BB962C8B-B14F-4D97-AF65-F5344CB8AC3E}">
        <p14:creationId xmlns:p14="http://schemas.microsoft.com/office/powerpoint/2010/main" val="391567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9041373-180A-430B-BD72-739B0E98AA63}" type="datetimeFigureOut">
              <a:rPr lang="sv-SE" smtClean="0"/>
              <a:t>2025-09-03</a:t>
            </a:fld>
            <a:endParaRPr lang="sv-SE"/>
          </a:p>
        </p:txBody>
      </p:sp>
      <p:sp>
        <p:nvSpPr>
          <p:cNvPr id="5" name="Footer Placeholder 4"/>
          <p:cNvSpPr>
            <a:spLocks noGrp="1"/>
          </p:cNvSpPr>
          <p:nvPr>
            <p:ph type="ftr" sz="quarter" idx="11"/>
          </p:nvPr>
        </p:nvSpPr>
        <p:spPr>
          <a:xfrm>
            <a:off x="774923" y="5951811"/>
            <a:ext cx="7896279" cy="365125"/>
          </a:xfrm>
        </p:spPr>
        <p:txBody>
          <a:bodyPr/>
          <a:lstStyle/>
          <a:p>
            <a:endParaRPr lang="sv-SE"/>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D71DD4A-3933-4B85-9488-F0F96C2FD8AF}" type="slidenum">
              <a:rPr lang="sv-SE" smtClean="0"/>
              <a:t>‹#›</a:t>
            </a:fld>
            <a:endParaRPr lang="sv-SE"/>
          </a:p>
        </p:txBody>
      </p:sp>
    </p:spTree>
    <p:extLst>
      <p:ext uri="{BB962C8B-B14F-4D97-AF65-F5344CB8AC3E}">
        <p14:creationId xmlns:p14="http://schemas.microsoft.com/office/powerpoint/2010/main" val="199495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9041373-180A-430B-BD72-739B0E98AA63}" type="datetimeFigureOut">
              <a:rPr lang="sv-SE" smtClean="0"/>
              <a:t>2025-09-03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10558300" y="5956137"/>
            <a:ext cx="1052508" cy="365125"/>
          </a:xfrm>
        </p:spPr>
        <p:txBody>
          <a:bodyPr/>
          <a:lstStyle/>
          <a:p>
            <a:fld id="{0D71DD4A-3933-4B85-9488-F0F96C2FD8AF}" type="slidenum">
              <a:rPr lang="sv-SE" smtClean="0"/>
              <a:t>‹#›</a:t>
            </a:fld>
            <a:endParaRPr lang="sv-SE"/>
          </a:p>
        </p:txBody>
      </p:sp>
    </p:spTree>
    <p:extLst>
      <p:ext uri="{BB962C8B-B14F-4D97-AF65-F5344CB8AC3E}">
        <p14:creationId xmlns:p14="http://schemas.microsoft.com/office/powerpoint/2010/main" val="405689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9041373-180A-430B-BD72-739B0E98AA63}" type="datetimeFigureOut">
              <a:rPr lang="sv-SE" smtClean="0"/>
              <a:t>2025-09-03</a:t>
            </a:fld>
            <a:endParaRPr lang="sv-SE"/>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D71DD4A-3933-4B85-9488-F0F96C2FD8AF}" type="slidenum">
              <a:rPr lang="sv-SE" smtClean="0"/>
              <a:t>‹#›</a:t>
            </a:fld>
            <a:endParaRPr lang="sv-SE"/>
          </a:p>
        </p:txBody>
      </p:sp>
    </p:spTree>
    <p:extLst>
      <p:ext uri="{BB962C8B-B14F-4D97-AF65-F5344CB8AC3E}">
        <p14:creationId xmlns:p14="http://schemas.microsoft.com/office/powerpoint/2010/main" val="333617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9041373-180A-430B-BD72-739B0E98AA63}" type="datetimeFigureOut">
              <a:rPr lang="sv-SE" smtClean="0"/>
              <a:t>2025-09-03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D71DD4A-3933-4B85-9488-F0F96C2FD8AF}" type="slidenum">
              <a:rPr lang="sv-SE" smtClean="0"/>
              <a:t>‹#›</a:t>
            </a:fld>
            <a:endParaRPr lang="sv-SE"/>
          </a:p>
        </p:txBody>
      </p:sp>
    </p:spTree>
    <p:extLst>
      <p:ext uri="{BB962C8B-B14F-4D97-AF65-F5344CB8AC3E}">
        <p14:creationId xmlns:p14="http://schemas.microsoft.com/office/powerpoint/2010/main" val="39861472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D9041373-180A-430B-BD72-739B0E98AA63}" type="datetimeFigureOut">
              <a:rPr lang="sv-SE" smtClean="0"/>
              <a:t>2025-09-03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D71DD4A-3933-4B85-9488-F0F96C2FD8AF}" type="slidenum">
              <a:rPr lang="sv-SE" smtClean="0"/>
              <a:t>‹#›</a:t>
            </a:fld>
            <a:endParaRPr lang="sv-SE"/>
          </a:p>
        </p:txBody>
      </p:sp>
    </p:spTree>
    <p:extLst>
      <p:ext uri="{BB962C8B-B14F-4D97-AF65-F5344CB8AC3E}">
        <p14:creationId xmlns:p14="http://schemas.microsoft.com/office/powerpoint/2010/main" val="34076184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D9041373-180A-430B-BD72-739B0E98AA63}" type="datetimeFigureOut">
              <a:rPr lang="sv-SE" smtClean="0"/>
              <a:t>2025-09-03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D71DD4A-3933-4B85-9488-F0F96C2FD8AF}" type="slidenum">
              <a:rPr lang="sv-SE" smtClean="0"/>
              <a:t>‹#›</a:t>
            </a:fld>
            <a:endParaRPr lang="sv-SE"/>
          </a:p>
        </p:txBody>
      </p:sp>
    </p:spTree>
    <p:extLst>
      <p:ext uri="{BB962C8B-B14F-4D97-AF65-F5344CB8AC3E}">
        <p14:creationId xmlns:p14="http://schemas.microsoft.com/office/powerpoint/2010/main" val="281821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41373-180A-430B-BD72-739B0E98AA63}" type="datetimeFigureOut">
              <a:rPr lang="sv-SE" smtClean="0"/>
              <a:t>2025-09-03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D71DD4A-3933-4B85-9488-F0F96C2FD8AF}" type="slidenum">
              <a:rPr lang="sv-SE" smtClean="0"/>
              <a:t>‹#›</a:t>
            </a:fld>
            <a:endParaRPr lang="sv-SE"/>
          </a:p>
        </p:txBody>
      </p:sp>
    </p:spTree>
    <p:extLst>
      <p:ext uri="{BB962C8B-B14F-4D97-AF65-F5344CB8AC3E}">
        <p14:creationId xmlns:p14="http://schemas.microsoft.com/office/powerpoint/2010/main" val="287968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9041373-180A-430B-BD72-739B0E98AA63}" type="datetimeFigureOut">
              <a:rPr lang="sv-SE" smtClean="0"/>
              <a:t>2025-09-03</a:t>
            </a:fld>
            <a:endParaRPr lang="sv-SE"/>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D71DD4A-3933-4B85-9488-F0F96C2FD8AF}" type="slidenum">
              <a:rPr lang="sv-SE" smtClean="0"/>
              <a:t>‹#›</a:t>
            </a:fld>
            <a:endParaRPr lang="sv-SE"/>
          </a:p>
        </p:txBody>
      </p:sp>
    </p:spTree>
    <p:extLst>
      <p:ext uri="{BB962C8B-B14F-4D97-AF65-F5344CB8AC3E}">
        <p14:creationId xmlns:p14="http://schemas.microsoft.com/office/powerpoint/2010/main" val="8743193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D9041373-180A-430B-BD72-739B0E98AA63}" type="datetimeFigureOut">
              <a:rPr lang="sv-SE" smtClean="0"/>
              <a:t>2025-09-03</a:t>
            </a:fld>
            <a:endParaRPr lang="sv-S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1DD4A-3933-4B85-9488-F0F96C2FD8AF}" type="slidenum">
              <a:rPr lang="sv-SE" smtClean="0"/>
              <a:t>‹#›</a:t>
            </a:fld>
            <a:endParaRPr lang="sv-SE"/>
          </a:p>
        </p:txBody>
      </p:sp>
    </p:spTree>
    <p:extLst>
      <p:ext uri="{BB962C8B-B14F-4D97-AF65-F5344CB8AC3E}">
        <p14:creationId xmlns:p14="http://schemas.microsoft.com/office/powerpoint/2010/main" val="214877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9041373-180A-430B-BD72-739B0E98AA63}" type="datetimeFigureOut">
              <a:rPr lang="sv-SE" smtClean="0"/>
              <a:t>2025-09-03</a:t>
            </a:fld>
            <a:endParaRPr lang="sv-SE"/>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sv-SE"/>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D71DD4A-3933-4B85-9488-F0F96C2FD8AF}" type="slidenum">
              <a:rPr lang="sv-SE" smtClean="0"/>
              <a:t>‹#›</a:t>
            </a:fld>
            <a:endParaRPr lang="sv-SE"/>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198021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so-rummet.se/fakta-artiklar/muhammed-islams-profet" TargetMode="External"/><Relationship Id="rId2" Type="http://schemas.openxmlformats.org/officeDocument/2006/relationships/hyperlink" Target="https://www.so-rummet.se/kategorier/religion/islam" TargetMode="Externa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hyperlink" Target="https://www.so-rummet.se/kategorier/historia/varldens-lander-historia/mellanostern-historia/irans-historia"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sv.wikipedia.org/wiki/Sociala_medier"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norrbotten.skolfilm.se/film/0874738b2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658049-8938-4B0D-99C5-1ACD2A92F92A}"/>
              </a:ext>
            </a:extLst>
          </p:cNvPr>
          <p:cNvSpPr>
            <a:spLocks noGrp="1"/>
          </p:cNvSpPr>
          <p:nvPr>
            <p:ph type="ctrTitle"/>
          </p:nvPr>
        </p:nvSpPr>
        <p:spPr/>
        <p:txBody>
          <a:bodyPr/>
          <a:lstStyle/>
          <a:p>
            <a:r>
              <a:rPr lang="sv-SE" dirty="0"/>
              <a:t>Revolutioner!</a:t>
            </a:r>
          </a:p>
        </p:txBody>
      </p:sp>
      <p:sp>
        <p:nvSpPr>
          <p:cNvPr id="3" name="Underrubrik 2">
            <a:extLst>
              <a:ext uri="{FF2B5EF4-FFF2-40B4-BE49-F238E27FC236}">
                <a16:creationId xmlns:a16="http://schemas.microsoft.com/office/drawing/2014/main" id="{5F9572F6-77F6-45D1-929C-9C55ADF633C3}"/>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109967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448AD-64B8-D472-7018-560CF504AC7D}"/>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5D65295B-B1BA-187A-4858-6D48BCF1ADB1}"/>
              </a:ext>
            </a:extLst>
          </p:cNvPr>
          <p:cNvSpPr txBox="1"/>
          <p:nvPr/>
        </p:nvSpPr>
        <p:spPr>
          <a:xfrm>
            <a:off x="992688" y="1289127"/>
            <a:ext cx="5884102" cy="4524315"/>
          </a:xfrm>
          <a:prstGeom prst="rect">
            <a:avLst/>
          </a:prstGeom>
          <a:noFill/>
        </p:spPr>
        <p:txBody>
          <a:bodyPr wrap="square">
            <a:spAutoFit/>
          </a:bodyPr>
          <a:lstStyle/>
          <a:p>
            <a:endParaRPr lang="sv-SE" dirty="0"/>
          </a:p>
          <a:p>
            <a:r>
              <a:rPr lang="sv-SE" b="1" dirty="0"/>
              <a:t>Upplysningen</a:t>
            </a:r>
          </a:p>
          <a:p>
            <a:endParaRPr lang="sv-SE" b="1" dirty="0"/>
          </a:p>
          <a:p>
            <a:r>
              <a:rPr lang="sv-SE" dirty="0"/>
              <a:t>Under 1600-talet och 1700-talet fanns ett nytt sätt att se på människan och samhället. </a:t>
            </a:r>
          </a:p>
          <a:p>
            <a:endParaRPr lang="sv-SE" dirty="0"/>
          </a:p>
          <a:p>
            <a:r>
              <a:rPr lang="sv-SE" dirty="0"/>
              <a:t>Tro på människans </a:t>
            </a:r>
            <a:r>
              <a:rPr lang="sv-SE" b="1" dirty="0"/>
              <a:t>förnuft</a:t>
            </a:r>
            <a:r>
              <a:rPr lang="sv-SE" dirty="0"/>
              <a:t>, rätt att </a:t>
            </a:r>
            <a:r>
              <a:rPr lang="sv-SE" b="1" dirty="0"/>
              <a:t>framföra åsikter</a:t>
            </a:r>
            <a:r>
              <a:rPr lang="sv-SE" dirty="0"/>
              <a:t>,  den som styrde skulle tänka på </a:t>
            </a:r>
            <a:r>
              <a:rPr lang="sv-SE" b="1" dirty="0"/>
              <a:t>folkets bästa</a:t>
            </a:r>
            <a:r>
              <a:rPr lang="sv-SE" dirty="0"/>
              <a:t>, härskare ska inte längre bestämma helt över människor och deras åsikter. </a:t>
            </a:r>
          </a:p>
          <a:p>
            <a:endParaRPr lang="sv-SE" dirty="0"/>
          </a:p>
          <a:p>
            <a:r>
              <a:rPr lang="sv-SE" dirty="0"/>
              <a:t>Det ska finnas en </a:t>
            </a:r>
            <a:r>
              <a:rPr lang="sv-SE" b="1" dirty="0"/>
              <a:t>rätt att revoltera</a:t>
            </a:r>
          </a:p>
          <a:p>
            <a:endParaRPr lang="sv-SE" dirty="0"/>
          </a:p>
          <a:p>
            <a:r>
              <a:rPr lang="sv-SE" dirty="0"/>
              <a:t>Dessa idéer inspirerade kolonisterna. De kunde bygga ett nytt samhälle som byggde på </a:t>
            </a:r>
            <a:r>
              <a:rPr lang="sv-SE" b="1" dirty="0"/>
              <a:t>jämlikhet</a:t>
            </a:r>
            <a:r>
              <a:rPr lang="sv-SE" dirty="0"/>
              <a:t> och </a:t>
            </a:r>
            <a:r>
              <a:rPr lang="sv-SE" b="1" dirty="0"/>
              <a:t>tolerans</a:t>
            </a:r>
            <a:r>
              <a:rPr lang="sv-SE" dirty="0"/>
              <a:t>. </a:t>
            </a:r>
          </a:p>
          <a:p>
            <a:endParaRPr lang="sv-SE" dirty="0"/>
          </a:p>
          <a:p>
            <a:r>
              <a:rPr lang="sv-SE" dirty="0"/>
              <a:t>  </a:t>
            </a:r>
          </a:p>
        </p:txBody>
      </p:sp>
      <p:pic>
        <p:nvPicPr>
          <p:cNvPr id="2050" name="Picture 2" descr="Upplysningsidéerna bakom demokratins framväxt | Historia | SO-rummet">
            <a:extLst>
              <a:ext uri="{FF2B5EF4-FFF2-40B4-BE49-F238E27FC236}">
                <a16:creationId xmlns:a16="http://schemas.microsoft.com/office/drawing/2014/main" id="{01A31CAB-D5DC-EEF0-480C-5378F1F46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335" y="1142283"/>
            <a:ext cx="3222256" cy="484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5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66E63A6-40FA-4076-9A1F-E3A70BE42F34}"/>
              </a:ext>
            </a:extLst>
          </p:cNvPr>
          <p:cNvSpPr txBox="1"/>
          <p:nvPr/>
        </p:nvSpPr>
        <p:spPr>
          <a:xfrm flipH="1">
            <a:off x="785457" y="1171254"/>
            <a:ext cx="2666659" cy="3416320"/>
          </a:xfrm>
          <a:prstGeom prst="rect">
            <a:avLst/>
          </a:prstGeom>
          <a:noFill/>
        </p:spPr>
        <p:txBody>
          <a:bodyPr wrap="square" rtlCol="0">
            <a:spAutoFit/>
          </a:bodyPr>
          <a:lstStyle/>
          <a:p>
            <a:r>
              <a:rPr lang="sv-SE" dirty="0"/>
              <a:t>Hur styrdes kolonierna?</a:t>
            </a:r>
          </a:p>
          <a:p>
            <a:endParaRPr lang="sv-SE" dirty="0"/>
          </a:p>
          <a:p>
            <a:pPr marL="285750" indent="-285750">
              <a:spcBef>
                <a:spcPct val="0"/>
              </a:spcBef>
              <a:buFontTx/>
              <a:buChar char="-"/>
            </a:pPr>
            <a:r>
              <a:rPr lang="sv-SE" altLang="sv-SE" dirty="0"/>
              <a:t>Kolonierna hade eget parlament men kungen i SB var kung även i kolonin</a:t>
            </a:r>
          </a:p>
          <a:p>
            <a:pPr>
              <a:spcBef>
                <a:spcPct val="0"/>
              </a:spcBef>
            </a:pPr>
            <a:endParaRPr lang="sv-SE" altLang="sv-SE" dirty="0"/>
          </a:p>
          <a:p>
            <a:pPr marL="285750" indent="-285750">
              <a:spcBef>
                <a:spcPct val="0"/>
              </a:spcBef>
              <a:buFontTx/>
              <a:buChar char="-"/>
            </a:pPr>
            <a:r>
              <a:rPr lang="sv-SE" altLang="sv-SE" dirty="0"/>
              <a:t>SB styrde över utrikespolitiken (krig) och handel</a:t>
            </a:r>
          </a:p>
          <a:p>
            <a:pPr>
              <a:spcBef>
                <a:spcPct val="0"/>
              </a:spcBef>
            </a:pPr>
            <a:endParaRPr lang="sv-SE" altLang="sv-SE" dirty="0"/>
          </a:p>
          <a:p>
            <a:endParaRPr lang="sv-SE" dirty="0"/>
          </a:p>
        </p:txBody>
      </p:sp>
      <p:sp>
        <p:nvSpPr>
          <p:cNvPr id="3" name="Text Box 5">
            <a:extLst>
              <a:ext uri="{FF2B5EF4-FFF2-40B4-BE49-F238E27FC236}">
                <a16:creationId xmlns:a16="http://schemas.microsoft.com/office/drawing/2014/main" id="{CD852C70-4386-4A5D-9897-65B2D5412307}"/>
              </a:ext>
            </a:extLst>
          </p:cNvPr>
          <p:cNvSpPr txBox="1">
            <a:spLocks noChangeArrowheads="1"/>
          </p:cNvSpPr>
          <p:nvPr/>
        </p:nvSpPr>
        <p:spPr bwMode="auto">
          <a:xfrm>
            <a:off x="5756509" y="1020398"/>
            <a:ext cx="632737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b="1" dirty="0"/>
              <a:t>7-åriga kriget</a:t>
            </a:r>
          </a:p>
          <a:p>
            <a:pPr eaLnBrk="1" hangingPunct="1">
              <a:spcBef>
                <a:spcPct val="0"/>
              </a:spcBef>
              <a:buFontTx/>
              <a:buNone/>
            </a:pPr>
            <a:endParaRPr lang="sv-SE" altLang="sv-SE" sz="1800" dirty="0"/>
          </a:p>
          <a:p>
            <a:pPr eaLnBrk="1" hangingPunct="1">
              <a:spcBef>
                <a:spcPct val="0"/>
              </a:spcBef>
              <a:buFontTx/>
              <a:buNone/>
            </a:pPr>
            <a:r>
              <a:rPr lang="sv-SE" altLang="sv-SE" sz="1800" dirty="0"/>
              <a:t>Krig mellan Storbritannien och Frankrike – över hela världen</a:t>
            </a:r>
          </a:p>
          <a:p>
            <a:pPr>
              <a:spcBef>
                <a:spcPct val="0"/>
              </a:spcBef>
              <a:buNone/>
            </a:pPr>
            <a:r>
              <a:rPr lang="sv-SE" altLang="sv-SE" sz="1800" dirty="0"/>
              <a:t>Krig överallt där det fanns britter och fransmän</a:t>
            </a:r>
          </a:p>
          <a:p>
            <a:pPr eaLnBrk="1" hangingPunct="1">
              <a:spcBef>
                <a:spcPct val="0"/>
              </a:spcBef>
              <a:buFontTx/>
              <a:buNone/>
            </a:pPr>
            <a:endParaRPr lang="sv-SE" altLang="sv-SE" sz="1800" dirty="0"/>
          </a:p>
        </p:txBody>
      </p:sp>
      <p:sp>
        <p:nvSpPr>
          <p:cNvPr id="6" name="Text Box 9">
            <a:extLst>
              <a:ext uri="{FF2B5EF4-FFF2-40B4-BE49-F238E27FC236}">
                <a16:creationId xmlns:a16="http://schemas.microsoft.com/office/drawing/2014/main" id="{0D7FD1EE-BE75-4A2A-96F8-40189B776DE1}"/>
              </a:ext>
            </a:extLst>
          </p:cNvPr>
          <p:cNvSpPr txBox="1">
            <a:spLocks noChangeArrowheads="1"/>
          </p:cNvSpPr>
          <p:nvPr/>
        </p:nvSpPr>
        <p:spPr bwMode="auto">
          <a:xfrm>
            <a:off x="3639825" y="6078487"/>
            <a:ext cx="367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dirty="0"/>
              <a:t>”Vann kriget men förlorade freden”</a:t>
            </a:r>
          </a:p>
        </p:txBody>
      </p:sp>
      <p:pic>
        <p:nvPicPr>
          <p:cNvPr id="4098" name="Picture 2" descr="undefined">
            <a:extLst>
              <a:ext uri="{FF2B5EF4-FFF2-40B4-BE49-F238E27FC236}">
                <a16:creationId xmlns:a16="http://schemas.microsoft.com/office/drawing/2014/main" id="{8809170F-6F2E-44D7-8198-342E2991F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31"/>
          <a:stretch/>
        </p:blipFill>
        <p:spPr bwMode="auto">
          <a:xfrm>
            <a:off x="5784351" y="2770953"/>
            <a:ext cx="6271691" cy="3111747"/>
          </a:xfrm>
          <a:prstGeom prst="rect">
            <a:avLst/>
          </a:prstGeom>
          <a:noFill/>
          <a:extLst>
            <a:ext uri="{909E8E84-426E-40DD-AFC4-6F175D3DCCD1}">
              <a14:hiddenFill xmlns:a14="http://schemas.microsoft.com/office/drawing/2010/main">
                <a:solidFill>
                  <a:srgbClr val="FFFFFF"/>
                </a:solidFill>
              </a14:hiddenFill>
            </a:ext>
          </a:extLst>
        </p:spPr>
      </p:pic>
      <p:sp>
        <p:nvSpPr>
          <p:cNvPr id="9" name="Pil: höger 8">
            <a:extLst>
              <a:ext uri="{FF2B5EF4-FFF2-40B4-BE49-F238E27FC236}">
                <a16:creationId xmlns:a16="http://schemas.microsoft.com/office/drawing/2014/main" id="{C83B1948-8086-4201-8B92-D18908FB08B1}"/>
              </a:ext>
            </a:extLst>
          </p:cNvPr>
          <p:cNvSpPr/>
          <p:nvPr/>
        </p:nvSpPr>
        <p:spPr>
          <a:xfrm>
            <a:off x="3639825" y="26370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3995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193C5-8627-A5BC-3618-CE593F906B93}"/>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6549428B-9E02-C78C-0368-4007973EC29F}"/>
              </a:ext>
            </a:extLst>
          </p:cNvPr>
          <p:cNvSpPr txBox="1"/>
          <p:nvPr/>
        </p:nvSpPr>
        <p:spPr>
          <a:xfrm>
            <a:off x="992687" y="801666"/>
            <a:ext cx="4606447" cy="4801314"/>
          </a:xfrm>
          <a:prstGeom prst="rect">
            <a:avLst/>
          </a:prstGeom>
          <a:noFill/>
        </p:spPr>
        <p:txBody>
          <a:bodyPr wrap="square">
            <a:spAutoFit/>
          </a:bodyPr>
          <a:lstStyle/>
          <a:p>
            <a:r>
              <a:rPr lang="sv-SE" b="1" dirty="0"/>
              <a:t>Kolonisterna</a:t>
            </a:r>
          </a:p>
          <a:p>
            <a:endParaRPr lang="sv-SE" b="1" dirty="0"/>
          </a:p>
          <a:p>
            <a:r>
              <a:rPr lang="sv-SE" dirty="0"/>
              <a:t>De brittiska kolonierna fick sköta mycket själva, förutom utrikespolitik och handel. Det styrdes av Storbritannien. </a:t>
            </a:r>
          </a:p>
          <a:p>
            <a:endParaRPr lang="sv-SE" dirty="0"/>
          </a:p>
          <a:p>
            <a:r>
              <a:rPr lang="sv-SE" dirty="0"/>
              <a:t>Kolonisterna ville alltså ha </a:t>
            </a:r>
            <a:r>
              <a:rPr lang="sv-SE" b="1" dirty="0"/>
              <a:t>ökad egenmakt</a:t>
            </a:r>
            <a:r>
              <a:rPr lang="sv-SE" dirty="0"/>
              <a:t>, </a:t>
            </a:r>
            <a:r>
              <a:rPr lang="sv-SE" b="1" dirty="0"/>
              <a:t>politisk frihet </a:t>
            </a:r>
            <a:r>
              <a:rPr lang="sv-SE" dirty="0"/>
              <a:t>och själva styra över ekonomi. </a:t>
            </a:r>
          </a:p>
          <a:p>
            <a:endParaRPr lang="sv-SE" dirty="0"/>
          </a:p>
          <a:p>
            <a:r>
              <a:rPr lang="sv-SE" dirty="0"/>
              <a:t>Storbritannien behövde pengar – det sjuåriga kriget mot Frankrike hade varit dyrt. </a:t>
            </a:r>
          </a:p>
          <a:p>
            <a:endParaRPr lang="sv-SE" dirty="0"/>
          </a:p>
          <a:p>
            <a:r>
              <a:rPr lang="sv-SE" dirty="0"/>
              <a:t>Storbritannien tog ut extra skatt från kolonierna handel. Eftersom Storbritannien hade stöttat kolonierna så ville de få något tillbaka.</a:t>
            </a:r>
          </a:p>
          <a:p>
            <a:r>
              <a:rPr lang="sv-SE" dirty="0"/>
              <a:t>  </a:t>
            </a:r>
          </a:p>
        </p:txBody>
      </p:sp>
      <p:pic>
        <p:nvPicPr>
          <p:cNvPr id="3074" name="Picture 2" descr="Brittiska blodsugare väckte amerikansk vrede | varldenshistoria.se">
            <a:extLst>
              <a:ext uri="{FF2B5EF4-FFF2-40B4-BE49-F238E27FC236}">
                <a16:creationId xmlns:a16="http://schemas.microsoft.com/office/drawing/2014/main" id="{A595C95F-EB5C-2079-93B9-E2DD5BD56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53" y="1104444"/>
            <a:ext cx="6170794" cy="410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0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C3A2E4-2743-46EA-873F-DAAAA25C7D3E}"/>
              </a:ext>
            </a:extLst>
          </p:cNvPr>
          <p:cNvSpPr/>
          <p:nvPr/>
        </p:nvSpPr>
        <p:spPr>
          <a:xfrm>
            <a:off x="4221685" y="1271695"/>
            <a:ext cx="3502049" cy="369332"/>
          </a:xfrm>
          <a:prstGeom prst="rect">
            <a:avLst/>
          </a:prstGeom>
        </p:spPr>
        <p:txBody>
          <a:bodyPr wrap="none">
            <a:spAutoFit/>
          </a:bodyPr>
          <a:lstStyle/>
          <a:p>
            <a:pPr>
              <a:spcBef>
                <a:spcPct val="0"/>
              </a:spcBef>
            </a:pPr>
            <a:r>
              <a:rPr lang="sv-SE" altLang="sv-SE" dirty="0"/>
              <a:t>”Vann kriget men förlorade freden”</a:t>
            </a:r>
          </a:p>
        </p:txBody>
      </p:sp>
      <p:sp>
        <p:nvSpPr>
          <p:cNvPr id="3" name="Rektangel 2">
            <a:extLst>
              <a:ext uri="{FF2B5EF4-FFF2-40B4-BE49-F238E27FC236}">
                <a16:creationId xmlns:a16="http://schemas.microsoft.com/office/drawing/2014/main" id="{F76CFA21-846E-4838-A753-59A6C9094D9E}"/>
              </a:ext>
            </a:extLst>
          </p:cNvPr>
          <p:cNvSpPr/>
          <p:nvPr/>
        </p:nvSpPr>
        <p:spPr>
          <a:xfrm>
            <a:off x="1301394" y="2366096"/>
            <a:ext cx="3856233" cy="646331"/>
          </a:xfrm>
          <a:prstGeom prst="rect">
            <a:avLst/>
          </a:prstGeom>
        </p:spPr>
        <p:txBody>
          <a:bodyPr wrap="square">
            <a:spAutoFit/>
          </a:bodyPr>
          <a:lstStyle/>
          <a:p>
            <a:pPr>
              <a:spcBef>
                <a:spcPct val="0"/>
              </a:spcBef>
            </a:pPr>
            <a:r>
              <a:rPr lang="sv-SE" altLang="sv-SE" dirty="0"/>
              <a:t>Frankrike drog sig norrut</a:t>
            </a:r>
          </a:p>
          <a:p>
            <a:pPr>
              <a:spcBef>
                <a:spcPct val="0"/>
              </a:spcBef>
            </a:pPr>
            <a:r>
              <a:rPr lang="sv-SE" altLang="sv-SE" dirty="0"/>
              <a:t>Spanien lämnade Florida till SB</a:t>
            </a:r>
          </a:p>
        </p:txBody>
      </p:sp>
      <p:pic>
        <p:nvPicPr>
          <p:cNvPr id="4" name="Bildobjekt 3">
            <a:extLst>
              <a:ext uri="{FF2B5EF4-FFF2-40B4-BE49-F238E27FC236}">
                <a16:creationId xmlns:a16="http://schemas.microsoft.com/office/drawing/2014/main" id="{FFC7297D-7911-4B2A-8622-04C6A02BC2D4}"/>
              </a:ext>
            </a:extLst>
          </p:cNvPr>
          <p:cNvPicPr>
            <a:picLocks noChangeAspect="1"/>
          </p:cNvPicPr>
          <p:nvPr/>
        </p:nvPicPr>
        <p:blipFill>
          <a:blip r:embed="rId2"/>
          <a:stretch>
            <a:fillRect/>
          </a:stretch>
        </p:blipFill>
        <p:spPr>
          <a:xfrm>
            <a:off x="1229475" y="3429000"/>
            <a:ext cx="3527460" cy="2582367"/>
          </a:xfrm>
          <a:prstGeom prst="rect">
            <a:avLst/>
          </a:prstGeom>
        </p:spPr>
      </p:pic>
      <p:cxnSp>
        <p:nvCxnSpPr>
          <p:cNvPr id="6" name="Rak pilkoppling 5">
            <a:extLst>
              <a:ext uri="{FF2B5EF4-FFF2-40B4-BE49-F238E27FC236}">
                <a16:creationId xmlns:a16="http://schemas.microsoft.com/office/drawing/2014/main" id="{2B580308-F9C0-4749-979A-EC310CD391BD}"/>
              </a:ext>
            </a:extLst>
          </p:cNvPr>
          <p:cNvCxnSpPr/>
          <p:nvPr/>
        </p:nvCxnSpPr>
        <p:spPr>
          <a:xfrm flipH="1">
            <a:off x="3637052" y="1726058"/>
            <a:ext cx="821932" cy="349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ktangel 6">
            <a:extLst>
              <a:ext uri="{FF2B5EF4-FFF2-40B4-BE49-F238E27FC236}">
                <a16:creationId xmlns:a16="http://schemas.microsoft.com/office/drawing/2014/main" id="{BA816130-8BF0-43C2-A00F-9CF93BA8C26D}"/>
              </a:ext>
            </a:extLst>
          </p:cNvPr>
          <p:cNvSpPr/>
          <p:nvPr/>
        </p:nvSpPr>
        <p:spPr>
          <a:xfrm>
            <a:off x="6657677" y="2413337"/>
            <a:ext cx="5445017" cy="2031325"/>
          </a:xfrm>
          <a:prstGeom prst="rect">
            <a:avLst/>
          </a:prstGeom>
        </p:spPr>
        <p:txBody>
          <a:bodyPr wrap="none">
            <a:spAutoFit/>
          </a:bodyPr>
          <a:lstStyle/>
          <a:p>
            <a:pPr>
              <a:spcBef>
                <a:spcPct val="0"/>
              </a:spcBef>
            </a:pPr>
            <a:r>
              <a:rPr lang="sv-SE" altLang="sv-SE" dirty="0"/>
              <a:t>Kolonierna hade betalat för ”beskydd” mot fiendeländer.</a:t>
            </a:r>
          </a:p>
          <a:p>
            <a:pPr>
              <a:spcBef>
                <a:spcPct val="0"/>
              </a:spcBef>
            </a:pPr>
            <a:r>
              <a:rPr lang="sv-SE" altLang="sv-SE" dirty="0"/>
              <a:t>De var inte intresserade av det längre eftersom det inte</a:t>
            </a:r>
          </a:p>
          <a:p>
            <a:pPr>
              <a:spcBef>
                <a:spcPct val="0"/>
              </a:spcBef>
            </a:pPr>
            <a:r>
              <a:rPr lang="sv-SE" altLang="sv-SE" dirty="0"/>
              <a:t>fanns någon fiende längre.</a:t>
            </a:r>
          </a:p>
          <a:p>
            <a:pPr>
              <a:spcBef>
                <a:spcPct val="0"/>
              </a:spcBef>
            </a:pPr>
            <a:endParaRPr lang="sv-SE" altLang="sv-SE" dirty="0"/>
          </a:p>
          <a:p>
            <a:pPr>
              <a:spcBef>
                <a:spcPct val="0"/>
              </a:spcBef>
            </a:pPr>
            <a:r>
              <a:rPr lang="sv-SE" altLang="sv-SE" dirty="0"/>
              <a:t>Krig är dyrt och SB tog igen den ekonomiska förlusten </a:t>
            </a:r>
          </a:p>
          <a:p>
            <a:pPr>
              <a:spcBef>
                <a:spcPct val="0"/>
              </a:spcBef>
            </a:pPr>
            <a:r>
              <a:rPr lang="sv-SE" altLang="sv-SE" dirty="0"/>
              <a:t>genom att ta ut ännu mer skatt från kolonierna. </a:t>
            </a:r>
          </a:p>
          <a:p>
            <a:pPr>
              <a:spcBef>
                <a:spcPct val="0"/>
              </a:spcBef>
            </a:pPr>
            <a:endParaRPr lang="sv-SE" altLang="sv-SE" dirty="0"/>
          </a:p>
        </p:txBody>
      </p:sp>
      <p:cxnSp>
        <p:nvCxnSpPr>
          <p:cNvPr id="9" name="Rak pilkoppling 8">
            <a:extLst>
              <a:ext uri="{FF2B5EF4-FFF2-40B4-BE49-F238E27FC236}">
                <a16:creationId xmlns:a16="http://schemas.microsoft.com/office/drawing/2014/main" id="{057DE898-3308-49BD-9E2B-883556E020FD}"/>
              </a:ext>
            </a:extLst>
          </p:cNvPr>
          <p:cNvCxnSpPr/>
          <p:nvPr/>
        </p:nvCxnSpPr>
        <p:spPr>
          <a:xfrm>
            <a:off x="7633699" y="1726058"/>
            <a:ext cx="708917" cy="503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4B73CBC3-35A5-4289-9A6B-E835DE0368A9}"/>
              </a:ext>
            </a:extLst>
          </p:cNvPr>
          <p:cNvCxnSpPr/>
          <p:nvPr/>
        </p:nvCxnSpPr>
        <p:spPr>
          <a:xfrm>
            <a:off x="9133726" y="4444662"/>
            <a:ext cx="0" cy="805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E4529D9-8DA4-453D-B073-14C190868A3C}"/>
              </a:ext>
            </a:extLst>
          </p:cNvPr>
          <p:cNvSpPr txBox="1"/>
          <p:nvPr/>
        </p:nvSpPr>
        <p:spPr>
          <a:xfrm>
            <a:off x="7723734" y="5401639"/>
            <a:ext cx="2890150" cy="369332"/>
          </a:xfrm>
          <a:prstGeom prst="rect">
            <a:avLst/>
          </a:prstGeom>
          <a:noFill/>
        </p:spPr>
        <p:txBody>
          <a:bodyPr wrap="none" rtlCol="0">
            <a:spAutoFit/>
          </a:bodyPr>
          <a:lstStyle/>
          <a:p>
            <a:r>
              <a:rPr lang="sv-SE" dirty="0"/>
              <a:t>Kolonierna börjar protestera</a:t>
            </a:r>
          </a:p>
        </p:txBody>
      </p:sp>
    </p:spTree>
    <p:extLst>
      <p:ext uri="{BB962C8B-B14F-4D97-AF65-F5344CB8AC3E}">
        <p14:creationId xmlns:p14="http://schemas.microsoft.com/office/powerpoint/2010/main" val="138542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A4262-EE4A-79A2-C2D6-0A53AD381B3F}"/>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961F99D7-C7EB-344E-1195-A478388C65B5}"/>
              </a:ext>
            </a:extLst>
          </p:cNvPr>
          <p:cNvSpPr txBox="1"/>
          <p:nvPr/>
        </p:nvSpPr>
        <p:spPr>
          <a:xfrm>
            <a:off x="992688" y="1289127"/>
            <a:ext cx="4756760" cy="3508653"/>
          </a:xfrm>
          <a:prstGeom prst="rect">
            <a:avLst/>
          </a:prstGeom>
          <a:noFill/>
        </p:spPr>
        <p:txBody>
          <a:bodyPr wrap="square">
            <a:spAutoFit/>
          </a:bodyPr>
          <a:lstStyle/>
          <a:p>
            <a:r>
              <a:rPr lang="sv-SE" sz="2400" b="1" dirty="0"/>
              <a:t>Reaktionen. </a:t>
            </a:r>
          </a:p>
          <a:p>
            <a:endParaRPr lang="sv-SE" dirty="0"/>
          </a:p>
          <a:p>
            <a:r>
              <a:rPr lang="sv-SE" dirty="0"/>
              <a:t>Om kolonierna skulle beskattas hårdare ville de också sitta med och få något att säga till om i det brittiska parlamentet. De krävde </a:t>
            </a:r>
            <a:r>
              <a:rPr lang="sv-SE" b="1" dirty="0"/>
              <a:t>inflytande</a:t>
            </a:r>
            <a:r>
              <a:rPr lang="sv-SE" dirty="0"/>
              <a:t>. </a:t>
            </a:r>
          </a:p>
          <a:p>
            <a:endParaRPr lang="sv-SE" dirty="0"/>
          </a:p>
          <a:p>
            <a:r>
              <a:rPr lang="sv-SE" dirty="0"/>
              <a:t>Storbritannien undrade varför de skulle ha rätt att påverka ett land de inte längre bodde i.</a:t>
            </a:r>
          </a:p>
          <a:p>
            <a:endParaRPr lang="sv-SE" dirty="0"/>
          </a:p>
          <a:p>
            <a:r>
              <a:rPr lang="sv-SE" dirty="0"/>
              <a:t>Konflikten ledde snart till våldsamheter. </a:t>
            </a:r>
          </a:p>
          <a:p>
            <a:endParaRPr lang="sv-SE" dirty="0"/>
          </a:p>
          <a:p>
            <a:r>
              <a:rPr lang="sv-SE" dirty="0"/>
              <a:t>  </a:t>
            </a:r>
          </a:p>
        </p:txBody>
      </p:sp>
      <p:pic>
        <p:nvPicPr>
          <p:cNvPr id="4098" name="Picture 2" descr="No Taxation Without Representation History &amp; Example - Lesson | Study.com">
            <a:extLst>
              <a:ext uri="{FF2B5EF4-FFF2-40B4-BE49-F238E27FC236}">
                <a16:creationId xmlns:a16="http://schemas.microsoft.com/office/drawing/2014/main" id="{9B987155-0BE1-5DCF-6FF7-EE22C62F2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60" y="1138303"/>
            <a:ext cx="5415829" cy="303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0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Eyewitness account of the Boston Tea Party">
            <a:extLst>
              <a:ext uri="{FF2B5EF4-FFF2-40B4-BE49-F238E27FC236}">
                <a16:creationId xmlns:a16="http://schemas.microsoft.com/office/drawing/2014/main" id="{67F2A4EE-6B13-4B9E-880A-0CD491101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1" y="2080447"/>
            <a:ext cx="3960813"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4">
            <a:extLst>
              <a:ext uri="{FF2B5EF4-FFF2-40B4-BE49-F238E27FC236}">
                <a16:creationId xmlns:a16="http://schemas.microsoft.com/office/drawing/2014/main" id="{027A0365-6F76-4C21-AA20-A5A6434FD43B}"/>
              </a:ext>
            </a:extLst>
          </p:cNvPr>
          <p:cNvSpPr txBox="1"/>
          <p:nvPr/>
        </p:nvSpPr>
        <p:spPr>
          <a:xfrm>
            <a:off x="5131397" y="2056521"/>
            <a:ext cx="3960813" cy="3970318"/>
          </a:xfrm>
          <a:prstGeom prst="rect">
            <a:avLst/>
          </a:prstGeom>
          <a:noFill/>
        </p:spPr>
        <p:txBody>
          <a:bodyPr wrap="square" rtlCol="0">
            <a:spAutoFit/>
          </a:bodyPr>
          <a:lstStyle/>
          <a:p>
            <a:r>
              <a:rPr lang="sv-SE" dirty="0"/>
              <a:t>Inledningen till frihetskriget. 1773. </a:t>
            </a:r>
          </a:p>
          <a:p>
            <a:endParaRPr lang="sv-SE" dirty="0"/>
          </a:p>
          <a:p>
            <a:r>
              <a:rPr lang="sv-SE" dirty="0"/>
              <a:t>Storbritannien hade beskattat handeln med te extra hårt. </a:t>
            </a:r>
          </a:p>
          <a:p>
            <a:endParaRPr lang="sv-SE" dirty="0"/>
          </a:p>
          <a:p>
            <a:r>
              <a:rPr lang="sv-SE" dirty="0"/>
              <a:t>Ett antal kolonister utklädda till ursprungsbefolkning smög sig ombord brittiska fartyg. </a:t>
            </a:r>
          </a:p>
          <a:p>
            <a:endParaRPr lang="sv-SE" dirty="0"/>
          </a:p>
          <a:p>
            <a:r>
              <a:rPr lang="sv-SE" dirty="0"/>
              <a:t>De kastade allt te i vattnet.  </a:t>
            </a:r>
          </a:p>
          <a:p>
            <a:endParaRPr lang="sv-SE" dirty="0"/>
          </a:p>
          <a:p>
            <a:r>
              <a:rPr lang="sv-SE" dirty="0"/>
              <a:t>Än i dag är kaffe populärare i USA än te. </a:t>
            </a:r>
          </a:p>
          <a:p>
            <a:endParaRPr lang="sv-SE" dirty="0"/>
          </a:p>
          <a:p>
            <a:endParaRPr lang="sv-SE" dirty="0"/>
          </a:p>
        </p:txBody>
      </p:sp>
      <p:sp>
        <p:nvSpPr>
          <p:cNvPr id="2" name="Rubrik 1">
            <a:extLst>
              <a:ext uri="{FF2B5EF4-FFF2-40B4-BE49-F238E27FC236}">
                <a16:creationId xmlns:a16="http://schemas.microsoft.com/office/drawing/2014/main" id="{3EB636C8-A5DD-8DFB-6784-92C5E08B3C49}"/>
              </a:ext>
            </a:extLst>
          </p:cNvPr>
          <p:cNvSpPr>
            <a:spLocks noGrp="1"/>
          </p:cNvSpPr>
          <p:nvPr>
            <p:ph type="title"/>
          </p:nvPr>
        </p:nvSpPr>
        <p:spPr/>
        <p:txBody>
          <a:bodyPr/>
          <a:lstStyle/>
          <a:p>
            <a:r>
              <a:rPr lang="sv-SE" dirty="0"/>
              <a:t>Boston </a:t>
            </a:r>
            <a:r>
              <a:rPr lang="sv-SE" dirty="0" err="1"/>
              <a:t>tea</a:t>
            </a:r>
            <a:r>
              <a:rPr lang="sv-SE" dirty="0"/>
              <a:t> party</a:t>
            </a:r>
          </a:p>
        </p:txBody>
      </p:sp>
    </p:spTree>
    <p:extLst>
      <p:ext uri="{BB962C8B-B14F-4D97-AF65-F5344CB8AC3E}">
        <p14:creationId xmlns:p14="http://schemas.microsoft.com/office/powerpoint/2010/main" val="118027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69735-2816-FE48-3B7F-7475D53D9FDB}"/>
            </a:ext>
          </a:extLst>
        </p:cNvPr>
        <p:cNvGrpSpPr/>
        <p:nvPr/>
      </p:nvGrpSpPr>
      <p:grpSpPr>
        <a:xfrm>
          <a:off x="0" y="0"/>
          <a:ext cx="0" cy="0"/>
          <a:chOff x="0" y="0"/>
          <a:chExt cx="0" cy="0"/>
        </a:xfrm>
      </p:grpSpPr>
      <p:sp>
        <p:nvSpPr>
          <p:cNvPr id="5" name="textruta 4">
            <a:extLst>
              <a:ext uri="{FF2B5EF4-FFF2-40B4-BE49-F238E27FC236}">
                <a16:creationId xmlns:a16="http://schemas.microsoft.com/office/drawing/2014/main" id="{C57A7127-EA42-A28C-D14C-94619881D947}"/>
              </a:ext>
            </a:extLst>
          </p:cNvPr>
          <p:cNvSpPr txBox="1"/>
          <p:nvPr/>
        </p:nvSpPr>
        <p:spPr>
          <a:xfrm>
            <a:off x="7475320" y="2056521"/>
            <a:ext cx="3960813" cy="2031325"/>
          </a:xfrm>
          <a:prstGeom prst="rect">
            <a:avLst/>
          </a:prstGeom>
          <a:noFill/>
        </p:spPr>
        <p:txBody>
          <a:bodyPr wrap="square" rtlCol="0">
            <a:spAutoFit/>
          </a:bodyPr>
          <a:lstStyle/>
          <a:p>
            <a:r>
              <a:rPr lang="sv-SE" dirty="0"/>
              <a:t>Storbritannien svarar med att stänga Bostons hamn och begränsa koloniernas självstyre. </a:t>
            </a:r>
          </a:p>
          <a:p>
            <a:endParaRPr lang="sv-SE" dirty="0"/>
          </a:p>
          <a:p>
            <a:r>
              <a:rPr lang="sv-SE" dirty="0"/>
              <a:t>Det leder till än mer ilska hos kolonierna – de vägrar bedriva handel med Storbritannien. </a:t>
            </a:r>
          </a:p>
        </p:txBody>
      </p:sp>
      <p:sp>
        <p:nvSpPr>
          <p:cNvPr id="2" name="Rubrik 1">
            <a:extLst>
              <a:ext uri="{FF2B5EF4-FFF2-40B4-BE49-F238E27FC236}">
                <a16:creationId xmlns:a16="http://schemas.microsoft.com/office/drawing/2014/main" id="{235277AB-8788-5ABE-CDE2-C367903A1E4C}"/>
              </a:ext>
            </a:extLst>
          </p:cNvPr>
          <p:cNvSpPr>
            <a:spLocks noGrp="1"/>
          </p:cNvSpPr>
          <p:nvPr>
            <p:ph type="title"/>
          </p:nvPr>
        </p:nvSpPr>
        <p:spPr/>
        <p:txBody>
          <a:bodyPr/>
          <a:lstStyle/>
          <a:p>
            <a:r>
              <a:rPr lang="sv-SE" dirty="0"/>
              <a:t>Boston </a:t>
            </a:r>
            <a:r>
              <a:rPr lang="sv-SE" dirty="0" err="1"/>
              <a:t>tea</a:t>
            </a:r>
            <a:r>
              <a:rPr lang="sv-SE" dirty="0"/>
              <a:t> party</a:t>
            </a:r>
          </a:p>
        </p:txBody>
      </p:sp>
      <p:pic>
        <p:nvPicPr>
          <p:cNvPr id="4098" name="Picture 2" descr="Boston Tea Party: Här inleddes Amerikas frihetskamp | varldenshistoria.se">
            <a:extLst>
              <a:ext uri="{FF2B5EF4-FFF2-40B4-BE49-F238E27FC236}">
                <a16:creationId xmlns:a16="http://schemas.microsoft.com/office/drawing/2014/main" id="{FEFFDA37-F21B-68BB-1DDC-F21569C5F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35" y="2262841"/>
            <a:ext cx="5160737" cy="357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91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B6C5-D0E8-9BB3-7E60-EA45F4EE6E97}"/>
            </a:ext>
          </a:extLst>
        </p:cNvPr>
        <p:cNvGrpSpPr/>
        <p:nvPr/>
      </p:nvGrpSpPr>
      <p:grpSpPr>
        <a:xfrm>
          <a:off x="0" y="0"/>
          <a:ext cx="0" cy="0"/>
          <a:chOff x="0" y="0"/>
          <a:chExt cx="0" cy="0"/>
        </a:xfrm>
      </p:grpSpPr>
      <p:sp>
        <p:nvSpPr>
          <p:cNvPr id="5" name="textruta 4">
            <a:extLst>
              <a:ext uri="{FF2B5EF4-FFF2-40B4-BE49-F238E27FC236}">
                <a16:creationId xmlns:a16="http://schemas.microsoft.com/office/drawing/2014/main" id="{8ADE5FB3-7F71-5BE8-A761-B47392DD45AA}"/>
              </a:ext>
            </a:extLst>
          </p:cNvPr>
          <p:cNvSpPr txBox="1"/>
          <p:nvPr/>
        </p:nvSpPr>
        <p:spPr>
          <a:xfrm>
            <a:off x="7475320" y="2056521"/>
            <a:ext cx="3960813" cy="923330"/>
          </a:xfrm>
          <a:prstGeom prst="rect">
            <a:avLst/>
          </a:prstGeom>
          <a:noFill/>
        </p:spPr>
        <p:txBody>
          <a:bodyPr wrap="square" rtlCol="0">
            <a:spAutoFit/>
          </a:bodyPr>
          <a:lstStyle/>
          <a:p>
            <a:r>
              <a:rPr lang="sv-SE" dirty="0"/>
              <a:t>Efter flera års protester avlossas de första skotten, det amerikanska frihetskriget hade startat.  </a:t>
            </a:r>
          </a:p>
        </p:txBody>
      </p:sp>
      <p:sp>
        <p:nvSpPr>
          <p:cNvPr id="2" name="Rubrik 1">
            <a:extLst>
              <a:ext uri="{FF2B5EF4-FFF2-40B4-BE49-F238E27FC236}">
                <a16:creationId xmlns:a16="http://schemas.microsoft.com/office/drawing/2014/main" id="{05366021-711A-C231-AA6E-ECF3A2FEA63E}"/>
              </a:ext>
            </a:extLst>
          </p:cNvPr>
          <p:cNvSpPr>
            <a:spLocks noGrp="1"/>
          </p:cNvSpPr>
          <p:nvPr>
            <p:ph type="title"/>
          </p:nvPr>
        </p:nvSpPr>
        <p:spPr/>
        <p:txBody>
          <a:bodyPr/>
          <a:lstStyle/>
          <a:p>
            <a:r>
              <a:rPr lang="sv-SE" dirty="0"/>
              <a:t>Krig 1775-1783</a:t>
            </a:r>
          </a:p>
        </p:txBody>
      </p:sp>
      <p:pic>
        <p:nvPicPr>
          <p:cNvPr id="5122" name="Picture 2" descr="Battles of Lexington and Concord - Wikipedia">
            <a:extLst>
              <a:ext uri="{FF2B5EF4-FFF2-40B4-BE49-F238E27FC236}">
                <a16:creationId xmlns:a16="http://schemas.microsoft.com/office/drawing/2014/main" id="{81C92DFF-F146-DDCE-EE71-69B42AB5E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1" y="2380336"/>
            <a:ext cx="6145285" cy="423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21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j%C3%A4lvst%C3%A4ndighetsdeklarationen">
            <a:extLst>
              <a:ext uri="{FF2B5EF4-FFF2-40B4-BE49-F238E27FC236}">
                <a16:creationId xmlns:a16="http://schemas.microsoft.com/office/drawing/2014/main" id="{7F4D6440-CEAC-45BF-A3C0-B86545B85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24" y="1925817"/>
            <a:ext cx="33718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a:extLst>
              <a:ext uri="{FF2B5EF4-FFF2-40B4-BE49-F238E27FC236}">
                <a16:creationId xmlns:a16="http://schemas.microsoft.com/office/drawing/2014/main" id="{86150D8F-109C-44E9-A138-25A702560D3C}"/>
              </a:ext>
            </a:extLst>
          </p:cNvPr>
          <p:cNvSpPr txBox="1"/>
          <p:nvPr/>
        </p:nvSpPr>
        <p:spPr>
          <a:xfrm flipH="1">
            <a:off x="745233" y="937517"/>
            <a:ext cx="7505787" cy="369332"/>
          </a:xfrm>
          <a:prstGeom prst="rect">
            <a:avLst/>
          </a:prstGeom>
          <a:noFill/>
        </p:spPr>
        <p:txBody>
          <a:bodyPr wrap="square" rtlCol="0">
            <a:spAutoFit/>
          </a:bodyPr>
          <a:lstStyle/>
          <a:p>
            <a:r>
              <a:rPr lang="sv-SE" dirty="0"/>
              <a:t>Självständighetsdeklarationen</a:t>
            </a:r>
          </a:p>
        </p:txBody>
      </p:sp>
      <p:sp>
        <p:nvSpPr>
          <p:cNvPr id="4" name="Rektangel 3">
            <a:extLst>
              <a:ext uri="{FF2B5EF4-FFF2-40B4-BE49-F238E27FC236}">
                <a16:creationId xmlns:a16="http://schemas.microsoft.com/office/drawing/2014/main" id="{22B117FA-AE82-47B5-98B9-952469B3D800}"/>
              </a:ext>
            </a:extLst>
          </p:cNvPr>
          <p:cNvSpPr/>
          <p:nvPr/>
        </p:nvSpPr>
        <p:spPr>
          <a:xfrm>
            <a:off x="4498126" y="1305341"/>
            <a:ext cx="6096000" cy="3970318"/>
          </a:xfrm>
          <a:prstGeom prst="rect">
            <a:avLst/>
          </a:prstGeom>
        </p:spPr>
        <p:txBody>
          <a:bodyPr>
            <a:spAutoFit/>
          </a:bodyPr>
          <a:lstStyle/>
          <a:p>
            <a:r>
              <a:rPr lang="sv-SE" dirty="0">
                <a:latin typeface="Arial" panose="020B0604020202020204" pitchFamily="34" charset="0"/>
              </a:rPr>
              <a:t>4 juli 1776. </a:t>
            </a:r>
          </a:p>
          <a:p>
            <a:endParaRPr lang="sv-SE" dirty="0">
              <a:latin typeface="Arial" panose="020B0604020202020204" pitchFamily="34" charset="0"/>
            </a:endParaRPr>
          </a:p>
          <a:p>
            <a:r>
              <a:rPr lang="sv-SE" dirty="0">
                <a:latin typeface="Arial" panose="020B0604020202020204" pitchFamily="34" charset="0"/>
              </a:rPr>
              <a:t>Där förklarar de 13 nordamerikanska kolonierna sig själva fristående från Storbritannien. </a:t>
            </a:r>
          </a:p>
          <a:p>
            <a:endParaRPr lang="sv-SE" dirty="0">
              <a:solidFill>
                <a:srgbClr val="202122"/>
              </a:solidFill>
              <a:latin typeface="Arial" panose="020B0604020202020204" pitchFamily="34" charset="0"/>
            </a:endParaRPr>
          </a:p>
          <a:p>
            <a:r>
              <a:rPr lang="sv-SE" dirty="0">
                <a:solidFill>
                  <a:srgbClr val="202122"/>
                </a:solidFill>
                <a:latin typeface="Arial" panose="020B0604020202020204" pitchFamily="34" charset="0"/>
              </a:rPr>
              <a:t>Thomas Jefferson är den som till stor del skrev självständighetsdeklarationen. </a:t>
            </a:r>
          </a:p>
          <a:p>
            <a:endParaRPr lang="sv-SE" dirty="0">
              <a:solidFill>
                <a:srgbClr val="202122"/>
              </a:solidFill>
              <a:latin typeface="Arial" panose="020B0604020202020204" pitchFamily="34" charset="0"/>
            </a:endParaRPr>
          </a:p>
          <a:p>
            <a:r>
              <a:rPr lang="sv-SE" dirty="0">
                <a:solidFill>
                  <a:srgbClr val="202122"/>
                </a:solidFill>
                <a:latin typeface="Arial" panose="020B0604020202020204" pitchFamily="34" charset="0"/>
              </a:rPr>
              <a:t>Ett nytt och fritt samhälle skulle byggas, inspirerat av upplysningens tankar: </a:t>
            </a:r>
          </a:p>
          <a:p>
            <a:endParaRPr lang="sv-SE" dirty="0">
              <a:solidFill>
                <a:srgbClr val="202122"/>
              </a:solidFill>
              <a:latin typeface="Arial" panose="020B0604020202020204" pitchFamily="34" charset="0"/>
            </a:endParaRPr>
          </a:p>
          <a:p>
            <a:endParaRPr lang="sv-SE" dirty="0">
              <a:solidFill>
                <a:srgbClr val="202122"/>
              </a:solidFill>
              <a:latin typeface="Arial" panose="020B0604020202020204" pitchFamily="34" charset="0"/>
            </a:endParaRPr>
          </a:p>
          <a:p>
            <a:endParaRPr lang="sv-SE" dirty="0">
              <a:solidFill>
                <a:srgbClr val="202122"/>
              </a:solidFill>
              <a:latin typeface="Arial" panose="020B0604020202020204" pitchFamily="34" charset="0"/>
            </a:endParaRPr>
          </a:p>
          <a:p>
            <a:endParaRPr lang="sv-SE" dirty="0">
              <a:solidFill>
                <a:srgbClr val="202122"/>
              </a:solidFill>
              <a:latin typeface="Arial" panose="020B0604020202020204" pitchFamily="34" charset="0"/>
            </a:endParaRPr>
          </a:p>
        </p:txBody>
      </p:sp>
    </p:spTree>
    <p:extLst>
      <p:ext uri="{BB962C8B-B14F-4D97-AF65-F5344CB8AC3E}">
        <p14:creationId xmlns:p14="http://schemas.microsoft.com/office/powerpoint/2010/main" val="421268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BA05F-2F3A-3F14-6AB8-10DCE25693C5}"/>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6A225F13-F6A3-C23E-8E5E-636C2714F073}"/>
              </a:ext>
            </a:extLst>
          </p:cNvPr>
          <p:cNvSpPr txBox="1"/>
          <p:nvPr/>
        </p:nvSpPr>
        <p:spPr>
          <a:xfrm flipH="1">
            <a:off x="745233" y="937517"/>
            <a:ext cx="7505787" cy="369332"/>
          </a:xfrm>
          <a:prstGeom prst="rect">
            <a:avLst/>
          </a:prstGeom>
          <a:noFill/>
        </p:spPr>
        <p:txBody>
          <a:bodyPr wrap="square" rtlCol="0">
            <a:spAutoFit/>
          </a:bodyPr>
          <a:lstStyle/>
          <a:p>
            <a:r>
              <a:rPr lang="sv-SE" dirty="0"/>
              <a:t>Självständighetsdeklarationen</a:t>
            </a:r>
          </a:p>
        </p:txBody>
      </p:sp>
      <p:pic>
        <p:nvPicPr>
          <p:cNvPr id="6146" name="Picture 2" descr="Oavhängighetsförklaringen – här får du alla fakta | varldenshistoria.se">
            <a:extLst>
              <a:ext uri="{FF2B5EF4-FFF2-40B4-BE49-F238E27FC236}">
                <a16:creationId xmlns:a16="http://schemas.microsoft.com/office/drawing/2014/main" id="{CB4A3BD7-065F-9D22-DC0F-C52F67A02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3" y="1647825"/>
            <a:ext cx="5357039" cy="3710246"/>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F541DF90-9B61-243E-BB0F-9435302F42C7}"/>
              </a:ext>
            </a:extLst>
          </p:cNvPr>
          <p:cNvSpPr txBox="1"/>
          <p:nvPr/>
        </p:nvSpPr>
        <p:spPr>
          <a:xfrm>
            <a:off x="6588273" y="1610122"/>
            <a:ext cx="4723356" cy="3785652"/>
          </a:xfrm>
          <a:prstGeom prst="rect">
            <a:avLst/>
          </a:prstGeom>
          <a:noFill/>
        </p:spPr>
        <p:txBody>
          <a:bodyPr wrap="square">
            <a:spAutoFit/>
          </a:bodyPr>
          <a:lstStyle/>
          <a:p>
            <a:r>
              <a:rPr lang="sv-SE" sz="2000" dirty="0">
                <a:solidFill>
                  <a:srgbClr val="202122"/>
                </a:solidFill>
                <a:latin typeface="Arial" panose="020B0604020202020204" pitchFamily="34" charset="0"/>
              </a:rPr>
              <a:t>… att alla människor är skapade lika, </a:t>
            </a:r>
          </a:p>
          <a:p>
            <a:endParaRPr lang="sv-SE" sz="2000" dirty="0">
              <a:solidFill>
                <a:srgbClr val="202122"/>
              </a:solidFill>
              <a:latin typeface="Arial" panose="020B0604020202020204" pitchFamily="34" charset="0"/>
            </a:endParaRPr>
          </a:p>
          <a:p>
            <a:r>
              <a:rPr lang="sv-SE" sz="2000" dirty="0">
                <a:solidFill>
                  <a:srgbClr val="202122"/>
                </a:solidFill>
                <a:latin typeface="Arial" panose="020B0604020202020204" pitchFamily="34" charset="0"/>
              </a:rPr>
              <a:t>… att de av sin skapare utrustats med vissa obestridliga rättigheter,</a:t>
            </a:r>
          </a:p>
          <a:p>
            <a:r>
              <a:rPr lang="sv-SE" sz="2000" dirty="0">
                <a:solidFill>
                  <a:srgbClr val="202122"/>
                </a:solidFill>
                <a:latin typeface="Arial" panose="020B0604020202020204" pitchFamily="34" charset="0"/>
              </a:rPr>
              <a:t> </a:t>
            </a:r>
          </a:p>
          <a:p>
            <a:r>
              <a:rPr lang="sv-SE" sz="2000" dirty="0">
                <a:solidFill>
                  <a:srgbClr val="202122"/>
                </a:solidFill>
                <a:latin typeface="Arial" panose="020B0604020202020204" pitchFamily="34" charset="0"/>
              </a:rPr>
              <a:t>… att till dem hör liv, frihet och strävan efter lycka</a:t>
            </a:r>
          </a:p>
          <a:p>
            <a:endParaRPr lang="sv-SE" sz="2000" dirty="0">
              <a:solidFill>
                <a:srgbClr val="202122"/>
              </a:solidFill>
              <a:latin typeface="Arial" panose="020B0604020202020204" pitchFamily="34" charset="0"/>
            </a:endParaRPr>
          </a:p>
          <a:p>
            <a:r>
              <a:rPr lang="sv-SE" sz="2000" dirty="0">
                <a:solidFill>
                  <a:srgbClr val="202122"/>
                </a:solidFill>
                <a:latin typeface="Arial" panose="020B0604020202020204" pitchFamily="34" charset="0"/>
              </a:rPr>
              <a:t>Många medborgare förblev utan rättigheter efter kriget: kvinnor, afroamerikaner och ursprungsbefolkning. </a:t>
            </a:r>
          </a:p>
        </p:txBody>
      </p:sp>
    </p:spTree>
    <p:extLst>
      <p:ext uri="{BB962C8B-B14F-4D97-AF65-F5344CB8AC3E}">
        <p14:creationId xmlns:p14="http://schemas.microsoft.com/office/powerpoint/2010/main" val="30302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B3CA5F9-8A4B-B562-3697-777E8AEC1405}"/>
              </a:ext>
            </a:extLst>
          </p:cNvPr>
          <p:cNvSpPr txBox="1"/>
          <p:nvPr/>
        </p:nvSpPr>
        <p:spPr>
          <a:xfrm>
            <a:off x="1197428" y="1024821"/>
            <a:ext cx="6096000" cy="5355312"/>
          </a:xfrm>
          <a:prstGeom prst="rect">
            <a:avLst/>
          </a:prstGeom>
          <a:noFill/>
        </p:spPr>
        <p:txBody>
          <a:bodyPr wrap="square">
            <a:spAutoFit/>
          </a:bodyPr>
          <a:lstStyle/>
          <a:p>
            <a:r>
              <a:rPr lang="sv-SE" dirty="0"/>
              <a:t>Vad är Revolution?</a:t>
            </a:r>
          </a:p>
          <a:p>
            <a:endParaRPr lang="sv-SE" dirty="0"/>
          </a:p>
          <a:p>
            <a:r>
              <a:rPr lang="sv-SE" dirty="0"/>
              <a:t>En förändring, ofta snabb. </a:t>
            </a:r>
          </a:p>
          <a:p>
            <a:r>
              <a:rPr lang="sv-SE" dirty="0"/>
              <a:t>En förändring som ofta innebär tvärt om av ett lands politiska, ekonomiska och sociala system än man hade före.  </a:t>
            </a:r>
          </a:p>
          <a:p>
            <a:endParaRPr lang="sv-SE" dirty="0"/>
          </a:p>
          <a:p>
            <a:endParaRPr lang="sv-SE" dirty="0"/>
          </a:p>
          <a:p>
            <a:endParaRPr lang="sv-SE" dirty="0"/>
          </a:p>
          <a:p>
            <a:r>
              <a:rPr lang="sv-SE" dirty="0"/>
              <a:t>Kulturella förändringar:</a:t>
            </a:r>
          </a:p>
          <a:p>
            <a:pPr marL="285750" indent="-285750">
              <a:buFont typeface="Arial" panose="020B0604020202020204" pitchFamily="34" charset="0"/>
              <a:buChar char="•"/>
            </a:pPr>
            <a:r>
              <a:rPr lang="sv-SE" dirty="0"/>
              <a:t>Konst, idéer, religion, traditioner</a:t>
            </a:r>
          </a:p>
          <a:p>
            <a:pPr marL="285750" indent="-285750">
              <a:buFont typeface="Arial" panose="020B0604020202020204" pitchFamily="34" charset="0"/>
              <a:buChar char="•"/>
            </a:pPr>
            <a:endParaRPr lang="sv-SE" dirty="0"/>
          </a:p>
          <a:p>
            <a:r>
              <a:rPr lang="sv-SE" dirty="0"/>
              <a:t>Ekonomiska förändringar:</a:t>
            </a:r>
          </a:p>
          <a:p>
            <a:pPr marL="285750" indent="-285750">
              <a:buFont typeface="Arial" panose="020B0604020202020204" pitchFamily="34" charset="0"/>
              <a:buChar char="•"/>
            </a:pPr>
            <a:r>
              <a:rPr lang="sv-SE" dirty="0"/>
              <a:t>Handel, produktion, inflation</a:t>
            </a:r>
          </a:p>
          <a:p>
            <a:pPr marL="285750" indent="-285750">
              <a:buFont typeface="Arial" panose="020B0604020202020204" pitchFamily="34" charset="0"/>
              <a:buChar char="•"/>
            </a:pPr>
            <a:endParaRPr lang="sv-SE" dirty="0"/>
          </a:p>
          <a:p>
            <a:r>
              <a:rPr lang="sv-SE" dirty="0"/>
              <a:t>Politiska förändringar:</a:t>
            </a:r>
          </a:p>
          <a:p>
            <a:pPr marL="285750" indent="-285750">
              <a:buFont typeface="Arial" panose="020B0604020202020204" pitchFamily="34" charset="0"/>
              <a:buChar char="•"/>
            </a:pPr>
            <a:r>
              <a:rPr lang="sv-SE" dirty="0"/>
              <a:t>Makt, krig, politik/demokrati</a:t>
            </a:r>
          </a:p>
          <a:p>
            <a:pPr marL="285750" indent="-285750">
              <a:buFont typeface="Arial" panose="020B0604020202020204" pitchFamily="34" charset="0"/>
              <a:buChar char="•"/>
            </a:pPr>
            <a:endParaRPr lang="sv-SE" dirty="0"/>
          </a:p>
          <a:p>
            <a:r>
              <a:rPr lang="sv-SE" dirty="0"/>
              <a:t>Sociala förändringar:</a:t>
            </a:r>
          </a:p>
          <a:p>
            <a:pPr marL="285750" indent="-285750">
              <a:buFont typeface="Arial" panose="020B0604020202020204" pitchFamily="34" charset="0"/>
              <a:buChar char="•"/>
            </a:pPr>
            <a:r>
              <a:rPr lang="sv-SE" dirty="0"/>
              <a:t>Levnadsvillkor, klasskillnader, migration</a:t>
            </a:r>
          </a:p>
        </p:txBody>
      </p:sp>
      <p:pic>
        <p:nvPicPr>
          <p:cNvPr id="4" name="Bildobjekt 3">
            <a:extLst>
              <a:ext uri="{FF2B5EF4-FFF2-40B4-BE49-F238E27FC236}">
                <a16:creationId xmlns:a16="http://schemas.microsoft.com/office/drawing/2014/main" id="{DEFE563E-D190-44F7-1BD1-975AB4A88817}"/>
              </a:ext>
            </a:extLst>
          </p:cNvPr>
          <p:cNvPicPr>
            <a:picLocks noChangeAspect="1"/>
          </p:cNvPicPr>
          <p:nvPr/>
        </p:nvPicPr>
        <p:blipFill rotWithShape="1">
          <a:blip r:embed="rId2"/>
          <a:srcRect l="7664" t="26508" r="3217" b="30953"/>
          <a:stretch/>
        </p:blipFill>
        <p:spPr>
          <a:xfrm>
            <a:off x="6662056" y="2721428"/>
            <a:ext cx="4582887" cy="2917372"/>
          </a:xfrm>
          <a:prstGeom prst="rect">
            <a:avLst/>
          </a:prstGeom>
        </p:spPr>
      </p:pic>
    </p:spTree>
    <p:extLst>
      <p:ext uri="{BB962C8B-B14F-4D97-AF65-F5344CB8AC3E}">
        <p14:creationId xmlns:p14="http://schemas.microsoft.com/office/powerpoint/2010/main" val="2888924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56427-856C-ADA8-16C7-3697CD799F77}"/>
            </a:ext>
          </a:extLst>
        </p:cNvPr>
        <p:cNvGrpSpPr/>
        <p:nvPr/>
      </p:nvGrpSpPr>
      <p:grpSpPr>
        <a:xfrm>
          <a:off x="0" y="0"/>
          <a:ext cx="0" cy="0"/>
          <a:chOff x="0" y="0"/>
          <a:chExt cx="0" cy="0"/>
        </a:xfrm>
      </p:grpSpPr>
      <p:sp>
        <p:nvSpPr>
          <p:cNvPr id="5" name="textruta 4">
            <a:extLst>
              <a:ext uri="{FF2B5EF4-FFF2-40B4-BE49-F238E27FC236}">
                <a16:creationId xmlns:a16="http://schemas.microsoft.com/office/drawing/2014/main" id="{AB8E012C-66E8-F1E2-1F2C-898520777CA4}"/>
              </a:ext>
            </a:extLst>
          </p:cNvPr>
          <p:cNvSpPr txBox="1"/>
          <p:nvPr/>
        </p:nvSpPr>
        <p:spPr>
          <a:xfrm>
            <a:off x="7475320" y="2056521"/>
            <a:ext cx="3960813" cy="4247317"/>
          </a:xfrm>
          <a:prstGeom prst="rect">
            <a:avLst/>
          </a:prstGeom>
          <a:noFill/>
        </p:spPr>
        <p:txBody>
          <a:bodyPr wrap="square" rtlCol="0">
            <a:spAutoFit/>
          </a:bodyPr>
          <a:lstStyle/>
          <a:p>
            <a:r>
              <a:rPr lang="sv-SE" dirty="0"/>
              <a:t>Kolonierna led de första åren av svåra nederlag. </a:t>
            </a:r>
          </a:p>
          <a:p>
            <a:endParaRPr lang="sv-SE" dirty="0"/>
          </a:p>
          <a:p>
            <a:r>
              <a:rPr lang="sv-SE" dirty="0"/>
              <a:t>Vändningen kom vid Saratoga 1777, de segrade ett slag över britterna. </a:t>
            </a:r>
          </a:p>
          <a:p>
            <a:endParaRPr lang="sv-SE" dirty="0"/>
          </a:p>
          <a:p>
            <a:r>
              <a:rPr lang="sv-SE" dirty="0"/>
              <a:t>Frankrike gick med på kolonisternas sida. Att Storbritannien förlorade kolonier var bra för Frankrike. </a:t>
            </a:r>
          </a:p>
          <a:p>
            <a:endParaRPr lang="sv-SE" dirty="0"/>
          </a:p>
          <a:p>
            <a:r>
              <a:rPr lang="sv-SE" dirty="0"/>
              <a:t>Spanien och Nederländerna anslöt sig senare på kolonisternas sida. </a:t>
            </a:r>
          </a:p>
          <a:p>
            <a:endParaRPr lang="sv-SE" dirty="0"/>
          </a:p>
          <a:p>
            <a:r>
              <a:rPr lang="sv-SE" dirty="0"/>
              <a:t>Britterna besegrades 1781, </a:t>
            </a:r>
            <a:r>
              <a:rPr lang="sv-SE" dirty="0" err="1"/>
              <a:t>Yorktown</a:t>
            </a:r>
            <a:r>
              <a:rPr lang="sv-SE" dirty="0"/>
              <a:t>. Fredsavtal skrevs 1783. </a:t>
            </a:r>
          </a:p>
        </p:txBody>
      </p:sp>
      <p:sp>
        <p:nvSpPr>
          <p:cNvPr id="2" name="Rubrik 1">
            <a:extLst>
              <a:ext uri="{FF2B5EF4-FFF2-40B4-BE49-F238E27FC236}">
                <a16:creationId xmlns:a16="http://schemas.microsoft.com/office/drawing/2014/main" id="{D2D30A6A-5665-B6D6-4874-57BC3D642DFE}"/>
              </a:ext>
            </a:extLst>
          </p:cNvPr>
          <p:cNvSpPr>
            <a:spLocks noGrp="1"/>
          </p:cNvSpPr>
          <p:nvPr>
            <p:ph type="title"/>
          </p:nvPr>
        </p:nvSpPr>
        <p:spPr/>
        <p:txBody>
          <a:bodyPr/>
          <a:lstStyle/>
          <a:p>
            <a:r>
              <a:rPr lang="sv-SE" dirty="0"/>
              <a:t>Krig 1775-1783</a:t>
            </a:r>
          </a:p>
        </p:txBody>
      </p:sp>
      <p:pic>
        <p:nvPicPr>
          <p:cNvPr id="7170" name="Picture 2" descr="Slaget vid Saratoga – Wikipedia">
            <a:extLst>
              <a:ext uri="{FF2B5EF4-FFF2-40B4-BE49-F238E27FC236}">
                <a16:creationId xmlns:a16="http://schemas.microsoft.com/office/drawing/2014/main" id="{36D26A56-647F-CF9E-FE80-F3749CBB5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70" y="2344520"/>
            <a:ext cx="5748226" cy="381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0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3B4AE-EB37-927A-3AFF-5CE2AF8DE12F}"/>
            </a:ext>
          </a:extLst>
        </p:cNvPr>
        <p:cNvGrpSpPr/>
        <p:nvPr/>
      </p:nvGrpSpPr>
      <p:grpSpPr>
        <a:xfrm>
          <a:off x="0" y="0"/>
          <a:ext cx="0" cy="0"/>
          <a:chOff x="0" y="0"/>
          <a:chExt cx="0" cy="0"/>
        </a:xfrm>
      </p:grpSpPr>
      <p:sp>
        <p:nvSpPr>
          <p:cNvPr id="5" name="textruta 4">
            <a:extLst>
              <a:ext uri="{FF2B5EF4-FFF2-40B4-BE49-F238E27FC236}">
                <a16:creationId xmlns:a16="http://schemas.microsoft.com/office/drawing/2014/main" id="{F2FE3FAD-66E6-AEC8-DC63-1C7F7F8A2861}"/>
              </a:ext>
            </a:extLst>
          </p:cNvPr>
          <p:cNvSpPr txBox="1"/>
          <p:nvPr/>
        </p:nvSpPr>
        <p:spPr>
          <a:xfrm>
            <a:off x="7475320" y="2056521"/>
            <a:ext cx="3960813" cy="3693319"/>
          </a:xfrm>
          <a:prstGeom prst="rect">
            <a:avLst/>
          </a:prstGeom>
          <a:noFill/>
        </p:spPr>
        <p:txBody>
          <a:bodyPr wrap="square" rtlCol="0">
            <a:spAutoFit/>
          </a:bodyPr>
          <a:lstStyle/>
          <a:p>
            <a:r>
              <a:rPr lang="sv-SE" dirty="0"/>
              <a:t>Kolonierna beslutade om en ny författning – grundlagar som bestämmer hur ett land skall styras. </a:t>
            </a:r>
          </a:p>
          <a:p>
            <a:endParaRPr lang="sv-SE" dirty="0"/>
          </a:p>
          <a:p>
            <a:r>
              <a:rPr lang="sv-SE" dirty="0"/>
              <a:t>Landet skulle byggas på frihet och jämlikhet och maktfördelning. </a:t>
            </a:r>
          </a:p>
          <a:p>
            <a:endParaRPr lang="sv-SE" dirty="0"/>
          </a:p>
          <a:p>
            <a:r>
              <a:rPr lang="sv-SE" dirty="0"/>
              <a:t>Makten delas mellan folkvald president – kongress – Högsta domstolen.  </a:t>
            </a:r>
          </a:p>
          <a:p>
            <a:endParaRPr lang="sv-SE" dirty="0"/>
          </a:p>
          <a:p>
            <a:r>
              <a:rPr lang="sv-SE" dirty="0"/>
              <a:t>President styr landet</a:t>
            </a:r>
          </a:p>
          <a:p>
            <a:r>
              <a:rPr lang="sv-SE" dirty="0"/>
              <a:t>Kongress stiftar lagar</a:t>
            </a:r>
          </a:p>
          <a:p>
            <a:r>
              <a:rPr lang="sv-SE" dirty="0"/>
              <a:t>Högsta domstolen dömer. </a:t>
            </a:r>
          </a:p>
        </p:txBody>
      </p:sp>
      <p:sp>
        <p:nvSpPr>
          <p:cNvPr id="2" name="Rubrik 1">
            <a:extLst>
              <a:ext uri="{FF2B5EF4-FFF2-40B4-BE49-F238E27FC236}">
                <a16:creationId xmlns:a16="http://schemas.microsoft.com/office/drawing/2014/main" id="{7268BAB2-6D70-59EE-299A-BB2A97E67502}"/>
              </a:ext>
            </a:extLst>
          </p:cNvPr>
          <p:cNvSpPr>
            <a:spLocks noGrp="1"/>
          </p:cNvSpPr>
          <p:nvPr>
            <p:ph type="title"/>
          </p:nvPr>
        </p:nvSpPr>
        <p:spPr/>
        <p:txBody>
          <a:bodyPr/>
          <a:lstStyle/>
          <a:p>
            <a:r>
              <a:rPr lang="sv-SE" dirty="0"/>
              <a:t>Konsekvenser av frihetskriget</a:t>
            </a:r>
          </a:p>
        </p:txBody>
      </p:sp>
      <p:pic>
        <p:nvPicPr>
          <p:cNvPr id="3" name="Picture 5" descr="usa-flag-stars-and-stripes-american-large">
            <a:extLst>
              <a:ext uri="{FF2B5EF4-FFF2-40B4-BE49-F238E27FC236}">
                <a16:creationId xmlns:a16="http://schemas.microsoft.com/office/drawing/2014/main" id="{B5D65DB5-BBE4-2FED-D119-D20013A40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14" y="2551245"/>
            <a:ext cx="457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1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usa-flag-stars-and-stripes-american-large">
            <a:extLst>
              <a:ext uri="{FF2B5EF4-FFF2-40B4-BE49-F238E27FC236}">
                <a16:creationId xmlns:a16="http://schemas.microsoft.com/office/drawing/2014/main" id="{8585BA06-021E-47FB-BDF3-BE3EB0DA0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984" y="1753190"/>
            <a:ext cx="457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7">
            <a:extLst>
              <a:ext uri="{FF2B5EF4-FFF2-40B4-BE49-F238E27FC236}">
                <a16:creationId xmlns:a16="http://schemas.microsoft.com/office/drawing/2014/main" id="{40895CDE-CBF0-4AD4-AD6E-A097DC80DF8E}"/>
              </a:ext>
            </a:extLst>
          </p:cNvPr>
          <p:cNvSpPr txBox="1">
            <a:spLocks noChangeArrowheads="1"/>
          </p:cNvSpPr>
          <p:nvPr/>
        </p:nvSpPr>
        <p:spPr bwMode="auto">
          <a:xfrm>
            <a:off x="2182991" y="929277"/>
            <a:ext cx="8281987"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4800" dirty="0">
                <a:latin typeface="Algerian" panose="04020705040A02060702" pitchFamily="82" charset="0"/>
              </a:rPr>
              <a:t>United States </a:t>
            </a:r>
            <a:r>
              <a:rPr lang="sv-SE" altLang="sv-SE" sz="4800" dirty="0" err="1">
                <a:latin typeface="Algerian" panose="04020705040A02060702" pitchFamily="82" charset="0"/>
              </a:rPr>
              <a:t>of</a:t>
            </a:r>
            <a:r>
              <a:rPr lang="sv-SE" altLang="sv-SE" sz="4800" dirty="0">
                <a:latin typeface="Algerian" panose="04020705040A02060702" pitchFamily="82" charset="0"/>
              </a:rPr>
              <a:t> </a:t>
            </a:r>
            <a:r>
              <a:rPr lang="sv-SE" altLang="sv-SE" sz="4800" dirty="0" err="1">
                <a:latin typeface="Algerian" panose="04020705040A02060702" pitchFamily="82" charset="0"/>
              </a:rPr>
              <a:t>America</a:t>
            </a:r>
            <a:endParaRPr lang="sv-SE" altLang="sv-SE" sz="4800" dirty="0">
              <a:latin typeface="Algerian" panose="04020705040A02060702" pitchFamily="82" charset="0"/>
            </a:endParaRPr>
          </a:p>
        </p:txBody>
      </p:sp>
      <p:sp>
        <p:nvSpPr>
          <p:cNvPr id="4" name="Text Box 7">
            <a:extLst>
              <a:ext uri="{FF2B5EF4-FFF2-40B4-BE49-F238E27FC236}">
                <a16:creationId xmlns:a16="http://schemas.microsoft.com/office/drawing/2014/main" id="{07DB0104-6721-4CFE-944A-BECD34BCE356}"/>
              </a:ext>
            </a:extLst>
          </p:cNvPr>
          <p:cNvSpPr txBox="1">
            <a:spLocks noChangeArrowheads="1"/>
          </p:cNvSpPr>
          <p:nvPr/>
        </p:nvSpPr>
        <p:spPr bwMode="auto">
          <a:xfrm>
            <a:off x="519113" y="1941691"/>
            <a:ext cx="28648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dirty="0"/>
          </a:p>
          <a:p>
            <a:pPr eaLnBrk="1" hangingPunct="1">
              <a:spcBef>
                <a:spcPct val="0"/>
              </a:spcBef>
              <a:buFontTx/>
              <a:buNone/>
            </a:pPr>
            <a:r>
              <a:rPr lang="sv-SE" altLang="sv-SE" sz="1800" dirty="0"/>
              <a:t>Folket skulle styra genom </a:t>
            </a:r>
          </a:p>
          <a:p>
            <a:pPr eaLnBrk="1" hangingPunct="1">
              <a:spcBef>
                <a:spcPct val="0"/>
              </a:spcBef>
              <a:buFontTx/>
              <a:buNone/>
            </a:pPr>
            <a:r>
              <a:rPr lang="sv-SE" altLang="sv-SE" sz="1800" dirty="0"/>
              <a:t>demokratiska val. </a:t>
            </a:r>
          </a:p>
        </p:txBody>
      </p:sp>
      <p:sp>
        <p:nvSpPr>
          <p:cNvPr id="5" name="Text Box 8">
            <a:extLst>
              <a:ext uri="{FF2B5EF4-FFF2-40B4-BE49-F238E27FC236}">
                <a16:creationId xmlns:a16="http://schemas.microsoft.com/office/drawing/2014/main" id="{768A7246-8AF8-4287-BB50-5046A2A53AD9}"/>
              </a:ext>
            </a:extLst>
          </p:cNvPr>
          <p:cNvSpPr txBox="1">
            <a:spLocks noChangeArrowheads="1"/>
          </p:cNvSpPr>
          <p:nvPr/>
        </p:nvSpPr>
        <p:spPr bwMode="auto">
          <a:xfrm>
            <a:off x="519113" y="3305175"/>
            <a:ext cx="3092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a:t>Behövde något som höll </a:t>
            </a:r>
          </a:p>
          <a:p>
            <a:pPr eaLnBrk="1" hangingPunct="1">
              <a:spcBef>
                <a:spcPct val="0"/>
              </a:spcBef>
              <a:buFontTx/>
              <a:buNone/>
            </a:pPr>
            <a:r>
              <a:rPr lang="sv-SE" altLang="sv-SE" sz="1800"/>
              <a:t>samman de olika kolonierna:</a:t>
            </a:r>
          </a:p>
        </p:txBody>
      </p:sp>
      <p:sp>
        <p:nvSpPr>
          <p:cNvPr id="6" name="Text Box 9">
            <a:extLst>
              <a:ext uri="{FF2B5EF4-FFF2-40B4-BE49-F238E27FC236}">
                <a16:creationId xmlns:a16="http://schemas.microsoft.com/office/drawing/2014/main" id="{D463FA90-93C2-4CC0-84BE-E7433423277B}"/>
              </a:ext>
            </a:extLst>
          </p:cNvPr>
          <p:cNvSpPr txBox="1">
            <a:spLocks noChangeArrowheads="1"/>
          </p:cNvSpPr>
          <p:nvPr/>
        </p:nvSpPr>
        <p:spPr bwMode="auto">
          <a:xfrm>
            <a:off x="519113" y="4168775"/>
            <a:ext cx="763965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buFont typeface="Arial" panose="020B0604020202020204" pitchFamily="34" charset="0"/>
              <a:buChar char="•"/>
            </a:pPr>
            <a:r>
              <a:rPr lang="sv-SE" altLang="sv-SE" sz="1800" dirty="0"/>
              <a:t>Författningen – Grundlagen</a:t>
            </a:r>
          </a:p>
          <a:p>
            <a:pPr eaLnBrk="1" hangingPunct="1">
              <a:spcBef>
                <a:spcPct val="0"/>
              </a:spcBef>
              <a:buFontTx/>
              <a:buNone/>
            </a:pPr>
            <a:endParaRPr lang="sv-SE" altLang="sv-SE" sz="1800" dirty="0"/>
          </a:p>
          <a:p>
            <a:pPr eaLnBrk="1" hangingPunct="1">
              <a:spcBef>
                <a:spcPct val="0"/>
              </a:spcBef>
              <a:buFontTx/>
              <a:buNone/>
            </a:pPr>
            <a:r>
              <a:rPr lang="sv-SE" altLang="sv-SE" sz="1800" dirty="0"/>
              <a:t>Staterna skulle sköta sina egna skolor, parlament och polisstyrkor.</a:t>
            </a:r>
          </a:p>
          <a:p>
            <a:pPr eaLnBrk="1" hangingPunct="1">
              <a:spcBef>
                <a:spcPct val="0"/>
              </a:spcBef>
              <a:buFontTx/>
              <a:buNone/>
            </a:pPr>
            <a:r>
              <a:rPr lang="sv-SE" altLang="sv-SE" sz="1800" dirty="0"/>
              <a:t>Tillsammans – regeringen -  skulle kolonierna ha samma valuta och post </a:t>
            </a:r>
          </a:p>
          <a:p>
            <a:pPr eaLnBrk="1" hangingPunct="1">
              <a:spcBef>
                <a:spcPct val="0"/>
              </a:spcBef>
              <a:buFontTx/>
              <a:buNone/>
            </a:pPr>
            <a:r>
              <a:rPr lang="sv-SE" altLang="sv-SE" sz="1800" dirty="0"/>
              <a:t>samt utrikespolitik.</a:t>
            </a:r>
          </a:p>
          <a:p>
            <a:pPr eaLnBrk="1" hangingPunct="1">
              <a:spcBef>
                <a:spcPct val="0"/>
              </a:spcBef>
              <a:buFontTx/>
              <a:buNone/>
            </a:pPr>
            <a:r>
              <a:rPr lang="sv-SE" altLang="sv-SE" sz="1800" dirty="0"/>
              <a:t>Regeringen skulle bestämma om nya stater och krig.</a:t>
            </a:r>
          </a:p>
        </p:txBody>
      </p:sp>
      <p:sp>
        <p:nvSpPr>
          <p:cNvPr id="7" name="textruta 6">
            <a:extLst>
              <a:ext uri="{FF2B5EF4-FFF2-40B4-BE49-F238E27FC236}">
                <a16:creationId xmlns:a16="http://schemas.microsoft.com/office/drawing/2014/main" id="{9DFA7119-0321-44A2-86F0-D300E24165E7}"/>
              </a:ext>
            </a:extLst>
          </p:cNvPr>
          <p:cNvSpPr txBox="1"/>
          <p:nvPr/>
        </p:nvSpPr>
        <p:spPr>
          <a:xfrm>
            <a:off x="6558844" y="5414179"/>
            <a:ext cx="5229546" cy="646331"/>
          </a:xfrm>
          <a:prstGeom prst="rect">
            <a:avLst/>
          </a:prstGeom>
          <a:noFill/>
        </p:spPr>
        <p:txBody>
          <a:bodyPr wrap="square" rtlCol="0">
            <a:spAutoFit/>
          </a:bodyPr>
          <a:lstStyle/>
          <a:p>
            <a:r>
              <a:rPr lang="sv-SE" dirty="0"/>
              <a:t>Revolutionen blev </a:t>
            </a:r>
            <a:r>
              <a:rPr lang="sv-SE" dirty="0">
                <a:sym typeface="Wingdings" panose="05000000000000000000" pitchFamily="2" charset="2"/>
              </a:rPr>
              <a:t>förebild för kommande revolutioner. </a:t>
            </a:r>
            <a:endParaRPr lang="sv-SE" dirty="0"/>
          </a:p>
        </p:txBody>
      </p:sp>
    </p:spTree>
    <p:extLst>
      <p:ext uri="{BB962C8B-B14F-4D97-AF65-F5344CB8AC3E}">
        <p14:creationId xmlns:p14="http://schemas.microsoft.com/office/powerpoint/2010/main" val="122865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BCE12-C8EA-805A-7C3C-0549F67A38E2}"/>
            </a:ext>
          </a:extLst>
        </p:cNvPr>
        <p:cNvGrpSpPr/>
        <p:nvPr/>
      </p:nvGrpSpPr>
      <p:grpSpPr>
        <a:xfrm>
          <a:off x="0" y="0"/>
          <a:ext cx="0" cy="0"/>
          <a:chOff x="0" y="0"/>
          <a:chExt cx="0" cy="0"/>
        </a:xfrm>
      </p:grpSpPr>
      <p:sp>
        <p:nvSpPr>
          <p:cNvPr id="5" name="textruta 4">
            <a:extLst>
              <a:ext uri="{FF2B5EF4-FFF2-40B4-BE49-F238E27FC236}">
                <a16:creationId xmlns:a16="http://schemas.microsoft.com/office/drawing/2014/main" id="{04CE1F57-C3A9-FF1C-0661-8F63F3037291}"/>
              </a:ext>
            </a:extLst>
          </p:cNvPr>
          <p:cNvSpPr txBox="1"/>
          <p:nvPr/>
        </p:nvSpPr>
        <p:spPr>
          <a:xfrm>
            <a:off x="7475320" y="2056521"/>
            <a:ext cx="3960813" cy="4801314"/>
          </a:xfrm>
          <a:prstGeom prst="rect">
            <a:avLst/>
          </a:prstGeom>
          <a:noFill/>
        </p:spPr>
        <p:txBody>
          <a:bodyPr wrap="square" rtlCol="0">
            <a:spAutoFit/>
          </a:bodyPr>
          <a:lstStyle/>
          <a:p>
            <a:r>
              <a:rPr lang="sv-SE" dirty="0"/>
              <a:t>USA blev en av de första demokratierna. </a:t>
            </a:r>
          </a:p>
          <a:p>
            <a:endParaRPr lang="sv-SE" dirty="0"/>
          </a:p>
          <a:p>
            <a:r>
              <a:rPr lang="sv-SE" dirty="0"/>
              <a:t>Medborgare fick rösta, dvs fria män fick rösta. </a:t>
            </a:r>
          </a:p>
          <a:p>
            <a:endParaRPr lang="sv-SE" dirty="0"/>
          </a:p>
          <a:p>
            <a:r>
              <a:rPr lang="sv-SE" dirty="0"/>
              <a:t>Trots att författningen, grundlagarna talade om frihet, jämlikhet och rättvisa hölls tusentals afroamerikaner som slavar fram till 1865. </a:t>
            </a:r>
          </a:p>
          <a:p>
            <a:endParaRPr lang="sv-SE" dirty="0"/>
          </a:p>
          <a:p>
            <a:r>
              <a:rPr lang="sv-SE" dirty="0"/>
              <a:t>Revolutionen en förebild för Europa. </a:t>
            </a:r>
          </a:p>
          <a:p>
            <a:endParaRPr lang="sv-SE" dirty="0"/>
          </a:p>
          <a:p>
            <a:r>
              <a:rPr lang="sv-SE" dirty="0"/>
              <a:t>Amerikanerna visade att det går att göra revolt mot kungamakt. </a:t>
            </a:r>
          </a:p>
          <a:p>
            <a:endParaRPr lang="sv-SE" dirty="0"/>
          </a:p>
          <a:p>
            <a:r>
              <a:rPr lang="sv-SE" dirty="0"/>
              <a:t>Samma år 1789 bröt nästa revolution ut… </a:t>
            </a:r>
          </a:p>
        </p:txBody>
      </p:sp>
      <p:sp>
        <p:nvSpPr>
          <p:cNvPr id="2" name="Rubrik 1">
            <a:extLst>
              <a:ext uri="{FF2B5EF4-FFF2-40B4-BE49-F238E27FC236}">
                <a16:creationId xmlns:a16="http://schemas.microsoft.com/office/drawing/2014/main" id="{6EDDAECA-16A4-FED1-EE22-7F066F6D4326}"/>
              </a:ext>
            </a:extLst>
          </p:cNvPr>
          <p:cNvSpPr>
            <a:spLocks noGrp="1"/>
          </p:cNvSpPr>
          <p:nvPr>
            <p:ph type="title"/>
          </p:nvPr>
        </p:nvSpPr>
        <p:spPr/>
        <p:txBody>
          <a:bodyPr/>
          <a:lstStyle/>
          <a:p>
            <a:r>
              <a:rPr lang="sv-SE" dirty="0"/>
              <a:t>Konsekvenser av frihetskriget</a:t>
            </a:r>
          </a:p>
        </p:txBody>
      </p:sp>
      <p:pic>
        <p:nvPicPr>
          <p:cNvPr id="8194" name="Picture 2" descr="USA:s historia 1789–1861 – Wikipedia">
            <a:extLst>
              <a:ext uri="{FF2B5EF4-FFF2-40B4-BE49-F238E27FC236}">
                <a16:creationId xmlns:a16="http://schemas.microsoft.com/office/drawing/2014/main" id="{597D4B80-5710-971B-DA57-E65B36153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62" y="2293455"/>
            <a:ext cx="5624838" cy="380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13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322DA5-B677-4C5D-B011-949C7C71AA72}"/>
              </a:ext>
            </a:extLst>
          </p:cNvPr>
          <p:cNvSpPr>
            <a:spLocks noGrp="1"/>
          </p:cNvSpPr>
          <p:nvPr>
            <p:ph type="title"/>
          </p:nvPr>
        </p:nvSpPr>
        <p:spPr/>
        <p:txBody>
          <a:bodyPr/>
          <a:lstStyle/>
          <a:p>
            <a:pPr algn="ctr"/>
            <a:r>
              <a:rPr lang="sv-SE" dirty="0"/>
              <a:t>Franska revolutionen</a:t>
            </a:r>
          </a:p>
        </p:txBody>
      </p:sp>
      <p:pic>
        <p:nvPicPr>
          <p:cNvPr id="11266" name="Picture 2" descr="Franska revolutionen: Här får du den stora överblicken | Varldenshistoria.se">
            <a:extLst>
              <a:ext uri="{FF2B5EF4-FFF2-40B4-BE49-F238E27FC236}">
                <a16:creationId xmlns:a16="http://schemas.microsoft.com/office/drawing/2014/main" id="{075D2431-15FC-44E4-95C3-1128B935D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304" y="2742397"/>
            <a:ext cx="4787391" cy="318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563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5355-05FB-C237-90F8-B0A44655BE9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D1047BA-7249-9AEF-50FD-8055D15F2263}"/>
              </a:ext>
            </a:extLst>
          </p:cNvPr>
          <p:cNvSpPr>
            <a:spLocks noGrp="1"/>
          </p:cNvSpPr>
          <p:nvPr>
            <p:ph type="title"/>
          </p:nvPr>
        </p:nvSpPr>
        <p:spPr/>
        <p:txBody>
          <a:bodyPr/>
          <a:lstStyle/>
          <a:p>
            <a:pPr algn="ctr"/>
            <a:r>
              <a:rPr lang="sv-SE" b="0" i="0" dirty="0">
                <a:solidFill>
                  <a:srgbClr val="202122"/>
                </a:solidFill>
                <a:effectLst/>
                <a:latin typeface="Arial" panose="020B0604020202020204" pitchFamily="34" charset="0"/>
              </a:rPr>
              <a:t>Marie-Antoinette</a:t>
            </a:r>
            <a:endParaRPr lang="sv-SE" dirty="0"/>
          </a:p>
        </p:txBody>
      </p:sp>
      <p:sp>
        <p:nvSpPr>
          <p:cNvPr id="4" name="textruta 3">
            <a:extLst>
              <a:ext uri="{FF2B5EF4-FFF2-40B4-BE49-F238E27FC236}">
                <a16:creationId xmlns:a16="http://schemas.microsoft.com/office/drawing/2014/main" id="{5E7FA66A-499F-4011-B525-780022DEF817}"/>
              </a:ext>
            </a:extLst>
          </p:cNvPr>
          <p:cNvSpPr txBox="1"/>
          <p:nvPr/>
        </p:nvSpPr>
        <p:spPr>
          <a:xfrm>
            <a:off x="772886" y="2586335"/>
            <a:ext cx="5165857" cy="2862322"/>
          </a:xfrm>
          <a:prstGeom prst="rect">
            <a:avLst/>
          </a:prstGeom>
          <a:noFill/>
        </p:spPr>
        <p:txBody>
          <a:bodyPr wrap="square">
            <a:spAutoFit/>
          </a:bodyPr>
          <a:lstStyle/>
          <a:p>
            <a:r>
              <a:rPr lang="sv-SE" i="0" dirty="0">
                <a:solidFill>
                  <a:srgbClr val="202122"/>
                </a:solidFill>
                <a:effectLst/>
                <a:latin typeface="Arial" panose="020B0604020202020204" pitchFamily="34" charset="0"/>
              </a:rPr>
              <a:t>Maria Antonia </a:t>
            </a:r>
            <a:r>
              <a:rPr lang="sv-SE" i="0" dirty="0" err="1">
                <a:solidFill>
                  <a:srgbClr val="202122"/>
                </a:solidFill>
                <a:effectLst/>
                <a:latin typeface="Arial" panose="020B0604020202020204" pitchFamily="34" charset="0"/>
              </a:rPr>
              <a:t>Josepha</a:t>
            </a:r>
            <a:r>
              <a:rPr lang="sv-SE" i="0" dirty="0">
                <a:solidFill>
                  <a:srgbClr val="202122"/>
                </a:solidFill>
                <a:effectLst/>
                <a:latin typeface="Arial" panose="020B0604020202020204" pitchFamily="34" charset="0"/>
              </a:rPr>
              <a:t> Johanna von </a:t>
            </a:r>
            <a:r>
              <a:rPr lang="sv-SE" i="0" u="none" strike="noStrike" dirty="0">
                <a:effectLst/>
                <a:latin typeface="Arial" panose="020B0604020202020204" pitchFamily="34" charset="0"/>
              </a:rPr>
              <a:t>Habsburg</a:t>
            </a:r>
            <a:r>
              <a:rPr lang="sv-SE" i="0" dirty="0">
                <a:solidFill>
                  <a:srgbClr val="202122"/>
                </a:solidFill>
                <a:effectLst/>
                <a:latin typeface="Arial" panose="020B0604020202020204" pitchFamily="34" charset="0"/>
              </a:rPr>
              <a:t>-Lothringen </a:t>
            </a:r>
          </a:p>
          <a:p>
            <a:endParaRPr lang="sv-SE" b="1" dirty="0">
              <a:solidFill>
                <a:srgbClr val="202122"/>
              </a:solidFill>
              <a:latin typeface="Arial" panose="020B0604020202020204" pitchFamily="34" charset="0"/>
            </a:endParaRPr>
          </a:p>
          <a:p>
            <a:endParaRPr lang="sv-SE" i="0" dirty="0">
              <a:solidFill>
                <a:srgbClr val="202122"/>
              </a:solidFill>
              <a:effectLst/>
              <a:latin typeface="Arial" panose="020B0604020202020204" pitchFamily="34" charset="0"/>
            </a:endParaRPr>
          </a:p>
          <a:p>
            <a:r>
              <a:rPr lang="sv-SE" dirty="0">
                <a:solidFill>
                  <a:srgbClr val="202122"/>
                </a:solidFill>
                <a:latin typeface="Arial" panose="020B0604020202020204" pitchFamily="34" charset="0"/>
              </a:rPr>
              <a:t>Prinsessa</a:t>
            </a:r>
            <a:r>
              <a:rPr lang="sv-SE" i="0" dirty="0">
                <a:solidFill>
                  <a:srgbClr val="202122"/>
                </a:solidFill>
                <a:effectLst/>
                <a:latin typeface="Arial" panose="020B0604020202020204" pitchFamily="34" charset="0"/>
              </a:rPr>
              <a:t>, dotter till kejsaren av Österrike. </a:t>
            </a:r>
          </a:p>
          <a:p>
            <a:endParaRPr lang="sv-SE" dirty="0">
              <a:solidFill>
                <a:srgbClr val="202122"/>
              </a:solidFill>
              <a:latin typeface="Arial" panose="020B0604020202020204" pitchFamily="34" charset="0"/>
            </a:endParaRPr>
          </a:p>
          <a:p>
            <a:endParaRPr lang="sv-SE" i="0" dirty="0">
              <a:solidFill>
                <a:srgbClr val="202122"/>
              </a:solidFill>
              <a:effectLst/>
              <a:latin typeface="Arial" panose="020B0604020202020204" pitchFamily="34" charset="0"/>
            </a:endParaRPr>
          </a:p>
          <a:p>
            <a:endParaRPr lang="sv-SE" dirty="0">
              <a:solidFill>
                <a:srgbClr val="202122"/>
              </a:solidFill>
              <a:latin typeface="Arial" panose="020B0604020202020204" pitchFamily="34" charset="0"/>
            </a:endParaRPr>
          </a:p>
          <a:p>
            <a:r>
              <a:rPr lang="sv-SE" dirty="0">
                <a:solidFill>
                  <a:srgbClr val="202122"/>
                </a:solidFill>
                <a:latin typeface="Arial" panose="020B0604020202020204" pitchFamily="34" charset="0"/>
              </a:rPr>
              <a:t>V</a:t>
            </a:r>
            <a:r>
              <a:rPr lang="sv-SE" i="0" dirty="0">
                <a:solidFill>
                  <a:srgbClr val="202122"/>
                </a:solidFill>
                <a:effectLst/>
                <a:latin typeface="Arial" panose="020B0604020202020204" pitchFamily="34" charset="0"/>
              </a:rPr>
              <a:t>anligtvis känd under sitt franska tilltalsnamn Marie-Antoinette,</a:t>
            </a:r>
            <a:endParaRPr lang="sv-SE" dirty="0"/>
          </a:p>
        </p:txBody>
      </p:sp>
      <p:pic>
        <p:nvPicPr>
          <p:cNvPr id="1030" name="Picture 6" descr="Marie Antoinette | Köp biobiljett online | Bio Rio">
            <a:extLst>
              <a:ext uri="{FF2B5EF4-FFF2-40B4-BE49-F238E27FC236}">
                <a16:creationId xmlns:a16="http://schemas.microsoft.com/office/drawing/2014/main" id="{C2BB0FCD-13FD-2F38-0BA7-477AE561E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258" y="2586335"/>
            <a:ext cx="5567461" cy="311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45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B60B-A49C-5286-9C23-45AE65BAD94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67795DB-63BA-36DC-B265-B32854D2F726}"/>
              </a:ext>
            </a:extLst>
          </p:cNvPr>
          <p:cNvSpPr>
            <a:spLocks noGrp="1"/>
          </p:cNvSpPr>
          <p:nvPr>
            <p:ph type="title"/>
          </p:nvPr>
        </p:nvSpPr>
        <p:spPr/>
        <p:txBody>
          <a:bodyPr/>
          <a:lstStyle/>
          <a:p>
            <a:pPr algn="ctr"/>
            <a:r>
              <a:rPr lang="sv-SE" b="0" i="0" dirty="0">
                <a:solidFill>
                  <a:srgbClr val="202122"/>
                </a:solidFill>
                <a:effectLst/>
                <a:latin typeface="Arial" panose="020B0604020202020204" pitchFamily="34" charset="0"/>
              </a:rPr>
              <a:t>Marie-Antoinette</a:t>
            </a:r>
            <a:endParaRPr lang="sv-SE" dirty="0"/>
          </a:p>
        </p:txBody>
      </p:sp>
      <p:sp>
        <p:nvSpPr>
          <p:cNvPr id="4" name="textruta 3">
            <a:extLst>
              <a:ext uri="{FF2B5EF4-FFF2-40B4-BE49-F238E27FC236}">
                <a16:creationId xmlns:a16="http://schemas.microsoft.com/office/drawing/2014/main" id="{374B77A3-7182-17C5-2580-56C616F35C55}"/>
              </a:ext>
            </a:extLst>
          </p:cNvPr>
          <p:cNvSpPr txBox="1"/>
          <p:nvPr/>
        </p:nvSpPr>
        <p:spPr>
          <a:xfrm>
            <a:off x="696686" y="2107363"/>
            <a:ext cx="6096000" cy="4493538"/>
          </a:xfrm>
          <a:prstGeom prst="rect">
            <a:avLst/>
          </a:prstGeom>
          <a:noFill/>
        </p:spPr>
        <p:txBody>
          <a:bodyPr wrap="square">
            <a:spAutoFit/>
          </a:bodyPr>
          <a:lstStyle/>
          <a:p>
            <a:r>
              <a:rPr lang="sv-SE" sz="2200" dirty="0"/>
              <a:t>Marie-Antoinette fick en bristfällig utbildning. </a:t>
            </a:r>
          </a:p>
          <a:p>
            <a:endParaRPr lang="sv-SE" sz="2200" dirty="0"/>
          </a:p>
          <a:p>
            <a:r>
              <a:rPr lang="sv-SE" sz="2200" dirty="0"/>
              <a:t>Maria Teresias (mamma) tyckte inte hennes döttrar inte var i behov av undervisning i akademiska ämnen. </a:t>
            </a:r>
          </a:p>
          <a:p>
            <a:endParaRPr lang="sv-SE" sz="2200" dirty="0"/>
          </a:p>
          <a:p>
            <a:r>
              <a:rPr lang="sv-SE" sz="2200" dirty="0"/>
              <a:t>Eftersom deras uppgift var att bli goda furstegemåler så fick hon undervisning i musik, dans och konversation.</a:t>
            </a:r>
          </a:p>
          <a:p>
            <a:endParaRPr lang="sv-SE" sz="2200" dirty="0"/>
          </a:p>
          <a:p>
            <a:r>
              <a:rPr lang="sv-SE" sz="2200" dirty="0"/>
              <a:t>Inför giftermålet visade det sig att hon knappt kunde skriva ens på tyska. Men hon var i grunden en intelligent person. </a:t>
            </a:r>
          </a:p>
        </p:txBody>
      </p:sp>
      <p:pic>
        <p:nvPicPr>
          <p:cNvPr id="3" name="Picture 2">
            <a:extLst>
              <a:ext uri="{FF2B5EF4-FFF2-40B4-BE49-F238E27FC236}">
                <a16:creationId xmlns:a16="http://schemas.microsoft.com/office/drawing/2014/main" id="{EDC44237-4E10-2BD7-266A-A6A4ACDD1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14" y="1977711"/>
            <a:ext cx="3443968" cy="457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3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F2179-4A19-9325-4247-B720C3A2C2D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F67E279-577C-8CBB-D3A5-1D98E5FDD606}"/>
              </a:ext>
            </a:extLst>
          </p:cNvPr>
          <p:cNvSpPr>
            <a:spLocks noGrp="1"/>
          </p:cNvSpPr>
          <p:nvPr>
            <p:ph type="title"/>
          </p:nvPr>
        </p:nvSpPr>
        <p:spPr/>
        <p:txBody>
          <a:bodyPr/>
          <a:lstStyle/>
          <a:p>
            <a:pPr algn="ctr"/>
            <a:r>
              <a:rPr lang="sv-SE" b="0" i="0" dirty="0">
                <a:solidFill>
                  <a:srgbClr val="202122"/>
                </a:solidFill>
                <a:effectLst/>
                <a:latin typeface="Arial" panose="020B0604020202020204" pitchFamily="34" charset="0"/>
              </a:rPr>
              <a:t>Marie-Antoinette</a:t>
            </a:r>
            <a:endParaRPr lang="sv-SE" dirty="0"/>
          </a:p>
        </p:txBody>
      </p:sp>
      <p:sp>
        <p:nvSpPr>
          <p:cNvPr id="5" name="textruta 4">
            <a:extLst>
              <a:ext uri="{FF2B5EF4-FFF2-40B4-BE49-F238E27FC236}">
                <a16:creationId xmlns:a16="http://schemas.microsoft.com/office/drawing/2014/main" id="{F3485B6F-9F60-94B7-9CD6-F4A7D4C6BEF2}"/>
              </a:ext>
            </a:extLst>
          </p:cNvPr>
          <p:cNvSpPr txBox="1"/>
          <p:nvPr/>
        </p:nvSpPr>
        <p:spPr>
          <a:xfrm>
            <a:off x="575894" y="2254907"/>
            <a:ext cx="6096000" cy="4154984"/>
          </a:xfrm>
          <a:prstGeom prst="rect">
            <a:avLst/>
          </a:prstGeom>
          <a:noFill/>
        </p:spPr>
        <p:txBody>
          <a:bodyPr wrap="square">
            <a:spAutoFit/>
          </a:bodyPr>
          <a:lstStyle/>
          <a:p>
            <a:r>
              <a:rPr lang="sv-SE" sz="2200" b="0" i="0" dirty="0">
                <a:solidFill>
                  <a:srgbClr val="202122"/>
                </a:solidFill>
                <a:effectLst/>
                <a:latin typeface="Arial" panose="020B0604020202020204" pitchFamily="34" charset="0"/>
              </a:rPr>
              <a:t>Hon lärde sig snabbt att tala felfri franska, uppträda enligt etiketten</a:t>
            </a:r>
            <a:r>
              <a:rPr lang="sv-SE" sz="2200" dirty="0">
                <a:solidFill>
                  <a:srgbClr val="202122"/>
                </a:solidFill>
                <a:latin typeface="Arial" panose="020B0604020202020204" pitchFamily="34" charset="0"/>
              </a:rPr>
              <a:t> </a:t>
            </a:r>
            <a:r>
              <a:rPr lang="sv-SE" sz="2200" b="0" i="0" dirty="0">
                <a:solidFill>
                  <a:srgbClr val="202122"/>
                </a:solidFill>
                <a:effectLst/>
                <a:latin typeface="Arial" panose="020B0604020202020204" pitchFamily="34" charset="0"/>
              </a:rPr>
              <a:t>och dansa och beskrevs som vacker och charmerande. </a:t>
            </a:r>
          </a:p>
          <a:p>
            <a:endParaRPr lang="sv-SE" sz="2200" dirty="0">
              <a:solidFill>
                <a:srgbClr val="202122"/>
              </a:solidFill>
              <a:latin typeface="Arial" panose="020B0604020202020204" pitchFamily="34" charset="0"/>
            </a:endParaRPr>
          </a:p>
          <a:p>
            <a:r>
              <a:rPr lang="sv-SE" sz="2200" dirty="0">
                <a:solidFill>
                  <a:srgbClr val="202122"/>
                </a:solidFill>
                <a:latin typeface="Arial" panose="020B0604020202020204" pitchFamily="34" charset="0"/>
              </a:rPr>
              <a:t>Ege</a:t>
            </a:r>
            <a:r>
              <a:rPr lang="sv-SE" sz="2200" b="0" i="0" dirty="0">
                <a:solidFill>
                  <a:srgbClr val="202122"/>
                </a:solidFill>
                <a:effectLst/>
                <a:latin typeface="Arial" panose="020B0604020202020204" pitchFamily="34" charset="0"/>
              </a:rPr>
              <a:t>nskaper som ansågs viktigare vid det franska hovet än bildning, vilket gjorde att hennes brist på bildning inte ansågs vara ett problem</a:t>
            </a:r>
          </a:p>
          <a:p>
            <a:endParaRPr lang="sv-SE" sz="2200" dirty="0">
              <a:solidFill>
                <a:srgbClr val="202122"/>
              </a:solidFill>
              <a:latin typeface="Arial" panose="020B0604020202020204" pitchFamily="34" charset="0"/>
            </a:endParaRPr>
          </a:p>
          <a:p>
            <a:r>
              <a:rPr lang="sv-SE" sz="2200" b="0" i="0" dirty="0">
                <a:solidFill>
                  <a:srgbClr val="202122"/>
                </a:solidFill>
                <a:effectLst/>
                <a:latin typeface="Arial" panose="020B0604020202020204" pitchFamily="34" charset="0"/>
              </a:rPr>
              <a:t>Vacker och elegant, med en naturlig värdighet och grace som imponerande i offentliga sammanhang.</a:t>
            </a:r>
            <a:endParaRPr lang="sv-SE" sz="2200" dirty="0"/>
          </a:p>
        </p:txBody>
      </p:sp>
      <p:pic>
        <p:nvPicPr>
          <p:cNvPr id="3" name="Picture 4">
            <a:extLst>
              <a:ext uri="{FF2B5EF4-FFF2-40B4-BE49-F238E27FC236}">
                <a16:creationId xmlns:a16="http://schemas.microsoft.com/office/drawing/2014/main" id="{5BF8EB5D-A5B8-F558-345D-F15715633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886" y="1843728"/>
            <a:ext cx="3419453" cy="466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2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16404-2AE7-5A77-FB8E-9F7177DA189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DB35F4-8E6D-D869-165C-BB96D51A7917}"/>
              </a:ext>
            </a:extLst>
          </p:cNvPr>
          <p:cNvSpPr>
            <a:spLocks noGrp="1"/>
          </p:cNvSpPr>
          <p:nvPr>
            <p:ph type="title"/>
          </p:nvPr>
        </p:nvSpPr>
        <p:spPr/>
        <p:txBody>
          <a:bodyPr/>
          <a:lstStyle/>
          <a:p>
            <a:pPr algn="ctr"/>
            <a:r>
              <a:rPr lang="sv-SE" b="0" i="0" dirty="0">
                <a:solidFill>
                  <a:srgbClr val="202122"/>
                </a:solidFill>
                <a:effectLst/>
                <a:latin typeface="Arial" panose="020B0604020202020204" pitchFamily="34" charset="0"/>
              </a:rPr>
              <a:t>Marie-Antoinette</a:t>
            </a:r>
            <a:endParaRPr lang="sv-SE" dirty="0"/>
          </a:p>
        </p:txBody>
      </p:sp>
      <p:sp>
        <p:nvSpPr>
          <p:cNvPr id="5" name="textruta 4">
            <a:extLst>
              <a:ext uri="{FF2B5EF4-FFF2-40B4-BE49-F238E27FC236}">
                <a16:creationId xmlns:a16="http://schemas.microsoft.com/office/drawing/2014/main" id="{BAF9116B-DBE8-764A-4749-C408C2293868}"/>
              </a:ext>
            </a:extLst>
          </p:cNvPr>
          <p:cNvSpPr txBox="1"/>
          <p:nvPr/>
        </p:nvSpPr>
        <p:spPr>
          <a:xfrm>
            <a:off x="575894" y="2830286"/>
            <a:ext cx="5520106" cy="2800767"/>
          </a:xfrm>
          <a:prstGeom prst="rect">
            <a:avLst/>
          </a:prstGeom>
          <a:noFill/>
        </p:spPr>
        <p:txBody>
          <a:bodyPr wrap="square">
            <a:spAutoFit/>
          </a:bodyPr>
          <a:lstStyle/>
          <a:p>
            <a:endParaRPr lang="sv-SE" sz="2200" dirty="0">
              <a:solidFill>
                <a:srgbClr val="202122"/>
              </a:solidFill>
              <a:latin typeface="Arial" panose="020B0604020202020204" pitchFamily="34" charset="0"/>
            </a:endParaRPr>
          </a:p>
          <a:p>
            <a:r>
              <a:rPr lang="sv-SE" sz="2200" b="0" i="0" dirty="0">
                <a:solidFill>
                  <a:srgbClr val="202122"/>
                </a:solidFill>
                <a:effectLst/>
                <a:latin typeface="Arial" panose="020B0604020202020204" pitchFamily="34" charset="0"/>
              </a:rPr>
              <a:t>Hon var omtalad för slöseriet kring sitt personliga lyxliv.</a:t>
            </a:r>
          </a:p>
          <a:p>
            <a:endParaRPr lang="sv-SE" sz="2200" dirty="0">
              <a:solidFill>
                <a:srgbClr val="202122"/>
              </a:solidFill>
              <a:latin typeface="Arial" panose="020B0604020202020204" pitchFamily="34" charset="0"/>
            </a:endParaRPr>
          </a:p>
          <a:p>
            <a:r>
              <a:rPr lang="sv-SE" sz="2200" dirty="0">
                <a:solidFill>
                  <a:srgbClr val="202122"/>
                </a:solidFill>
                <a:latin typeface="Arial" panose="020B0604020202020204" pitchFamily="34" charset="0"/>
              </a:rPr>
              <a:t>K</a:t>
            </a:r>
            <a:r>
              <a:rPr lang="sv-SE" sz="2200" b="0" i="0" dirty="0">
                <a:solidFill>
                  <a:srgbClr val="202122"/>
                </a:solidFill>
                <a:effectLst/>
                <a:latin typeface="Arial" panose="020B0604020202020204" pitchFamily="34" charset="0"/>
              </a:rPr>
              <a:t>ungen betalade utan protester hennes utgifter, trots att Frankrikes kassa blivit alltmer ansträngd och blivit beroende av lån.</a:t>
            </a:r>
            <a:endParaRPr lang="sv-SE" sz="2200" dirty="0"/>
          </a:p>
        </p:txBody>
      </p:sp>
      <p:pic>
        <p:nvPicPr>
          <p:cNvPr id="3076" name="Picture 4" descr="Marie Antoinette - Bio &amp; Bistro Capitol Stockholm">
            <a:extLst>
              <a:ext uri="{FF2B5EF4-FFF2-40B4-BE49-F238E27FC236}">
                <a16:creationId xmlns:a16="http://schemas.microsoft.com/office/drawing/2014/main" id="{26EEFB8A-EE2F-00D9-5974-F84EE1163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979" y="2254907"/>
            <a:ext cx="5867532" cy="329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5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6F92A-BCE4-8012-6254-690CFFD300D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E9EFF24-221D-EC3D-B728-4C701CE374A6}"/>
              </a:ext>
            </a:extLst>
          </p:cNvPr>
          <p:cNvSpPr>
            <a:spLocks noGrp="1"/>
          </p:cNvSpPr>
          <p:nvPr>
            <p:ph type="title"/>
          </p:nvPr>
        </p:nvSpPr>
        <p:spPr/>
        <p:txBody>
          <a:bodyPr/>
          <a:lstStyle/>
          <a:p>
            <a:pPr algn="ctr"/>
            <a:r>
              <a:rPr lang="sv-SE" b="0" i="0" dirty="0">
                <a:solidFill>
                  <a:srgbClr val="202122"/>
                </a:solidFill>
                <a:effectLst/>
                <a:latin typeface="Arial" panose="020B0604020202020204" pitchFamily="34" charset="0"/>
              </a:rPr>
              <a:t>Marie-Antoinette</a:t>
            </a:r>
            <a:endParaRPr lang="sv-SE" dirty="0"/>
          </a:p>
        </p:txBody>
      </p:sp>
      <p:sp>
        <p:nvSpPr>
          <p:cNvPr id="5" name="textruta 4">
            <a:extLst>
              <a:ext uri="{FF2B5EF4-FFF2-40B4-BE49-F238E27FC236}">
                <a16:creationId xmlns:a16="http://schemas.microsoft.com/office/drawing/2014/main" id="{BE72D299-9BDF-6D3A-2CE2-BED9756D5B71}"/>
              </a:ext>
            </a:extLst>
          </p:cNvPr>
          <p:cNvSpPr txBox="1"/>
          <p:nvPr/>
        </p:nvSpPr>
        <p:spPr>
          <a:xfrm>
            <a:off x="575894" y="2254907"/>
            <a:ext cx="6096000" cy="2123658"/>
          </a:xfrm>
          <a:prstGeom prst="rect">
            <a:avLst/>
          </a:prstGeom>
          <a:noFill/>
        </p:spPr>
        <p:txBody>
          <a:bodyPr wrap="square">
            <a:spAutoFit/>
          </a:bodyPr>
          <a:lstStyle/>
          <a:p>
            <a:endParaRPr lang="sv-SE" sz="2200" dirty="0">
              <a:solidFill>
                <a:srgbClr val="202122"/>
              </a:solidFill>
              <a:latin typeface="Arial" panose="020B0604020202020204" pitchFamily="34" charset="0"/>
            </a:endParaRPr>
          </a:p>
          <a:p>
            <a:r>
              <a:rPr lang="sv-SE" sz="2200" b="0" i="0" dirty="0">
                <a:solidFill>
                  <a:srgbClr val="202122"/>
                </a:solidFill>
                <a:effectLst/>
                <a:latin typeface="Arial" panose="020B0604020202020204" pitchFamily="34" charset="0"/>
              </a:rPr>
              <a:t>Av sina fiender betraktades Marie-Antoinette som en symbol för de privilegierade klassernas slöseri på de underprivilegierades bekostnad.</a:t>
            </a:r>
          </a:p>
          <a:p>
            <a:endParaRPr lang="sv-SE" sz="2200" dirty="0">
              <a:solidFill>
                <a:srgbClr val="202122"/>
              </a:solidFill>
              <a:latin typeface="Arial" panose="020B0604020202020204" pitchFamily="34" charset="0"/>
            </a:endParaRPr>
          </a:p>
          <a:p>
            <a:r>
              <a:rPr lang="sv-SE" sz="2200" b="0" i="0" dirty="0">
                <a:solidFill>
                  <a:srgbClr val="202122"/>
                </a:solidFill>
                <a:effectLst/>
                <a:latin typeface="Arial" panose="020B0604020202020204" pitchFamily="34" charset="0"/>
              </a:rPr>
              <a:t>Hur ska detta sluta?</a:t>
            </a:r>
          </a:p>
        </p:txBody>
      </p:sp>
      <p:pic>
        <p:nvPicPr>
          <p:cNvPr id="4098" name="Picture 2" descr="7 Fascinating Facts About Marie Antoinette: Frivolity &amp; Fate | TheCollector">
            <a:extLst>
              <a:ext uri="{FF2B5EF4-FFF2-40B4-BE49-F238E27FC236}">
                <a16:creationId xmlns:a16="http://schemas.microsoft.com/office/drawing/2014/main" id="{9174EBCA-8737-DB60-D14E-380CB275B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261" y="3450771"/>
            <a:ext cx="5607645" cy="322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4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AE05E7-4389-404C-A995-12B8B0363D64}"/>
              </a:ext>
            </a:extLst>
          </p:cNvPr>
          <p:cNvSpPr>
            <a:spLocks noGrp="1"/>
          </p:cNvSpPr>
          <p:nvPr>
            <p:ph type="title"/>
          </p:nvPr>
        </p:nvSpPr>
        <p:spPr/>
        <p:txBody>
          <a:bodyPr/>
          <a:lstStyle/>
          <a:p>
            <a:pPr algn="ctr"/>
            <a:r>
              <a:rPr lang="sv-SE" dirty="0"/>
              <a:t>Amerikanska revolutionen</a:t>
            </a:r>
          </a:p>
        </p:txBody>
      </p:sp>
      <p:pic>
        <p:nvPicPr>
          <p:cNvPr id="3" name="Picture 2" descr="https://www.so-rummet.se/sites/default/files/amerikanska-frihetskriget-washington-nok.jpg">
            <a:extLst>
              <a:ext uri="{FF2B5EF4-FFF2-40B4-BE49-F238E27FC236}">
                <a16:creationId xmlns:a16="http://schemas.microsoft.com/office/drawing/2014/main" id="{23F9F89C-50E0-442A-AED7-5B1C9D416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663" y="2023079"/>
            <a:ext cx="5963335" cy="464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77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7BF1F-27F6-441B-3174-1446F9030ED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4DAA885-EEE0-3942-E1EE-C83DFF819D2B}"/>
              </a:ext>
            </a:extLst>
          </p:cNvPr>
          <p:cNvSpPr>
            <a:spLocks noGrp="1"/>
          </p:cNvSpPr>
          <p:nvPr>
            <p:ph type="title"/>
          </p:nvPr>
        </p:nvSpPr>
        <p:spPr/>
        <p:txBody>
          <a:bodyPr/>
          <a:lstStyle/>
          <a:p>
            <a:pPr algn="ctr"/>
            <a:r>
              <a:rPr lang="sv-SE" dirty="0"/>
              <a:t>Franska revolutionen</a:t>
            </a:r>
          </a:p>
        </p:txBody>
      </p:sp>
      <p:pic>
        <p:nvPicPr>
          <p:cNvPr id="11266" name="Picture 2" descr="Franska revolutionen: Här får du den stora överblicken | Varldenshistoria.se">
            <a:extLst>
              <a:ext uri="{FF2B5EF4-FFF2-40B4-BE49-F238E27FC236}">
                <a16:creationId xmlns:a16="http://schemas.microsoft.com/office/drawing/2014/main" id="{37D76ADF-3BB6-582A-7560-0395725E1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304" y="2742397"/>
            <a:ext cx="4787391" cy="318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20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429A3-B7C1-63FB-8281-02963D087AF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7271D9C-6BA0-BEA9-60EE-C15E55547CAE}"/>
              </a:ext>
            </a:extLst>
          </p:cNvPr>
          <p:cNvSpPr>
            <a:spLocks noGrp="1"/>
          </p:cNvSpPr>
          <p:nvPr>
            <p:ph type="title"/>
          </p:nvPr>
        </p:nvSpPr>
        <p:spPr/>
        <p:txBody>
          <a:bodyPr/>
          <a:lstStyle/>
          <a:p>
            <a:pPr algn="ctr"/>
            <a:r>
              <a:rPr lang="sv-SE" dirty="0"/>
              <a:t>Franska revolutionen</a:t>
            </a:r>
          </a:p>
        </p:txBody>
      </p:sp>
      <p:pic>
        <p:nvPicPr>
          <p:cNvPr id="11266" name="Picture 2" descr="Franska revolutionen: Här får du den stora överblicken | Varldenshistoria.se">
            <a:extLst>
              <a:ext uri="{FF2B5EF4-FFF2-40B4-BE49-F238E27FC236}">
                <a16:creationId xmlns:a16="http://schemas.microsoft.com/office/drawing/2014/main" id="{4D79083A-DAD1-904C-64C1-17324F9A4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304" y="2742397"/>
            <a:ext cx="4787391" cy="318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875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C96237D-1183-4EC8-915C-804D803569D5}"/>
              </a:ext>
            </a:extLst>
          </p:cNvPr>
          <p:cNvSpPr txBox="1"/>
          <p:nvPr/>
        </p:nvSpPr>
        <p:spPr>
          <a:xfrm>
            <a:off x="517043" y="677771"/>
            <a:ext cx="3802644" cy="400110"/>
          </a:xfrm>
          <a:prstGeom prst="rect">
            <a:avLst/>
          </a:prstGeom>
          <a:noFill/>
        </p:spPr>
        <p:txBody>
          <a:bodyPr wrap="none" rtlCol="0">
            <a:spAutoFit/>
          </a:bodyPr>
          <a:lstStyle/>
          <a:p>
            <a:r>
              <a:rPr lang="sv-SE" sz="2000" dirty="0">
                <a:latin typeface="Arial" pitchFamily="34" charset="0"/>
                <a:cs typeface="Arial" pitchFamily="34" charset="0"/>
              </a:rPr>
              <a:t>Orsaker till revolution, bakgrund</a:t>
            </a:r>
          </a:p>
        </p:txBody>
      </p:sp>
      <p:sp>
        <p:nvSpPr>
          <p:cNvPr id="3" name="textruta 2">
            <a:extLst>
              <a:ext uri="{FF2B5EF4-FFF2-40B4-BE49-F238E27FC236}">
                <a16:creationId xmlns:a16="http://schemas.microsoft.com/office/drawing/2014/main" id="{F428A8EF-BA18-4C2E-8227-8EEB498CC746}"/>
              </a:ext>
            </a:extLst>
          </p:cNvPr>
          <p:cNvSpPr txBox="1"/>
          <p:nvPr/>
        </p:nvSpPr>
        <p:spPr>
          <a:xfrm>
            <a:off x="212243" y="813800"/>
            <a:ext cx="9939259" cy="5570756"/>
          </a:xfrm>
          <a:prstGeom prst="rect">
            <a:avLst/>
          </a:prstGeom>
          <a:noFill/>
        </p:spPr>
        <p:txBody>
          <a:bodyPr wrap="none" rtlCol="0">
            <a:spAutoFit/>
          </a:bodyPr>
          <a:lstStyle/>
          <a:p>
            <a:endParaRPr lang="sv-SE" dirty="0"/>
          </a:p>
          <a:p>
            <a:r>
              <a:rPr lang="sv-SE" sz="2000" dirty="0"/>
              <a:t>Franska staten saknade pengar. </a:t>
            </a:r>
          </a:p>
          <a:p>
            <a:r>
              <a:rPr lang="sv-SE" sz="2000" dirty="0"/>
              <a:t>Missnöje hos den fattigare delen av befolkningen – svält. </a:t>
            </a:r>
          </a:p>
          <a:p>
            <a:endParaRPr lang="sv-SE" sz="2000" dirty="0"/>
          </a:p>
          <a:p>
            <a:r>
              <a:rPr lang="sv-SE" sz="2000" dirty="0"/>
              <a:t>Varför pengabrist?</a:t>
            </a:r>
          </a:p>
          <a:p>
            <a:r>
              <a:rPr lang="sv-SE" sz="2000" dirty="0"/>
              <a:t>Frankrike hade tidigare deltagit i det amerikanska frihetskriget, priset blev högt. </a:t>
            </a:r>
          </a:p>
          <a:p>
            <a:endParaRPr lang="sv-SE" sz="2000" dirty="0"/>
          </a:p>
          <a:p>
            <a:r>
              <a:rPr lang="sv-SE" sz="2000" dirty="0"/>
              <a:t>Pengar fanns hos de rika i samhället, kyrkans män och adeln – svårt att få dem att betala skatt. </a:t>
            </a:r>
          </a:p>
          <a:p>
            <a:endParaRPr lang="sv-SE" sz="2000" dirty="0"/>
          </a:p>
          <a:p>
            <a:r>
              <a:rPr lang="sv-SE" sz="2000" dirty="0"/>
              <a:t>3:e ståndet ville ha förändring</a:t>
            </a:r>
          </a:p>
          <a:p>
            <a:endParaRPr lang="sv-SE" sz="2000" dirty="0"/>
          </a:p>
          <a:p>
            <a:r>
              <a:rPr lang="sv-SE" sz="2000" dirty="0"/>
              <a:t>Missnöje med skatter</a:t>
            </a:r>
          </a:p>
          <a:p>
            <a:endParaRPr lang="sv-SE" sz="2000" dirty="0"/>
          </a:p>
          <a:p>
            <a:r>
              <a:rPr lang="sv-SE" sz="2000" dirty="0"/>
              <a:t>Adelns privilegier</a:t>
            </a:r>
          </a:p>
          <a:p>
            <a:endParaRPr lang="sv-SE" sz="2000" dirty="0"/>
          </a:p>
          <a:p>
            <a:r>
              <a:rPr lang="sv-SE" sz="2000" dirty="0"/>
              <a:t> Nya idéer – Upplysningen </a:t>
            </a:r>
          </a:p>
          <a:p>
            <a:r>
              <a:rPr lang="sv-SE" sz="2000" dirty="0"/>
              <a:t>(vetenskap, mänskliga rättigheter, demokrati)</a:t>
            </a:r>
          </a:p>
          <a:p>
            <a:r>
              <a:rPr lang="sv-SE" dirty="0"/>
              <a:t> </a:t>
            </a:r>
          </a:p>
        </p:txBody>
      </p:sp>
      <p:pic>
        <p:nvPicPr>
          <p:cNvPr id="4" name="Picture 2" descr="http://www.steinerskolan.se/media/1/20051126-cartoon_french_revolution.gif">
            <a:extLst>
              <a:ext uri="{FF2B5EF4-FFF2-40B4-BE49-F238E27FC236}">
                <a16:creationId xmlns:a16="http://schemas.microsoft.com/office/drawing/2014/main" id="{C462B5FF-8836-4D8F-A0D3-8F68EE7C1891}"/>
              </a:ext>
            </a:extLst>
          </p:cNvPr>
          <p:cNvPicPr>
            <a:picLocks noChangeAspect="1" noChangeArrowheads="1"/>
          </p:cNvPicPr>
          <p:nvPr/>
        </p:nvPicPr>
        <p:blipFill>
          <a:blip r:embed="rId2" cstate="print"/>
          <a:srcRect/>
          <a:stretch>
            <a:fillRect/>
          </a:stretch>
        </p:blipFill>
        <p:spPr bwMode="auto">
          <a:xfrm>
            <a:off x="8710521" y="2405699"/>
            <a:ext cx="3345436" cy="4114886"/>
          </a:xfrm>
          <a:prstGeom prst="rect">
            <a:avLst/>
          </a:prstGeom>
          <a:noFill/>
        </p:spPr>
      </p:pic>
    </p:spTree>
    <p:extLst>
      <p:ext uri="{BB962C8B-B14F-4D97-AF65-F5344CB8AC3E}">
        <p14:creationId xmlns:p14="http://schemas.microsoft.com/office/powerpoint/2010/main" val="213134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6" name="Rectangle 9">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7" name="Rectangle 11">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9" name="Rectangle 13">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pic>
        <p:nvPicPr>
          <p:cNvPr id="3" name="Picture 2" descr="http://www.steinerskolan.se/media/1/20051126-cartoon_french_revolution.gif">
            <a:extLst>
              <a:ext uri="{FF2B5EF4-FFF2-40B4-BE49-F238E27FC236}">
                <a16:creationId xmlns:a16="http://schemas.microsoft.com/office/drawing/2014/main" id="{2D8F2DA9-0BC6-64BB-335D-9DADCB38ADEF}"/>
              </a:ext>
            </a:extLst>
          </p:cNvPr>
          <p:cNvPicPr>
            <a:picLocks noChangeAspect="1" noChangeArrowheads="1"/>
          </p:cNvPicPr>
          <p:nvPr/>
        </p:nvPicPr>
        <p:blipFill>
          <a:blip r:embed="rId2" cstate="print"/>
          <a:srcRect t="570"/>
          <a:stretch>
            <a:fillRect/>
          </a:stretch>
        </p:blipFill>
        <p:spPr bwMode="auto">
          <a:xfrm>
            <a:off x="448732" y="1871133"/>
            <a:ext cx="3683001" cy="4504267"/>
          </a:xfrm>
          <a:prstGeom prst="rect">
            <a:avLst/>
          </a:prstGeom>
          <a:noFill/>
        </p:spPr>
      </p:pic>
      <p:sp>
        <p:nvSpPr>
          <p:cNvPr id="2" name="textruta 1">
            <a:extLst>
              <a:ext uri="{FF2B5EF4-FFF2-40B4-BE49-F238E27FC236}">
                <a16:creationId xmlns:a16="http://schemas.microsoft.com/office/drawing/2014/main" id="{08F9CA57-BFDA-FAC1-DB49-8B1A7D6D140D}"/>
              </a:ext>
            </a:extLst>
          </p:cNvPr>
          <p:cNvSpPr txBox="1"/>
          <p:nvPr/>
        </p:nvSpPr>
        <p:spPr>
          <a:xfrm>
            <a:off x="4365172" y="1469571"/>
            <a:ext cx="7384452" cy="529045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2000" b="1" dirty="0" err="1">
                <a:solidFill>
                  <a:schemeClr val="tx2"/>
                </a:solidFill>
                <a:effectLst/>
              </a:rPr>
              <a:t>Samhället</a:t>
            </a:r>
            <a:endParaRPr lang="en-US" sz="2000" dirty="0">
              <a:solidFill>
                <a:schemeClr val="tx2"/>
              </a:solidFill>
              <a:effectLst/>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3 </a:t>
            </a:r>
            <a:r>
              <a:rPr lang="en-US" sz="2000" dirty="0" err="1">
                <a:solidFill>
                  <a:schemeClr val="tx2"/>
                </a:solidFill>
                <a:effectLst/>
              </a:rPr>
              <a:t>samhällsklasser</a:t>
            </a:r>
            <a:r>
              <a:rPr lang="en-US" sz="2000" dirty="0">
                <a:solidFill>
                  <a:schemeClr val="tx2"/>
                </a:solidFill>
                <a:effectLst/>
              </a:rPr>
              <a:t>, </a:t>
            </a:r>
            <a:r>
              <a:rPr lang="en-US" sz="2000" dirty="0" err="1">
                <a:solidFill>
                  <a:schemeClr val="tx2"/>
                </a:solidFill>
                <a:effectLst/>
              </a:rPr>
              <a:t>s</a:t>
            </a:r>
            <a:r>
              <a:rPr lang="en-US" sz="2000" dirty="0" err="1">
                <a:solidFill>
                  <a:schemeClr val="tx2"/>
                </a:solidFill>
              </a:rPr>
              <a:t>å</a:t>
            </a:r>
            <a:r>
              <a:rPr lang="en-US" sz="2000" dirty="0">
                <a:solidFill>
                  <a:schemeClr val="tx2"/>
                </a:solidFill>
              </a:rPr>
              <a:t> </a:t>
            </a:r>
            <a:r>
              <a:rPr lang="en-US" sz="2000" dirty="0" err="1">
                <a:solidFill>
                  <a:schemeClr val="tx2"/>
                </a:solidFill>
              </a:rPr>
              <a:t>kallade</a:t>
            </a:r>
            <a:r>
              <a:rPr lang="en-US" sz="2000" dirty="0">
                <a:solidFill>
                  <a:schemeClr val="tx2"/>
                </a:solidFill>
              </a:rPr>
              <a:t> </a:t>
            </a:r>
            <a:r>
              <a:rPr lang="en-US" sz="2000" dirty="0" err="1">
                <a:solidFill>
                  <a:schemeClr val="tx2"/>
                </a:solidFill>
                <a:effectLst/>
              </a:rPr>
              <a:t>stånd</a:t>
            </a:r>
            <a:r>
              <a:rPr lang="en-US" sz="2000" dirty="0">
                <a:solidFill>
                  <a:schemeClr val="tx2"/>
                </a:solidFill>
                <a:effectLst/>
              </a:rPr>
              <a:t>. </a:t>
            </a:r>
            <a:r>
              <a:rPr lang="en-US" sz="2000" dirty="0">
                <a:solidFill>
                  <a:schemeClr val="tx2"/>
                </a:solidFill>
              </a:rPr>
              <a:t> </a:t>
            </a:r>
            <a:r>
              <a:rPr lang="en-US" sz="2000" dirty="0">
                <a:solidFill>
                  <a:schemeClr val="tx2"/>
                </a:solidFill>
                <a:effectLst/>
              </a:rPr>
              <a:t>Adel, </a:t>
            </a:r>
            <a:r>
              <a:rPr lang="en-US" sz="2000" dirty="0" err="1">
                <a:solidFill>
                  <a:schemeClr val="tx2"/>
                </a:solidFill>
                <a:effectLst/>
              </a:rPr>
              <a:t>präster</a:t>
            </a:r>
            <a:r>
              <a:rPr lang="en-US" sz="2000" dirty="0">
                <a:solidFill>
                  <a:schemeClr val="tx2"/>
                </a:solidFill>
                <a:effectLst/>
              </a:rPr>
              <a:t> och </a:t>
            </a:r>
            <a:r>
              <a:rPr lang="en-US" sz="2000" dirty="0" err="1">
                <a:solidFill>
                  <a:schemeClr val="tx2"/>
                </a:solidFill>
                <a:effectLst/>
              </a:rPr>
              <a:t>bönder</a:t>
            </a:r>
            <a:r>
              <a:rPr lang="en-US" sz="2000" dirty="0">
                <a:solidFill>
                  <a:schemeClr val="tx2"/>
                </a:solidFill>
                <a:effectLst/>
              </a:rPr>
              <a:t>/</a:t>
            </a:r>
            <a:r>
              <a:rPr lang="en-US" sz="2000" dirty="0" err="1">
                <a:solidFill>
                  <a:schemeClr val="tx2"/>
                </a:solidFill>
                <a:effectLst/>
              </a:rPr>
              <a:t>hantverkare</a:t>
            </a:r>
            <a:r>
              <a:rPr lang="en-US" sz="2000" dirty="0">
                <a:solidFill>
                  <a:schemeClr val="tx2"/>
                </a:solidFill>
                <a:effectLst/>
              </a:rPr>
              <a:t>/</a:t>
            </a:r>
            <a:r>
              <a:rPr lang="en-US" sz="2000" dirty="0" err="1">
                <a:solidFill>
                  <a:schemeClr val="tx2"/>
                </a:solidFill>
                <a:effectLst/>
              </a:rPr>
              <a:t>handelsmän</a:t>
            </a:r>
            <a:r>
              <a:rPr lang="en-US" sz="2000" dirty="0">
                <a:solidFill>
                  <a:schemeClr val="tx2"/>
                </a:solidFill>
                <a:effectLst/>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tx2"/>
                </a:solidFill>
                <a:effectLst/>
              </a:rPr>
              <a:t>Adeln</a:t>
            </a:r>
            <a:r>
              <a:rPr lang="en-US" sz="2000" dirty="0">
                <a:solidFill>
                  <a:schemeClr val="tx2"/>
                </a:solidFill>
                <a:effectLst/>
              </a:rPr>
              <a:t> och </a:t>
            </a:r>
            <a:r>
              <a:rPr lang="en-US" sz="2000" dirty="0" err="1">
                <a:solidFill>
                  <a:schemeClr val="tx2"/>
                </a:solidFill>
                <a:effectLst/>
              </a:rPr>
              <a:t>prästerna</a:t>
            </a:r>
            <a:r>
              <a:rPr lang="en-US" sz="2000" dirty="0">
                <a:solidFill>
                  <a:schemeClr val="tx2"/>
                </a:solidFill>
                <a:effectLst/>
              </a:rPr>
              <a:t> </a:t>
            </a:r>
            <a:r>
              <a:rPr lang="en-US" sz="2000" dirty="0" err="1">
                <a:solidFill>
                  <a:schemeClr val="tx2"/>
                </a:solidFill>
                <a:effectLst/>
              </a:rPr>
              <a:t>satte</a:t>
            </a:r>
            <a:r>
              <a:rPr lang="en-US" sz="2000" dirty="0">
                <a:solidFill>
                  <a:schemeClr val="tx2"/>
                </a:solidFill>
                <a:effectLst/>
              </a:rPr>
              <a:t> </a:t>
            </a:r>
            <a:r>
              <a:rPr lang="en-US" sz="2000" dirty="0" err="1">
                <a:solidFill>
                  <a:schemeClr val="tx2"/>
                </a:solidFill>
                <a:effectLst/>
              </a:rPr>
              <a:t>stopp</a:t>
            </a:r>
            <a:r>
              <a:rPr lang="en-US" sz="2000" dirty="0">
                <a:solidFill>
                  <a:schemeClr val="tx2"/>
                </a:solidFill>
                <a:effectLst/>
              </a:rPr>
              <a:t> för </a:t>
            </a:r>
            <a:r>
              <a:rPr lang="en-US" sz="2000" dirty="0" err="1">
                <a:solidFill>
                  <a:schemeClr val="tx2"/>
                </a:solidFill>
                <a:effectLst/>
              </a:rPr>
              <a:t>alla</a:t>
            </a:r>
            <a:r>
              <a:rPr lang="en-US" sz="2000" dirty="0">
                <a:solidFill>
                  <a:schemeClr val="tx2"/>
                </a:solidFill>
                <a:effectLst/>
              </a:rPr>
              <a:t> </a:t>
            </a:r>
            <a:r>
              <a:rPr lang="en-US" sz="2000" dirty="0" err="1">
                <a:solidFill>
                  <a:schemeClr val="tx2"/>
                </a:solidFill>
                <a:effectLst/>
              </a:rPr>
              <a:t>försök</a:t>
            </a:r>
            <a:r>
              <a:rPr lang="en-US" sz="2000" dirty="0">
                <a:solidFill>
                  <a:schemeClr val="tx2"/>
                </a:solidFill>
                <a:effectLst/>
              </a:rPr>
              <a:t> </a:t>
            </a:r>
            <a:r>
              <a:rPr lang="en-US" sz="2000" dirty="0" err="1">
                <a:solidFill>
                  <a:schemeClr val="tx2"/>
                </a:solidFill>
                <a:effectLst/>
              </a:rPr>
              <a:t>att</a:t>
            </a:r>
            <a:r>
              <a:rPr lang="en-US" sz="2000" dirty="0">
                <a:solidFill>
                  <a:schemeClr val="tx2"/>
                </a:solidFill>
                <a:effectLst/>
              </a:rPr>
              <a:t> </a:t>
            </a:r>
            <a:r>
              <a:rPr lang="en-US" sz="2000" dirty="0" err="1">
                <a:solidFill>
                  <a:schemeClr val="tx2"/>
                </a:solidFill>
                <a:effectLst/>
              </a:rPr>
              <a:t>minska</a:t>
            </a:r>
            <a:r>
              <a:rPr lang="en-US" sz="2000" dirty="0">
                <a:solidFill>
                  <a:schemeClr val="tx2"/>
                </a:solidFill>
                <a:effectLst/>
              </a:rPr>
              <a:t> </a:t>
            </a:r>
            <a:r>
              <a:rPr lang="en-US" sz="2000" dirty="0" err="1">
                <a:solidFill>
                  <a:schemeClr val="tx2"/>
                </a:solidFill>
                <a:effectLst/>
              </a:rPr>
              <a:t>deras</a:t>
            </a:r>
            <a:r>
              <a:rPr lang="en-US" sz="2000" dirty="0">
                <a:solidFill>
                  <a:schemeClr val="tx2"/>
                </a:solidFill>
                <a:effectLst/>
              </a:rPr>
              <a:t> </a:t>
            </a:r>
            <a:r>
              <a:rPr lang="en-US" sz="2000" dirty="0" err="1">
                <a:solidFill>
                  <a:schemeClr val="tx2"/>
                </a:solidFill>
                <a:effectLst/>
              </a:rPr>
              <a:t>privilegier</a:t>
            </a:r>
            <a:r>
              <a:rPr lang="en-US" sz="2000" dirty="0">
                <a:solidFill>
                  <a:schemeClr val="tx2"/>
                </a:solidFill>
                <a:effectLst/>
              </a:rPr>
              <a:t>. </a:t>
            </a:r>
          </a:p>
          <a:p>
            <a:pPr>
              <a:lnSpc>
                <a:spcPct val="90000"/>
              </a:lnSpc>
              <a:spcBef>
                <a:spcPct val="20000"/>
              </a:spcBef>
              <a:spcAft>
                <a:spcPts val="600"/>
              </a:spcAft>
              <a:buClr>
                <a:schemeClr val="accent2"/>
              </a:buClr>
              <a:buSzPct val="92000"/>
            </a:pPr>
            <a:endParaRPr lang="en-US" sz="2000" dirty="0">
              <a:solidFill>
                <a:schemeClr val="tx2"/>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b="1" dirty="0" err="1">
                <a:solidFill>
                  <a:schemeClr val="tx2"/>
                </a:solidFill>
              </a:rPr>
              <a:t>Amerikanska</a:t>
            </a:r>
            <a:r>
              <a:rPr lang="en-US" sz="2000" b="1" dirty="0">
                <a:solidFill>
                  <a:schemeClr val="tx2"/>
                </a:solidFill>
              </a:rPr>
              <a:t> </a:t>
            </a:r>
            <a:r>
              <a:rPr lang="en-US" sz="2000" b="1" dirty="0" err="1">
                <a:solidFill>
                  <a:schemeClr val="tx2"/>
                </a:solidFill>
              </a:rPr>
              <a:t>revolutionen</a:t>
            </a:r>
            <a:r>
              <a:rPr lang="en-US" sz="2000" b="1" dirty="0">
                <a:solidFill>
                  <a:schemeClr val="tx2"/>
                </a:solidFill>
              </a:rPr>
              <a:t> </a:t>
            </a:r>
            <a:r>
              <a:rPr lang="en-US" sz="2000" b="1" dirty="0" err="1">
                <a:solidFill>
                  <a:schemeClr val="tx2"/>
                </a:solidFill>
              </a:rPr>
              <a:t>en</a:t>
            </a:r>
            <a:r>
              <a:rPr lang="en-US" sz="2000" b="1" dirty="0">
                <a:solidFill>
                  <a:schemeClr val="tx2"/>
                </a:solidFill>
              </a:rPr>
              <a:t> </a:t>
            </a:r>
            <a:r>
              <a:rPr lang="en-US" sz="2000" b="1" dirty="0" err="1">
                <a:solidFill>
                  <a:schemeClr val="tx2"/>
                </a:solidFill>
              </a:rPr>
              <a:t>förebild</a:t>
            </a:r>
            <a:endParaRPr lang="en-US" sz="2000" b="1" dirty="0">
              <a:solidFill>
                <a:schemeClr val="tx2"/>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2000" dirty="0">
              <a:solidFill>
                <a:schemeClr val="tx2"/>
              </a:solidFill>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tx2"/>
                </a:solidFill>
                <a:effectLst/>
              </a:rPr>
              <a:t>Frihetskampen</a:t>
            </a:r>
            <a:r>
              <a:rPr lang="en-US" sz="2000" dirty="0">
                <a:solidFill>
                  <a:schemeClr val="tx2"/>
                </a:solidFill>
                <a:effectLst/>
              </a:rPr>
              <a:t> </a:t>
            </a:r>
            <a:r>
              <a:rPr lang="en-US" sz="2000" dirty="0" err="1">
                <a:solidFill>
                  <a:schemeClr val="tx2"/>
                </a:solidFill>
                <a:effectLst/>
              </a:rPr>
              <a:t>i</a:t>
            </a:r>
            <a:r>
              <a:rPr lang="en-US" sz="2000" dirty="0">
                <a:solidFill>
                  <a:schemeClr val="tx2"/>
                </a:solidFill>
                <a:effectLst/>
              </a:rPr>
              <a:t> USA </a:t>
            </a:r>
            <a:r>
              <a:rPr lang="en-US" sz="2000" dirty="0" err="1">
                <a:solidFill>
                  <a:schemeClr val="tx2"/>
                </a:solidFill>
                <a:effectLst/>
              </a:rPr>
              <a:t>visade</a:t>
            </a:r>
            <a:r>
              <a:rPr lang="en-US" sz="2000" dirty="0">
                <a:solidFill>
                  <a:schemeClr val="tx2"/>
                </a:solidFill>
                <a:effectLst/>
              </a:rPr>
              <a:t> </a:t>
            </a:r>
            <a:r>
              <a:rPr lang="en-US" sz="2000" dirty="0" err="1">
                <a:solidFill>
                  <a:schemeClr val="tx2"/>
                </a:solidFill>
                <a:effectLst/>
              </a:rPr>
              <a:t>att</a:t>
            </a:r>
            <a:r>
              <a:rPr lang="en-US" sz="2000" dirty="0">
                <a:solidFill>
                  <a:schemeClr val="tx2"/>
                </a:solidFill>
                <a:effectLst/>
              </a:rPr>
              <a:t> det </a:t>
            </a:r>
            <a:r>
              <a:rPr lang="en-US" sz="2000" dirty="0" err="1">
                <a:solidFill>
                  <a:schemeClr val="tx2"/>
                </a:solidFill>
                <a:effectLst/>
              </a:rPr>
              <a:t>en</a:t>
            </a:r>
            <a:r>
              <a:rPr lang="en-US" sz="2000" dirty="0">
                <a:solidFill>
                  <a:schemeClr val="tx2"/>
                </a:solidFill>
                <a:effectLst/>
              </a:rPr>
              <a:t> </a:t>
            </a:r>
            <a:r>
              <a:rPr lang="en-US" sz="2000" dirty="0" err="1">
                <a:solidFill>
                  <a:schemeClr val="tx2"/>
                </a:solidFill>
                <a:effectLst/>
              </a:rPr>
              <a:t>ny</a:t>
            </a:r>
            <a:r>
              <a:rPr lang="en-US" sz="2000" dirty="0">
                <a:solidFill>
                  <a:schemeClr val="tx2"/>
                </a:solidFill>
                <a:effectLst/>
              </a:rPr>
              <a:t> </a:t>
            </a:r>
            <a:r>
              <a:rPr lang="en-US" sz="2000" dirty="0" err="1">
                <a:solidFill>
                  <a:schemeClr val="tx2"/>
                </a:solidFill>
                <a:effectLst/>
              </a:rPr>
              <a:t>samhällsordning</a:t>
            </a:r>
            <a:r>
              <a:rPr lang="en-US" sz="2000" dirty="0">
                <a:solidFill>
                  <a:schemeClr val="tx2"/>
                </a:solidFill>
                <a:effectLst/>
              </a:rPr>
              <a:t> var </a:t>
            </a:r>
            <a:r>
              <a:rPr lang="en-US" sz="2000" dirty="0" err="1">
                <a:solidFill>
                  <a:schemeClr val="tx2"/>
                </a:solidFill>
                <a:effectLst/>
              </a:rPr>
              <a:t>möjlig</a:t>
            </a:r>
            <a:r>
              <a:rPr lang="en-US" sz="2000" dirty="0">
                <a:solidFill>
                  <a:schemeClr val="tx2"/>
                </a:solidFill>
                <a:effectLst/>
              </a:rPr>
              <a:t>, </a:t>
            </a:r>
            <a:r>
              <a:rPr lang="en-US" sz="2000" dirty="0" err="1">
                <a:solidFill>
                  <a:schemeClr val="tx2"/>
                </a:solidFill>
                <a:effectLst/>
              </a:rPr>
              <a:t>en</a:t>
            </a:r>
            <a:r>
              <a:rPr lang="en-US" sz="2000" dirty="0">
                <a:solidFill>
                  <a:schemeClr val="tx2"/>
                </a:solidFill>
                <a:effectLst/>
              </a:rPr>
              <a:t> stat </a:t>
            </a:r>
            <a:r>
              <a:rPr lang="en-US" sz="2000" dirty="0" err="1">
                <a:solidFill>
                  <a:schemeClr val="tx2"/>
                </a:solidFill>
                <a:effectLst/>
              </a:rPr>
              <a:t>utan</a:t>
            </a:r>
            <a:r>
              <a:rPr lang="en-US" sz="2000" dirty="0">
                <a:solidFill>
                  <a:schemeClr val="tx2"/>
                </a:solidFill>
                <a:effectLst/>
              </a:rPr>
              <a:t> kung, </a:t>
            </a:r>
            <a:r>
              <a:rPr lang="en-US" sz="2000" dirty="0" err="1">
                <a:solidFill>
                  <a:schemeClr val="tx2"/>
                </a:solidFill>
                <a:effectLst/>
              </a:rPr>
              <a:t>adel</a:t>
            </a:r>
            <a:r>
              <a:rPr lang="en-US" sz="2000" dirty="0">
                <a:solidFill>
                  <a:schemeClr val="tx2"/>
                </a:solidFill>
                <a:effectLst/>
              </a:rPr>
              <a:t> och </a:t>
            </a:r>
            <a:r>
              <a:rPr lang="en-US" sz="2000" dirty="0" err="1">
                <a:solidFill>
                  <a:schemeClr val="tx2"/>
                </a:solidFill>
                <a:effectLst/>
              </a:rPr>
              <a:t>statskyrka</a:t>
            </a:r>
            <a:r>
              <a:rPr lang="en-US" sz="2000" dirty="0">
                <a:solidFill>
                  <a:schemeClr val="tx2"/>
                </a:solidFill>
              </a:rPr>
              <a:t>. </a:t>
            </a:r>
            <a:r>
              <a:rPr lang="en-US" sz="2000" dirty="0">
                <a:solidFill>
                  <a:schemeClr val="tx2"/>
                </a:solidFill>
                <a:effectLst/>
              </a:rPr>
              <a:t>Det </a:t>
            </a:r>
            <a:r>
              <a:rPr lang="en-US" sz="2000" dirty="0" err="1">
                <a:solidFill>
                  <a:schemeClr val="tx2"/>
                </a:solidFill>
                <a:effectLst/>
              </a:rPr>
              <a:t>gick</a:t>
            </a:r>
            <a:r>
              <a:rPr lang="en-US" sz="2000" dirty="0">
                <a:solidFill>
                  <a:schemeClr val="tx2"/>
                </a:solidFill>
                <a:effectLst/>
              </a:rPr>
              <a:t> </a:t>
            </a:r>
            <a:r>
              <a:rPr lang="en-US" sz="2000" dirty="0" err="1">
                <a:solidFill>
                  <a:schemeClr val="tx2"/>
                </a:solidFill>
                <a:effectLst/>
              </a:rPr>
              <a:t>att</a:t>
            </a:r>
            <a:r>
              <a:rPr lang="en-US" sz="2000" dirty="0">
                <a:solidFill>
                  <a:schemeClr val="tx2"/>
                </a:solidFill>
                <a:effectLst/>
              </a:rPr>
              <a:t> </a:t>
            </a:r>
            <a:r>
              <a:rPr lang="en-US" sz="2000" dirty="0" err="1">
                <a:solidFill>
                  <a:schemeClr val="tx2"/>
                </a:solidFill>
                <a:effectLst/>
              </a:rPr>
              <a:t>göra</a:t>
            </a:r>
            <a:r>
              <a:rPr lang="en-US" sz="2000" dirty="0">
                <a:solidFill>
                  <a:schemeClr val="tx2"/>
                </a:solidFill>
                <a:effectLst/>
              </a:rPr>
              <a:t> </a:t>
            </a:r>
            <a:r>
              <a:rPr lang="en-US" sz="2000" dirty="0" err="1">
                <a:solidFill>
                  <a:schemeClr val="tx2"/>
                </a:solidFill>
                <a:effectLst/>
              </a:rPr>
              <a:t>uppror</a:t>
            </a:r>
            <a:r>
              <a:rPr lang="en-US" sz="2000" dirty="0">
                <a:solidFill>
                  <a:schemeClr val="tx2"/>
                </a:solidFill>
                <a:effectLst/>
              </a:rPr>
              <a: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Vad </a:t>
            </a:r>
            <a:r>
              <a:rPr lang="en-US" sz="2000" dirty="0" err="1">
                <a:solidFill>
                  <a:schemeClr val="tx2"/>
                </a:solidFill>
                <a:effectLst/>
              </a:rPr>
              <a:t>hände</a:t>
            </a:r>
            <a:r>
              <a:rPr lang="en-US" sz="2000" dirty="0">
                <a:solidFill>
                  <a:schemeClr val="tx2"/>
                </a:solidFill>
                <a:effectLst/>
              </a:rPr>
              <a:t>?</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500" dirty="0">
              <a:solidFill>
                <a:schemeClr val="tx2"/>
              </a:solidFill>
            </a:endParaRPr>
          </a:p>
        </p:txBody>
      </p:sp>
    </p:spTree>
    <p:extLst>
      <p:ext uri="{BB962C8B-B14F-4D97-AF65-F5344CB8AC3E}">
        <p14:creationId xmlns:p14="http://schemas.microsoft.com/office/powerpoint/2010/main" val="90509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 name="Rectangle 9">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2" name="Rectangle 11">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4" name="Rectangle 13">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useBgFill="1">
        <p:nvSpPr>
          <p:cNvPr id="16" name="Rectangle 15">
            <a:extLst>
              <a:ext uri="{FF2B5EF4-FFF2-40B4-BE49-F238E27FC236}">
                <a16:creationId xmlns:a16="http://schemas.microsoft.com/office/drawing/2014/main" id="{CA122780-29D7-4796-95BF-DA8AD947A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n traktor på avstånd på en gård">
            <a:extLst>
              <a:ext uri="{FF2B5EF4-FFF2-40B4-BE49-F238E27FC236}">
                <a16:creationId xmlns:a16="http://schemas.microsoft.com/office/drawing/2014/main" id="{EB7CBB12-62F5-6E53-98AE-439AF4094761}"/>
              </a:ext>
            </a:extLst>
          </p:cNvPr>
          <p:cNvPicPr>
            <a:picLocks noChangeAspect="1"/>
          </p:cNvPicPr>
          <p:nvPr/>
        </p:nvPicPr>
        <p:blipFill>
          <a:blip r:embed="rId2"/>
          <a:srcRect t="15730"/>
          <a:stretch>
            <a:fillRect/>
          </a:stretch>
        </p:blipFill>
        <p:spPr>
          <a:xfrm>
            <a:off x="20" y="10"/>
            <a:ext cx="12191980" cy="6857990"/>
          </a:xfrm>
          <a:prstGeom prst="rect">
            <a:avLst/>
          </a:prstGeom>
        </p:spPr>
      </p:pic>
      <p:grpSp>
        <p:nvGrpSpPr>
          <p:cNvPr id="18" name="Group 17">
            <a:extLst>
              <a:ext uri="{FF2B5EF4-FFF2-40B4-BE49-F238E27FC236}">
                <a16:creationId xmlns:a16="http://schemas.microsoft.com/office/drawing/2014/main" id="{0F589B4C-3CA2-49DE-9E63-145FF5CB7D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9" name="Rectangle 18">
              <a:extLst>
                <a:ext uri="{FF2B5EF4-FFF2-40B4-BE49-F238E27FC236}">
                  <a16:creationId xmlns:a16="http://schemas.microsoft.com/office/drawing/2014/main" id="{DD7D4F7C-6EAA-4D74-BDD3-6602D41F3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 name="Rectangle 19">
              <a:extLst>
                <a:ext uri="{FF2B5EF4-FFF2-40B4-BE49-F238E27FC236}">
                  <a16:creationId xmlns:a16="http://schemas.microsoft.com/office/drawing/2014/main" id="{65B11D41-504D-4822-8E12-3AD6AB8B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2" name="textruta 1">
            <a:extLst>
              <a:ext uri="{FF2B5EF4-FFF2-40B4-BE49-F238E27FC236}">
                <a16:creationId xmlns:a16="http://schemas.microsoft.com/office/drawing/2014/main" id="{43BAD84C-C61D-1867-7BA2-9919022C91AD}"/>
              </a:ext>
            </a:extLst>
          </p:cNvPr>
          <p:cNvSpPr txBox="1"/>
          <p:nvPr/>
        </p:nvSpPr>
        <p:spPr>
          <a:xfrm>
            <a:off x="446533" y="1166595"/>
            <a:ext cx="3549733" cy="4836272"/>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b="1" dirty="0" err="1">
                <a:solidFill>
                  <a:schemeClr val="bg1"/>
                </a:solidFill>
                <a:effectLst/>
              </a:rPr>
              <a:t>Generalständerna</a:t>
            </a:r>
            <a:r>
              <a:rPr lang="en-US" b="1" dirty="0">
                <a:solidFill>
                  <a:schemeClr val="bg1"/>
                </a:solidFill>
                <a:effectLst/>
              </a:rPr>
              <a:t> </a:t>
            </a:r>
            <a:r>
              <a:rPr lang="en-US" b="1" dirty="0" err="1">
                <a:solidFill>
                  <a:schemeClr val="bg1"/>
                </a:solidFill>
                <a:effectLst/>
              </a:rPr>
              <a:t>samlas</a:t>
            </a:r>
            <a:endParaRPr lang="en-US" dirty="0">
              <a:solidFill>
                <a:schemeClr val="bg1"/>
              </a:solidFill>
              <a:effectLst/>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dirty="0" err="1">
                <a:solidFill>
                  <a:schemeClr val="bg1"/>
                </a:solidFill>
                <a:effectLst/>
              </a:rPr>
              <a:t>Varför</a:t>
            </a:r>
            <a:r>
              <a:rPr lang="en-US" dirty="0">
                <a:solidFill>
                  <a:schemeClr val="bg1"/>
                </a:solidFill>
                <a:effectLst/>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dirty="0" err="1">
                <a:solidFill>
                  <a:schemeClr val="bg1"/>
                </a:solidFill>
                <a:effectLst/>
              </a:rPr>
              <a:t>Kungen</a:t>
            </a:r>
            <a:r>
              <a:rPr lang="en-US" dirty="0">
                <a:solidFill>
                  <a:schemeClr val="bg1"/>
                </a:solidFill>
                <a:effectLst/>
              </a:rPr>
              <a:t> </a:t>
            </a:r>
            <a:r>
              <a:rPr lang="en-US" dirty="0" err="1">
                <a:solidFill>
                  <a:schemeClr val="bg1"/>
                </a:solidFill>
                <a:effectLst/>
              </a:rPr>
              <a:t>behövde</a:t>
            </a:r>
            <a:r>
              <a:rPr lang="en-US" dirty="0">
                <a:solidFill>
                  <a:schemeClr val="bg1"/>
                </a:solidFill>
                <a:effectLst/>
              </a:rPr>
              <a:t> </a:t>
            </a:r>
            <a:r>
              <a:rPr lang="en-US" dirty="0" err="1">
                <a:solidFill>
                  <a:schemeClr val="bg1"/>
                </a:solidFill>
                <a:effectLst/>
              </a:rPr>
              <a:t>hjälp</a:t>
            </a:r>
            <a:r>
              <a:rPr lang="en-US" dirty="0">
                <a:solidFill>
                  <a:schemeClr val="bg1"/>
                </a:solidFill>
                <a:effectLst/>
              </a:rPr>
              <a:t> </a:t>
            </a:r>
            <a:r>
              <a:rPr lang="en-US" dirty="0" err="1">
                <a:solidFill>
                  <a:schemeClr val="bg1"/>
                </a:solidFill>
                <a:effectLst/>
              </a:rPr>
              <a:t>på</a:t>
            </a:r>
            <a:r>
              <a:rPr lang="en-US" dirty="0">
                <a:solidFill>
                  <a:schemeClr val="bg1"/>
                </a:solidFill>
                <a:effectLst/>
              </a:rPr>
              <a:t> </a:t>
            </a:r>
            <a:r>
              <a:rPr lang="en-US" dirty="0" err="1">
                <a:solidFill>
                  <a:schemeClr val="bg1"/>
                </a:solidFill>
                <a:effectLst/>
              </a:rPr>
              <a:t>grund</a:t>
            </a:r>
            <a:r>
              <a:rPr lang="en-US" dirty="0">
                <a:solidFill>
                  <a:schemeClr val="bg1"/>
                </a:solidFill>
                <a:effectLst/>
              </a:rPr>
              <a:t> av </a:t>
            </a:r>
            <a:r>
              <a:rPr lang="en-US" dirty="0" err="1">
                <a:solidFill>
                  <a:schemeClr val="bg1"/>
                </a:solidFill>
                <a:effectLst/>
              </a:rPr>
              <a:t>Frankrikes</a:t>
            </a:r>
            <a:r>
              <a:rPr lang="en-US" dirty="0">
                <a:solidFill>
                  <a:schemeClr val="bg1"/>
                </a:solidFill>
                <a:effectLst/>
              </a:rPr>
              <a:t> </a:t>
            </a:r>
            <a:r>
              <a:rPr lang="en-US" dirty="0" err="1">
                <a:solidFill>
                  <a:schemeClr val="bg1"/>
                </a:solidFill>
                <a:effectLst/>
              </a:rPr>
              <a:t>dåliga</a:t>
            </a:r>
            <a:r>
              <a:rPr lang="en-US" dirty="0">
                <a:solidFill>
                  <a:schemeClr val="bg1"/>
                </a:solidFill>
                <a:effectLst/>
              </a:rPr>
              <a:t> </a:t>
            </a:r>
            <a:r>
              <a:rPr lang="en-US" dirty="0" err="1">
                <a:solidFill>
                  <a:schemeClr val="bg1"/>
                </a:solidFill>
                <a:effectLst/>
              </a:rPr>
              <a:t>ekonomi</a:t>
            </a:r>
            <a:r>
              <a:rPr lang="en-US" dirty="0">
                <a:solidFill>
                  <a:schemeClr val="bg1"/>
                </a:solidFill>
                <a:effectLst/>
              </a:rPr>
              <a: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bg1"/>
                </a:solidFill>
                <a:effectLst/>
              </a:rPr>
              <a:t>Vad </a:t>
            </a:r>
            <a:r>
              <a:rPr lang="en-US" dirty="0" err="1">
                <a:solidFill>
                  <a:schemeClr val="bg1"/>
                </a:solidFill>
                <a:effectLst/>
              </a:rPr>
              <a:t>hände</a:t>
            </a:r>
            <a:r>
              <a:rPr lang="en-US" dirty="0">
                <a:solidFill>
                  <a:schemeClr val="bg1"/>
                </a:solidFill>
                <a:effectLst/>
              </a:rPr>
              <a:t> under </a:t>
            </a:r>
            <a:r>
              <a:rPr lang="en-US" dirty="0" err="1">
                <a:solidFill>
                  <a:schemeClr val="bg1"/>
                </a:solidFill>
                <a:effectLst/>
              </a:rPr>
              <a:t>mötet</a:t>
            </a:r>
            <a:r>
              <a:rPr lang="en-US" dirty="0">
                <a:solidFill>
                  <a:schemeClr val="bg1"/>
                </a:solidFill>
                <a:effectLst/>
              </a:rPr>
              <a: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bg1"/>
                </a:solidFill>
                <a:effectLst/>
              </a:rPr>
              <a:t>De </a:t>
            </a:r>
            <a:r>
              <a:rPr lang="en-US" dirty="0" err="1">
                <a:solidFill>
                  <a:schemeClr val="bg1"/>
                </a:solidFill>
                <a:effectLst/>
              </a:rPr>
              <a:t>tre</a:t>
            </a:r>
            <a:r>
              <a:rPr lang="en-US" dirty="0">
                <a:solidFill>
                  <a:schemeClr val="bg1"/>
                </a:solidFill>
                <a:effectLst/>
              </a:rPr>
              <a:t> </a:t>
            </a:r>
            <a:r>
              <a:rPr lang="en-US" dirty="0" err="1">
                <a:solidFill>
                  <a:schemeClr val="bg1"/>
                </a:solidFill>
                <a:effectLst/>
              </a:rPr>
              <a:t>stånden</a:t>
            </a:r>
            <a:r>
              <a:rPr lang="en-US" dirty="0">
                <a:solidFill>
                  <a:schemeClr val="bg1"/>
                </a:solidFill>
                <a:effectLst/>
              </a:rPr>
              <a:t> hade 1 </a:t>
            </a:r>
            <a:r>
              <a:rPr lang="en-US" dirty="0" err="1">
                <a:solidFill>
                  <a:schemeClr val="bg1"/>
                </a:solidFill>
                <a:effectLst/>
              </a:rPr>
              <a:t>röst</a:t>
            </a:r>
            <a:r>
              <a:rPr lang="en-US" dirty="0">
                <a:solidFill>
                  <a:schemeClr val="bg1"/>
                </a:solidFill>
                <a:effectLst/>
              </a:rPr>
              <a:t> </a:t>
            </a:r>
            <a:r>
              <a:rPr lang="en-US" dirty="0" err="1">
                <a:solidFill>
                  <a:schemeClr val="bg1"/>
                </a:solidFill>
                <a:effectLst/>
              </a:rPr>
              <a:t>vardera</a:t>
            </a:r>
            <a:r>
              <a:rPr lang="en-US" dirty="0">
                <a:solidFill>
                  <a:schemeClr val="bg1"/>
                </a:solidFill>
                <a:effectLst/>
              </a:rPr>
              <a:t>, trots </a:t>
            </a:r>
            <a:r>
              <a:rPr lang="en-US" dirty="0" err="1">
                <a:solidFill>
                  <a:schemeClr val="bg1"/>
                </a:solidFill>
                <a:effectLst/>
              </a:rPr>
              <a:t>att</a:t>
            </a:r>
            <a:r>
              <a:rPr lang="en-US" dirty="0">
                <a:solidFill>
                  <a:schemeClr val="bg1"/>
                </a:solidFill>
                <a:effectLst/>
              </a:rPr>
              <a:t> </a:t>
            </a:r>
            <a:r>
              <a:rPr lang="en-US" dirty="0" err="1">
                <a:solidFill>
                  <a:schemeClr val="bg1"/>
                </a:solidFill>
                <a:effectLst/>
              </a:rPr>
              <a:t>bönder</a:t>
            </a:r>
            <a:r>
              <a:rPr lang="en-US" dirty="0">
                <a:solidFill>
                  <a:schemeClr val="bg1"/>
                </a:solidFill>
                <a:effectLst/>
              </a:rPr>
              <a:t>/</a:t>
            </a:r>
            <a:r>
              <a:rPr lang="en-US" dirty="0" err="1">
                <a:solidFill>
                  <a:schemeClr val="bg1"/>
                </a:solidFill>
                <a:effectLst/>
              </a:rPr>
              <a:t>borgare</a:t>
            </a:r>
            <a:r>
              <a:rPr lang="en-US" dirty="0">
                <a:solidFill>
                  <a:schemeClr val="bg1"/>
                </a:solidFill>
                <a:effectLst/>
              </a:rPr>
              <a:t> var </a:t>
            </a:r>
            <a:r>
              <a:rPr lang="en-US" dirty="0" err="1">
                <a:solidFill>
                  <a:schemeClr val="bg1"/>
                </a:solidFill>
                <a:effectLst/>
              </a:rPr>
              <a:t>dubbelt</a:t>
            </a:r>
            <a:r>
              <a:rPr lang="en-US" dirty="0">
                <a:solidFill>
                  <a:schemeClr val="bg1"/>
                </a:solidFill>
                <a:effectLst/>
              </a:rPr>
              <a:t> </a:t>
            </a:r>
            <a:r>
              <a:rPr lang="en-US" dirty="0" err="1">
                <a:solidFill>
                  <a:schemeClr val="bg1"/>
                </a:solidFill>
                <a:effectLst/>
              </a:rPr>
              <a:t>fler</a:t>
            </a:r>
            <a:r>
              <a:rPr lang="en-US" dirty="0">
                <a:solidFill>
                  <a:schemeClr val="bg1"/>
                </a:solidFill>
                <a:effectLst/>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bg1"/>
                </a:solidFill>
                <a:effectLst/>
              </a:rPr>
              <a:t>De </a:t>
            </a:r>
            <a:r>
              <a:rPr lang="en-US" dirty="0" err="1">
                <a:solidFill>
                  <a:schemeClr val="bg1"/>
                </a:solidFill>
                <a:effectLst/>
              </a:rPr>
              <a:t>krävde</a:t>
            </a:r>
            <a:r>
              <a:rPr lang="en-US" dirty="0">
                <a:solidFill>
                  <a:schemeClr val="bg1"/>
                </a:solidFill>
                <a:effectLst/>
              </a:rPr>
              <a:t> </a:t>
            </a:r>
            <a:r>
              <a:rPr lang="en-US" dirty="0" err="1">
                <a:solidFill>
                  <a:schemeClr val="bg1"/>
                </a:solidFill>
                <a:effectLst/>
              </a:rPr>
              <a:t>att</a:t>
            </a:r>
            <a:r>
              <a:rPr lang="en-US" dirty="0">
                <a:solidFill>
                  <a:schemeClr val="bg1"/>
                </a:solidFill>
                <a:effectLst/>
              </a:rPr>
              <a:t> </a:t>
            </a:r>
            <a:r>
              <a:rPr lang="en-US" dirty="0" err="1">
                <a:solidFill>
                  <a:schemeClr val="bg1"/>
                </a:solidFill>
                <a:effectLst/>
              </a:rPr>
              <a:t>varje</a:t>
            </a:r>
            <a:r>
              <a:rPr lang="en-US" dirty="0">
                <a:solidFill>
                  <a:schemeClr val="bg1"/>
                </a:solidFill>
                <a:effectLst/>
              </a:rPr>
              <a:t> </a:t>
            </a:r>
            <a:r>
              <a:rPr lang="en-US" dirty="0" err="1">
                <a:solidFill>
                  <a:schemeClr val="bg1"/>
                </a:solidFill>
                <a:effectLst/>
              </a:rPr>
              <a:t>individ</a:t>
            </a:r>
            <a:r>
              <a:rPr lang="en-US" dirty="0">
                <a:solidFill>
                  <a:schemeClr val="bg1"/>
                </a:solidFill>
                <a:effectLst/>
              </a:rPr>
              <a:t>, </a:t>
            </a:r>
            <a:r>
              <a:rPr lang="en-US" dirty="0" err="1">
                <a:solidFill>
                  <a:schemeClr val="bg1"/>
                </a:solidFill>
                <a:effectLst/>
              </a:rPr>
              <a:t>ledamot</a:t>
            </a:r>
            <a:r>
              <a:rPr lang="en-US" dirty="0">
                <a:solidFill>
                  <a:schemeClr val="bg1"/>
                </a:solidFill>
                <a:effectLst/>
              </a:rPr>
              <a:t> </a:t>
            </a:r>
            <a:r>
              <a:rPr lang="en-US" dirty="0" err="1">
                <a:solidFill>
                  <a:schemeClr val="bg1"/>
                </a:solidFill>
                <a:effectLst/>
              </a:rPr>
              <a:t>skulle</a:t>
            </a:r>
            <a:r>
              <a:rPr lang="en-US" dirty="0">
                <a:solidFill>
                  <a:schemeClr val="bg1"/>
                </a:solidFill>
                <a:effectLst/>
              </a:rPr>
              <a:t> ha </a:t>
            </a:r>
            <a:r>
              <a:rPr lang="en-US" dirty="0" err="1">
                <a:solidFill>
                  <a:schemeClr val="bg1"/>
                </a:solidFill>
                <a:effectLst/>
              </a:rPr>
              <a:t>varsin</a:t>
            </a:r>
            <a:r>
              <a:rPr lang="en-US" dirty="0">
                <a:solidFill>
                  <a:schemeClr val="bg1"/>
                </a:solidFill>
                <a:effectLst/>
              </a:rPr>
              <a:t> </a:t>
            </a:r>
            <a:r>
              <a:rPr lang="en-US" dirty="0" err="1">
                <a:solidFill>
                  <a:schemeClr val="bg1"/>
                </a:solidFill>
                <a:effectLst/>
              </a:rPr>
              <a:t>röst</a:t>
            </a:r>
            <a:r>
              <a:rPr lang="en-US" dirty="0">
                <a:solidFill>
                  <a:schemeClr val="bg1"/>
                </a:solidFill>
                <a:effectLst/>
              </a:rPr>
              <a:t>. Men </a:t>
            </a:r>
            <a:r>
              <a:rPr lang="en-US" dirty="0" err="1">
                <a:solidFill>
                  <a:schemeClr val="bg1"/>
                </a:solidFill>
                <a:effectLst/>
              </a:rPr>
              <a:t>nej</a:t>
            </a:r>
            <a:r>
              <a:rPr lang="en-US" dirty="0">
                <a:solidFill>
                  <a:schemeClr val="bg1"/>
                </a:solidFill>
                <a:effectLst/>
              </a:rPr>
              <a:t>, </a:t>
            </a:r>
            <a:r>
              <a:rPr lang="en-US" dirty="0" err="1">
                <a:solidFill>
                  <a:schemeClr val="bg1"/>
                </a:solidFill>
                <a:effectLst/>
              </a:rPr>
              <a:t>tyckte</a:t>
            </a:r>
            <a:r>
              <a:rPr lang="en-US" dirty="0">
                <a:solidFill>
                  <a:schemeClr val="bg1"/>
                </a:solidFill>
                <a:effectLst/>
              </a:rPr>
              <a:t> </a:t>
            </a:r>
            <a:r>
              <a:rPr lang="en-US" dirty="0" err="1">
                <a:solidFill>
                  <a:schemeClr val="bg1"/>
                </a:solidFill>
                <a:effectLst/>
              </a:rPr>
              <a:t>kungen</a:t>
            </a:r>
            <a:r>
              <a:rPr lang="en-US" dirty="0">
                <a:solidFill>
                  <a:schemeClr val="bg1"/>
                </a:solidFill>
                <a:effectLst/>
              </a:rPr>
              <a:t>, </a:t>
            </a:r>
            <a:r>
              <a:rPr lang="en-US" dirty="0" err="1">
                <a:solidFill>
                  <a:schemeClr val="bg1"/>
                </a:solidFill>
                <a:effectLst/>
              </a:rPr>
              <a:t>adeln</a:t>
            </a:r>
            <a:r>
              <a:rPr lang="en-US" dirty="0">
                <a:solidFill>
                  <a:schemeClr val="bg1"/>
                </a:solidFill>
                <a:effectLst/>
              </a:rPr>
              <a:t> och </a:t>
            </a:r>
            <a:r>
              <a:rPr lang="en-US" dirty="0" err="1">
                <a:solidFill>
                  <a:schemeClr val="bg1"/>
                </a:solidFill>
                <a:effectLst/>
              </a:rPr>
              <a:t>prästerna</a:t>
            </a:r>
            <a:r>
              <a:rPr lang="en-US" dirty="0">
                <a:solidFill>
                  <a:schemeClr val="bg1"/>
                </a:solidFill>
                <a:effectLst/>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bg1"/>
                </a:solidFill>
                <a:effectLst/>
              </a:rPr>
              <a:t>Leder till?</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500" dirty="0">
              <a:solidFill>
                <a:schemeClr val="bg1"/>
              </a:solidFill>
            </a:endParaRPr>
          </a:p>
        </p:txBody>
      </p:sp>
    </p:spTree>
    <p:extLst>
      <p:ext uri="{BB962C8B-B14F-4D97-AF65-F5344CB8AC3E}">
        <p14:creationId xmlns:p14="http://schemas.microsoft.com/office/powerpoint/2010/main" val="338859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1004DF-2EE8-916B-C165-34E850A676D7}"/>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33" name="Rectangle 103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35" name="Rectangle 103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37" name="Rectangle 103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39" name="Rectangle 1038">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akgrunden till den franska revolutionen 1789 | Historia | SO-rummet">
            <a:extLst>
              <a:ext uri="{FF2B5EF4-FFF2-40B4-BE49-F238E27FC236}">
                <a16:creationId xmlns:a16="http://schemas.microsoft.com/office/drawing/2014/main" id="{6387A277-49C6-DB5A-3D9F-11AF6B725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6" r="22402" b="2"/>
          <a:stretch>
            <a:fillRect/>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33CD0B3B-4D16-6E47-9E4E-B7E7163CE15E}"/>
              </a:ext>
            </a:extLst>
          </p:cNvPr>
          <p:cNvSpPr txBox="1"/>
          <p:nvPr/>
        </p:nvSpPr>
        <p:spPr>
          <a:xfrm>
            <a:off x="6061865" y="1480458"/>
            <a:ext cx="5548942" cy="474572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sz="2000" b="1" dirty="0" err="1">
                <a:solidFill>
                  <a:schemeClr val="tx2"/>
                </a:solidFill>
                <a:effectLst/>
              </a:rPr>
              <a:t>Nationalförsamling</a:t>
            </a:r>
            <a:r>
              <a:rPr lang="en-US" sz="2000" b="1" dirty="0">
                <a:solidFill>
                  <a:schemeClr val="tx2"/>
                </a:solidFill>
                <a:effectLst/>
              </a:rPr>
              <a:t> </a:t>
            </a:r>
            <a:r>
              <a:rPr lang="en-US" sz="2000" b="1" dirty="0" err="1">
                <a:solidFill>
                  <a:schemeClr val="tx2"/>
                </a:solidFill>
                <a:effectLst/>
              </a:rPr>
              <a:t>bildas</a:t>
            </a:r>
            <a:endParaRPr lang="en-US" sz="2000" dirty="0">
              <a:solidFill>
                <a:schemeClr val="tx2"/>
              </a:solidFill>
              <a:effectLst/>
            </a:endParaRP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Vad och </a:t>
            </a:r>
            <a:r>
              <a:rPr lang="en-US" sz="2000" dirty="0" err="1">
                <a:solidFill>
                  <a:schemeClr val="tx2"/>
                </a:solidFill>
                <a:effectLst/>
              </a:rPr>
              <a:t>varför</a:t>
            </a:r>
            <a:r>
              <a:rPr lang="en-US" sz="2000" dirty="0">
                <a:solidFill>
                  <a:schemeClr val="tx2"/>
                </a:solidFill>
                <a:effectLst/>
              </a:rPr>
              <a:t>? </a:t>
            </a: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3:e </a:t>
            </a:r>
            <a:r>
              <a:rPr lang="en-US" sz="2000" dirty="0" err="1">
                <a:solidFill>
                  <a:schemeClr val="tx2"/>
                </a:solidFill>
                <a:effectLst/>
              </a:rPr>
              <a:t>ståndet</a:t>
            </a:r>
            <a:r>
              <a:rPr lang="en-US" sz="2000" dirty="0">
                <a:solidFill>
                  <a:schemeClr val="tx2"/>
                </a:solidFill>
                <a:effectLst/>
              </a:rPr>
              <a:t> </a:t>
            </a:r>
            <a:r>
              <a:rPr lang="en-US" sz="2000" dirty="0" err="1">
                <a:solidFill>
                  <a:schemeClr val="tx2"/>
                </a:solidFill>
                <a:effectLst/>
              </a:rPr>
              <a:t>gick</a:t>
            </a:r>
            <a:r>
              <a:rPr lang="en-US" sz="2000" dirty="0">
                <a:solidFill>
                  <a:schemeClr val="tx2"/>
                </a:solidFill>
                <a:effectLst/>
              </a:rPr>
              <a:t> </a:t>
            </a:r>
            <a:r>
              <a:rPr lang="en-US" sz="2000" dirty="0" err="1">
                <a:solidFill>
                  <a:schemeClr val="tx2"/>
                </a:solidFill>
                <a:effectLst/>
              </a:rPr>
              <a:t>samman</a:t>
            </a:r>
            <a:r>
              <a:rPr lang="en-US" sz="2000" dirty="0">
                <a:solidFill>
                  <a:schemeClr val="tx2"/>
                </a:solidFill>
                <a:effectLst/>
              </a:rPr>
              <a:t> – </a:t>
            </a:r>
            <a:r>
              <a:rPr lang="en-US" sz="2000" dirty="0" err="1">
                <a:solidFill>
                  <a:schemeClr val="tx2"/>
                </a:solidFill>
                <a:effectLst/>
              </a:rPr>
              <a:t>Nationalförsamlingen</a:t>
            </a:r>
            <a:r>
              <a:rPr lang="en-US" sz="2000" dirty="0">
                <a:solidFill>
                  <a:schemeClr val="tx2"/>
                </a:solidFill>
                <a:effectLst/>
              </a:rPr>
              <a:t>. </a:t>
            </a: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rPr>
              <a:t>NF</a:t>
            </a:r>
            <a:r>
              <a:rPr lang="en-US" sz="2000" dirty="0">
                <a:solidFill>
                  <a:schemeClr val="tx2"/>
                </a:solidFill>
                <a:effectLst/>
              </a:rPr>
              <a:t> </a:t>
            </a:r>
            <a:r>
              <a:rPr lang="en-US" sz="2000" dirty="0" err="1">
                <a:solidFill>
                  <a:schemeClr val="tx2"/>
                </a:solidFill>
                <a:effectLst/>
              </a:rPr>
              <a:t>skulle</a:t>
            </a:r>
            <a:r>
              <a:rPr lang="en-US" sz="2000" dirty="0">
                <a:solidFill>
                  <a:schemeClr val="tx2"/>
                </a:solidFill>
                <a:effectLst/>
              </a:rPr>
              <a:t> </a:t>
            </a:r>
            <a:r>
              <a:rPr lang="en-US" sz="2000" dirty="0" err="1">
                <a:solidFill>
                  <a:schemeClr val="tx2"/>
                </a:solidFill>
                <a:effectLst/>
              </a:rPr>
              <a:t>själva</a:t>
            </a:r>
            <a:r>
              <a:rPr lang="en-US" sz="2000" dirty="0">
                <a:solidFill>
                  <a:schemeClr val="tx2"/>
                </a:solidFill>
                <a:effectLst/>
              </a:rPr>
              <a:t> </a:t>
            </a:r>
            <a:r>
              <a:rPr lang="en-US" sz="2000" dirty="0" err="1">
                <a:solidFill>
                  <a:schemeClr val="tx2"/>
                </a:solidFill>
                <a:effectLst/>
              </a:rPr>
              <a:t>stifta</a:t>
            </a:r>
            <a:r>
              <a:rPr lang="en-US" sz="2000" dirty="0">
                <a:solidFill>
                  <a:schemeClr val="tx2"/>
                </a:solidFill>
                <a:effectLst/>
              </a:rPr>
              <a:t> </a:t>
            </a:r>
            <a:r>
              <a:rPr lang="en-US" sz="2000" dirty="0" err="1">
                <a:solidFill>
                  <a:schemeClr val="tx2"/>
                </a:solidFill>
                <a:effectLst/>
              </a:rPr>
              <a:t>lagar</a:t>
            </a:r>
            <a:r>
              <a:rPr lang="en-US" sz="2000" dirty="0">
                <a:solidFill>
                  <a:schemeClr val="tx2"/>
                </a:solidFill>
                <a:effectLst/>
              </a:rPr>
              <a:t> och </a:t>
            </a:r>
            <a:r>
              <a:rPr lang="en-US" sz="2000" dirty="0" err="1">
                <a:solidFill>
                  <a:schemeClr val="tx2"/>
                </a:solidFill>
                <a:effectLst/>
              </a:rPr>
              <a:t>vara</a:t>
            </a:r>
            <a:r>
              <a:rPr lang="en-US" sz="2000" dirty="0">
                <a:solidFill>
                  <a:schemeClr val="tx2"/>
                </a:solidFill>
                <a:effectLst/>
              </a:rPr>
              <a:t> </a:t>
            </a:r>
            <a:r>
              <a:rPr lang="en-US" sz="2000" dirty="0" err="1">
                <a:solidFill>
                  <a:schemeClr val="tx2"/>
                </a:solidFill>
                <a:effectLst/>
              </a:rPr>
              <a:t>beslutande</a:t>
            </a:r>
            <a:r>
              <a:rPr lang="en-US" sz="2000" dirty="0">
                <a:solidFill>
                  <a:schemeClr val="tx2"/>
                </a:solidFill>
                <a:effectLst/>
              </a:rPr>
              <a:t> </a:t>
            </a:r>
            <a:r>
              <a:rPr lang="en-US" sz="2000" dirty="0" err="1">
                <a:solidFill>
                  <a:schemeClr val="tx2"/>
                </a:solidFill>
                <a:effectLst/>
              </a:rPr>
              <a:t>makt</a:t>
            </a:r>
            <a:r>
              <a:rPr lang="en-US" sz="2000" dirty="0">
                <a:solidFill>
                  <a:schemeClr val="tx2"/>
                </a:solidFill>
                <a:effectLst/>
              </a:rPr>
              <a:t>. De </a:t>
            </a:r>
            <a:r>
              <a:rPr lang="en-US" sz="2000" dirty="0" err="1">
                <a:solidFill>
                  <a:schemeClr val="tx2"/>
                </a:solidFill>
                <a:effectLst/>
              </a:rPr>
              <a:t>ville</a:t>
            </a:r>
            <a:r>
              <a:rPr lang="en-US" sz="2000" dirty="0">
                <a:solidFill>
                  <a:schemeClr val="tx2"/>
                </a:solidFill>
                <a:effectLst/>
              </a:rPr>
              <a:t> ta bort de </a:t>
            </a:r>
            <a:r>
              <a:rPr lang="en-US" sz="2000" dirty="0" err="1">
                <a:solidFill>
                  <a:schemeClr val="tx2"/>
                </a:solidFill>
                <a:effectLst/>
              </a:rPr>
              <a:t>högre</a:t>
            </a:r>
            <a:r>
              <a:rPr lang="en-US" sz="2000" dirty="0">
                <a:solidFill>
                  <a:schemeClr val="tx2"/>
                </a:solidFill>
                <a:effectLst/>
              </a:rPr>
              <a:t> </a:t>
            </a:r>
            <a:r>
              <a:rPr lang="en-US" sz="2000" dirty="0" err="1">
                <a:solidFill>
                  <a:schemeClr val="tx2"/>
                </a:solidFill>
                <a:effectLst/>
              </a:rPr>
              <a:t>ståndens</a:t>
            </a:r>
            <a:r>
              <a:rPr lang="en-US" sz="2000" dirty="0">
                <a:solidFill>
                  <a:schemeClr val="tx2"/>
                </a:solidFill>
                <a:effectLst/>
              </a:rPr>
              <a:t> </a:t>
            </a:r>
            <a:r>
              <a:rPr lang="en-US" sz="2000" dirty="0" err="1">
                <a:solidFill>
                  <a:schemeClr val="tx2"/>
                </a:solidFill>
                <a:effectLst/>
              </a:rPr>
              <a:t>privilegier</a:t>
            </a:r>
            <a:r>
              <a:rPr lang="en-US" sz="2000"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De </a:t>
            </a:r>
            <a:r>
              <a:rPr lang="en-US" sz="2000" dirty="0" err="1">
                <a:solidFill>
                  <a:schemeClr val="tx2"/>
                </a:solidFill>
                <a:effectLst/>
              </a:rPr>
              <a:t>andra</a:t>
            </a:r>
            <a:r>
              <a:rPr lang="en-US" sz="2000" dirty="0">
                <a:solidFill>
                  <a:schemeClr val="tx2"/>
                </a:solidFill>
                <a:effectLst/>
              </a:rPr>
              <a:t> </a:t>
            </a:r>
            <a:r>
              <a:rPr lang="en-US" sz="2000" dirty="0" err="1">
                <a:solidFill>
                  <a:schemeClr val="tx2"/>
                </a:solidFill>
                <a:effectLst/>
              </a:rPr>
              <a:t>sa</a:t>
            </a:r>
            <a:r>
              <a:rPr lang="en-US" sz="2000" dirty="0">
                <a:solidFill>
                  <a:schemeClr val="tx2"/>
                </a:solidFill>
                <a:effectLst/>
              </a:rPr>
              <a:t> </a:t>
            </a:r>
            <a:r>
              <a:rPr lang="en-US" sz="2000" dirty="0" err="1">
                <a:solidFill>
                  <a:schemeClr val="tx2"/>
                </a:solidFill>
                <a:effectLst/>
              </a:rPr>
              <a:t>nej</a:t>
            </a:r>
            <a:r>
              <a:rPr lang="en-US" sz="2000" dirty="0">
                <a:solidFill>
                  <a:schemeClr val="tx2"/>
                </a:solidFill>
                <a:effectLst/>
              </a:rPr>
              <a:t> till </a:t>
            </a:r>
            <a:r>
              <a:rPr lang="en-US" sz="2000" dirty="0" err="1">
                <a:solidFill>
                  <a:schemeClr val="tx2"/>
                </a:solidFill>
                <a:effectLst/>
              </a:rPr>
              <a:t>detta</a:t>
            </a:r>
            <a:r>
              <a:rPr lang="en-US" sz="2000" dirty="0">
                <a:solidFill>
                  <a:schemeClr val="tx2"/>
                </a:solidFill>
                <a:effectLst/>
              </a:rPr>
              <a:t>. Men </a:t>
            </a:r>
            <a:r>
              <a:rPr lang="en-US" sz="2000" dirty="0" err="1">
                <a:solidFill>
                  <a:schemeClr val="tx2"/>
                </a:solidFill>
                <a:effectLst/>
              </a:rPr>
              <a:t>en</a:t>
            </a:r>
            <a:r>
              <a:rPr lang="en-US" sz="2000" dirty="0">
                <a:solidFill>
                  <a:schemeClr val="tx2"/>
                </a:solidFill>
                <a:effectLst/>
              </a:rPr>
              <a:t> del </a:t>
            </a:r>
            <a:r>
              <a:rPr lang="en-US" sz="2000" dirty="0" err="1">
                <a:solidFill>
                  <a:schemeClr val="tx2"/>
                </a:solidFill>
                <a:effectLst/>
              </a:rPr>
              <a:t>började</a:t>
            </a:r>
            <a:r>
              <a:rPr lang="en-US" sz="2000" dirty="0">
                <a:solidFill>
                  <a:schemeClr val="tx2"/>
                </a:solidFill>
                <a:effectLst/>
              </a:rPr>
              <a:t> </a:t>
            </a:r>
            <a:r>
              <a:rPr lang="en-US" sz="2000" dirty="0" err="1">
                <a:solidFill>
                  <a:schemeClr val="tx2"/>
                </a:solidFill>
                <a:effectLst/>
              </a:rPr>
              <a:t>snart</a:t>
            </a:r>
            <a:r>
              <a:rPr lang="en-US" sz="2000" dirty="0">
                <a:solidFill>
                  <a:schemeClr val="tx2"/>
                </a:solidFill>
                <a:effectLst/>
              </a:rPr>
              <a:t> </a:t>
            </a:r>
            <a:r>
              <a:rPr lang="en-US" sz="2000" dirty="0" err="1">
                <a:solidFill>
                  <a:schemeClr val="tx2"/>
                </a:solidFill>
                <a:effectLst/>
              </a:rPr>
              <a:t>hålla</a:t>
            </a:r>
            <a:r>
              <a:rPr lang="en-US" sz="2000" dirty="0">
                <a:solidFill>
                  <a:schemeClr val="tx2"/>
                </a:solidFill>
                <a:effectLst/>
              </a:rPr>
              <a:t> med och </a:t>
            </a:r>
            <a:r>
              <a:rPr lang="en-US" sz="2000" dirty="0" err="1">
                <a:solidFill>
                  <a:schemeClr val="tx2"/>
                </a:solidFill>
                <a:effectLst/>
              </a:rPr>
              <a:t>gå</a:t>
            </a:r>
            <a:r>
              <a:rPr lang="en-US" sz="2000" dirty="0">
                <a:solidFill>
                  <a:schemeClr val="tx2"/>
                </a:solidFill>
                <a:effectLst/>
              </a:rPr>
              <a:t> </a:t>
            </a:r>
            <a:r>
              <a:rPr lang="en-US" sz="2000" dirty="0" err="1">
                <a:solidFill>
                  <a:schemeClr val="tx2"/>
                </a:solidFill>
                <a:effectLst/>
              </a:rPr>
              <a:t>över</a:t>
            </a:r>
            <a:r>
              <a:rPr lang="en-US" sz="2000" dirty="0">
                <a:solidFill>
                  <a:schemeClr val="tx2"/>
                </a:solidFill>
                <a:effectLst/>
              </a:rPr>
              <a:t> till </a:t>
            </a:r>
            <a:r>
              <a:rPr lang="en-US" sz="2000" dirty="0" err="1">
                <a:solidFill>
                  <a:schemeClr val="tx2"/>
                </a:solidFill>
                <a:effectLst/>
              </a:rPr>
              <a:t>deras</a:t>
            </a:r>
            <a:r>
              <a:rPr lang="en-US" sz="2000" dirty="0">
                <a:solidFill>
                  <a:schemeClr val="tx2"/>
                </a:solidFill>
                <a:effectLst/>
              </a:rPr>
              <a:t> </a:t>
            </a:r>
            <a:r>
              <a:rPr lang="en-US" sz="2000" dirty="0" err="1">
                <a:solidFill>
                  <a:schemeClr val="tx2"/>
                </a:solidFill>
                <a:effectLst/>
              </a:rPr>
              <a:t>sida</a:t>
            </a:r>
            <a:r>
              <a:rPr lang="en-US" sz="2000" dirty="0">
                <a:solidFill>
                  <a:schemeClr val="tx2"/>
                </a:solidFill>
                <a:effectLst/>
              </a:rPr>
              <a:t>. </a:t>
            </a: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Leder till?</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14926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AFBE3-6D1D-5B76-51CB-8D0B9884891C}"/>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B45CF715-A16C-A8E1-4802-AC332800B883}"/>
              </a:ext>
            </a:extLst>
          </p:cNvPr>
          <p:cNvSpPr txBox="1"/>
          <p:nvPr/>
        </p:nvSpPr>
        <p:spPr>
          <a:xfrm>
            <a:off x="1045029" y="1545771"/>
            <a:ext cx="6444342" cy="3954416"/>
          </a:xfrm>
          <a:prstGeom prst="rect">
            <a:avLst/>
          </a:prstGeom>
          <a:noFill/>
        </p:spPr>
        <p:txBody>
          <a:bodyPr wrap="square" rtlCol="0">
            <a:spAutoFit/>
          </a:bodyPr>
          <a:lstStyle/>
          <a:p>
            <a:pPr>
              <a:lnSpc>
                <a:spcPct val="115000"/>
              </a:lnSpc>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Bollhuseden</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Vad hände där?</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Ledamöterna från 3:e ståndet gick samman för att skriva under att Nationalförsamlingen skulle bli landets beslutande organ.  </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Leder till?</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Kungen gav med sig. Nationalförsamlingen blev landets styrande makt. </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Vilka fick vara med?</a:t>
            </a:r>
          </a:p>
          <a:p>
            <a:pPr>
              <a:lnSpc>
                <a:spcPct val="115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Ledamöter från alla tre stånden, varje röst var lika mycket värd. </a:t>
            </a:r>
          </a:p>
          <a:p>
            <a:endParaRPr lang="sv-SE" dirty="0"/>
          </a:p>
        </p:txBody>
      </p:sp>
      <p:pic>
        <p:nvPicPr>
          <p:cNvPr id="9218" name="Picture 2" descr="Versailles bollhus – Wikipedia">
            <a:extLst>
              <a:ext uri="{FF2B5EF4-FFF2-40B4-BE49-F238E27FC236}">
                <a16:creationId xmlns:a16="http://schemas.microsoft.com/office/drawing/2014/main" id="{951DCE59-3110-C132-E97C-807C5FFFD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256" y="1046389"/>
            <a:ext cx="3530375" cy="264437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ranska revolutionen – Wikipedia">
            <a:extLst>
              <a:ext uri="{FF2B5EF4-FFF2-40B4-BE49-F238E27FC236}">
                <a16:creationId xmlns:a16="http://schemas.microsoft.com/office/drawing/2014/main" id="{001F9709-DBF7-3455-C1C8-B2C12640E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256" y="3947612"/>
            <a:ext cx="3530374" cy="230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B5F7F-0FA7-4AA1-C9D9-D2775AA22502}"/>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AF2B84F6-539F-48BB-E102-996D31FEF6DC}"/>
              </a:ext>
            </a:extLst>
          </p:cNvPr>
          <p:cNvSpPr txBox="1"/>
          <p:nvPr/>
        </p:nvSpPr>
        <p:spPr>
          <a:xfrm>
            <a:off x="1045029" y="1545771"/>
            <a:ext cx="6041571" cy="4694106"/>
          </a:xfrm>
          <a:prstGeom prst="rect">
            <a:avLst/>
          </a:prstGeom>
          <a:noFill/>
        </p:spPr>
        <p:txBody>
          <a:bodyPr wrap="square" rtlCol="0">
            <a:spAutoFit/>
          </a:bodyPr>
          <a:lstStyle/>
          <a:p>
            <a:pPr>
              <a:lnSpc>
                <a:spcPct val="115000"/>
              </a:lnSpc>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Stormningen av </a:t>
            </a:r>
            <a:r>
              <a:rPr lang="sv-SE" sz="1800" b="1" kern="100" dirty="0" err="1">
                <a:effectLst/>
                <a:latin typeface="Aptos" panose="020B0004020202020204" pitchFamily="34" charset="0"/>
                <a:ea typeface="Aptos" panose="020B0004020202020204" pitchFamily="34" charset="0"/>
                <a:cs typeface="Times New Roman" panose="02020603050405020304" pitchFamily="18" charset="0"/>
              </a:rPr>
              <a:t>Bastiljen</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(en gammal fästning)</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Varför?</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Oro att kungen och adeln låtsats ge med sig. De trodde att kungen gömt vapen som skulle användas mot Nationalförsamlingen. </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Leder till?</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Upproret sprider sig i landet. Adelsmännens slott och herrgårdar anfalls. </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Varför?</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De ville göra upp med adelns förtryck. </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Leder till?</a:t>
            </a:r>
          </a:p>
          <a:p>
            <a:endParaRPr lang="sv-SE" dirty="0"/>
          </a:p>
        </p:txBody>
      </p:sp>
      <p:pic>
        <p:nvPicPr>
          <p:cNvPr id="3" name="Picture 2" descr="http://www.markesaret1809.se/Backoffice/ShowImage.ashx?ImageId=182">
            <a:extLst>
              <a:ext uri="{FF2B5EF4-FFF2-40B4-BE49-F238E27FC236}">
                <a16:creationId xmlns:a16="http://schemas.microsoft.com/office/drawing/2014/main" id="{9D160227-A685-8CEB-3FE7-4B9A1ADA3C58}"/>
              </a:ext>
            </a:extLst>
          </p:cNvPr>
          <p:cNvPicPr>
            <a:picLocks noChangeAspect="1" noChangeArrowheads="1"/>
          </p:cNvPicPr>
          <p:nvPr/>
        </p:nvPicPr>
        <p:blipFill>
          <a:blip r:embed="rId2" cstate="print"/>
          <a:srcRect/>
          <a:stretch>
            <a:fillRect/>
          </a:stretch>
        </p:blipFill>
        <p:spPr bwMode="auto">
          <a:xfrm>
            <a:off x="7184571" y="1352536"/>
            <a:ext cx="4794516" cy="3592082"/>
          </a:xfrm>
          <a:prstGeom prst="rect">
            <a:avLst/>
          </a:prstGeom>
          <a:noFill/>
        </p:spPr>
      </p:pic>
    </p:spTree>
    <p:extLst>
      <p:ext uri="{BB962C8B-B14F-4D97-AF65-F5344CB8AC3E}">
        <p14:creationId xmlns:p14="http://schemas.microsoft.com/office/powerpoint/2010/main" val="386145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65D1C-A247-DBFD-8C94-C77C3BD895D7}"/>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3A822860-6F5B-7063-0232-19928386F1FE}"/>
              </a:ext>
            </a:extLst>
          </p:cNvPr>
          <p:cNvSpPr txBox="1"/>
          <p:nvPr/>
        </p:nvSpPr>
        <p:spPr>
          <a:xfrm>
            <a:off x="1045029" y="1545771"/>
            <a:ext cx="6041571" cy="2690993"/>
          </a:xfrm>
          <a:prstGeom prst="rect">
            <a:avLst/>
          </a:prstGeom>
          <a:noFill/>
        </p:spPr>
        <p:txBody>
          <a:bodyPr wrap="square" rtlCol="0">
            <a:spAutoFit/>
          </a:bodyPr>
          <a:lstStyle/>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Fortsatta förhandlingar. Adeln och prästerna går med på att deras privilegier avskaffas</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Leder till?</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Nationalförsamlingen beslutar att samma lagar ska gälla alla, att alla ska betala skatt, även adeln. </a:t>
            </a:r>
          </a:p>
          <a:p>
            <a:pPr>
              <a:lnSpc>
                <a:spcPct val="115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Leder vidare till?</a:t>
            </a:r>
          </a:p>
          <a:p>
            <a:endParaRPr lang="sv-SE" dirty="0"/>
          </a:p>
        </p:txBody>
      </p:sp>
      <p:pic>
        <p:nvPicPr>
          <p:cNvPr id="3" name="Picture 2" descr="http://www.markesaret1809.se/Backoffice/ShowImage.ashx?ImageId=182">
            <a:extLst>
              <a:ext uri="{FF2B5EF4-FFF2-40B4-BE49-F238E27FC236}">
                <a16:creationId xmlns:a16="http://schemas.microsoft.com/office/drawing/2014/main" id="{09F0AC3E-B5CA-4008-A737-1F87DA5F7D1B}"/>
              </a:ext>
            </a:extLst>
          </p:cNvPr>
          <p:cNvPicPr>
            <a:picLocks noChangeAspect="1" noChangeArrowheads="1"/>
          </p:cNvPicPr>
          <p:nvPr/>
        </p:nvPicPr>
        <p:blipFill>
          <a:blip r:embed="rId2" cstate="print"/>
          <a:srcRect/>
          <a:stretch>
            <a:fillRect/>
          </a:stretch>
        </p:blipFill>
        <p:spPr bwMode="auto">
          <a:xfrm>
            <a:off x="7184571" y="1352536"/>
            <a:ext cx="4794516" cy="3592082"/>
          </a:xfrm>
          <a:prstGeom prst="rect">
            <a:avLst/>
          </a:prstGeom>
          <a:noFill/>
        </p:spPr>
      </p:pic>
    </p:spTree>
    <p:extLst>
      <p:ext uri="{BB962C8B-B14F-4D97-AF65-F5344CB8AC3E}">
        <p14:creationId xmlns:p14="http://schemas.microsoft.com/office/powerpoint/2010/main" val="51299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4B126B-D76C-12BB-AB99-97BEF811B616}"/>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D5EAE3D0-A257-5326-000C-1ABB217C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57" name="Rectangle 2056">
            <a:extLst>
              <a:ext uri="{FF2B5EF4-FFF2-40B4-BE49-F238E27FC236}">
                <a16:creationId xmlns:a16="http://schemas.microsoft.com/office/drawing/2014/main" id="{FD43933D-AF7A-122A-E91E-DF6A42A14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59" name="Rectangle 2058">
            <a:extLst>
              <a:ext uri="{FF2B5EF4-FFF2-40B4-BE49-F238E27FC236}">
                <a16:creationId xmlns:a16="http://schemas.microsoft.com/office/drawing/2014/main" id="{904FC257-5A7C-AC22-9EDE-C729645AD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61" name="Rectangle 2060">
            <a:extLst>
              <a:ext uri="{FF2B5EF4-FFF2-40B4-BE49-F238E27FC236}">
                <a16:creationId xmlns:a16="http://schemas.microsoft.com/office/drawing/2014/main" id="{A1E0FA92-AF52-25D8-E005-7E63A7EA1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63" name="Rectangle 2062">
            <a:extLst>
              <a:ext uri="{FF2B5EF4-FFF2-40B4-BE49-F238E27FC236}">
                <a16:creationId xmlns:a16="http://schemas.microsoft.com/office/drawing/2014/main" id="{87990516-CA42-86B7-0EF5-3222D645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änskliga och medborgerliga rättigheter 1789 | Historia | SO-rummet">
            <a:extLst>
              <a:ext uri="{FF2B5EF4-FFF2-40B4-BE49-F238E27FC236}">
                <a16:creationId xmlns:a16="http://schemas.microsoft.com/office/drawing/2014/main" id="{65B9E454-8B31-373F-6B0C-7AE800A08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4" r="-3" b="17943"/>
          <a:stretch>
            <a:fillRect/>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A7DF065E-75BF-D805-0BF2-011EB6EF1F94}"/>
              </a:ext>
            </a:extLst>
          </p:cNvPr>
          <p:cNvSpPr txBox="1"/>
          <p:nvPr/>
        </p:nvSpPr>
        <p:spPr>
          <a:xfrm>
            <a:off x="6335805" y="2180496"/>
            <a:ext cx="5275001" cy="4045683"/>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2000" b="1" dirty="0" err="1">
                <a:solidFill>
                  <a:schemeClr val="tx2"/>
                </a:solidFill>
                <a:effectLst/>
              </a:rPr>
              <a:t>Förklaring</a:t>
            </a:r>
            <a:r>
              <a:rPr lang="en-US" sz="2000" b="1" dirty="0">
                <a:solidFill>
                  <a:schemeClr val="tx2"/>
                </a:solidFill>
                <a:effectLst/>
              </a:rPr>
              <a:t> om de </a:t>
            </a:r>
            <a:r>
              <a:rPr lang="en-US" sz="2000" b="1" dirty="0" err="1">
                <a:solidFill>
                  <a:schemeClr val="tx2"/>
                </a:solidFill>
                <a:effectLst/>
              </a:rPr>
              <a:t>mänskliga</a:t>
            </a:r>
            <a:r>
              <a:rPr lang="en-US" sz="2000" b="1" dirty="0">
                <a:solidFill>
                  <a:schemeClr val="tx2"/>
                </a:solidFill>
                <a:effectLst/>
              </a:rPr>
              <a:t> </a:t>
            </a:r>
            <a:r>
              <a:rPr lang="en-US" sz="2000" b="1" dirty="0" err="1">
                <a:solidFill>
                  <a:schemeClr val="tx2"/>
                </a:solidFill>
                <a:effectLst/>
              </a:rPr>
              <a:t>rättigheterna</a:t>
            </a:r>
            <a:endParaRPr lang="en-US" sz="2000" dirty="0">
              <a:solidFill>
                <a:schemeClr val="tx2"/>
              </a:solidFill>
              <a:effectLst/>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Augusti 1789 </a:t>
            </a:r>
            <a:r>
              <a:rPr lang="en-US" sz="2000" dirty="0" err="1">
                <a:solidFill>
                  <a:schemeClr val="tx2"/>
                </a:solidFill>
                <a:effectLst/>
              </a:rPr>
              <a:t>antog</a:t>
            </a:r>
            <a:r>
              <a:rPr lang="en-US" sz="2000" dirty="0">
                <a:solidFill>
                  <a:schemeClr val="tx2"/>
                </a:solidFill>
                <a:effectLst/>
              </a:rPr>
              <a:t> </a:t>
            </a:r>
            <a:r>
              <a:rPr lang="en-US" sz="2000" dirty="0" err="1">
                <a:solidFill>
                  <a:schemeClr val="tx2"/>
                </a:solidFill>
                <a:effectLst/>
              </a:rPr>
              <a:t>Nationalförsamlingen</a:t>
            </a:r>
            <a:r>
              <a:rPr lang="en-US" sz="2000" dirty="0">
                <a:solidFill>
                  <a:schemeClr val="tx2"/>
                </a:solidFill>
                <a:effectLst/>
              </a:rPr>
              <a:t> </a:t>
            </a:r>
            <a:r>
              <a:rPr lang="en-US" sz="2000" dirty="0" err="1">
                <a:solidFill>
                  <a:schemeClr val="tx2"/>
                </a:solidFill>
                <a:effectLst/>
              </a:rPr>
              <a:t>förklaring</a:t>
            </a:r>
            <a:r>
              <a:rPr lang="en-US" sz="2000" dirty="0">
                <a:solidFill>
                  <a:schemeClr val="tx2"/>
                </a:solidFill>
                <a:effectLst/>
              </a:rPr>
              <a:t> om de </a:t>
            </a:r>
            <a:r>
              <a:rPr lang="en-US" sz="2000" dirty="0" err="1">
                <a:solidFill>
                  <a:schemeClr val="tx2"/>
                </a:solidFill>
                <a:effectLst/>
              </a:rPr>
              <a:t>mänskliga</a:t>
            </a:r>
            <a:r>
              <a:rPr lang="en-US" sz="2000" dirty="0">
                <a:solidFill>
                  <a:schemeClr val="tx2"/>
                </a:solidFill>
                <a:effectLst/>
              </a:rPr>
              <a:t> </a:t>
            </a:r>
            <a:r>
              <a:rPr lang="en-US" sz="2000" dirty="0" err="1">
                <a:solidFill>
                  <a:schemeClr val="tx2"/>
                </a:solidFill>
                <a:effectLst/>
              </a:rPr>
              <a:t>rättigheterna</a:t>
            </a:r>
            <a:r>
              <a:rPr lang="en-US" sz="2000" dirty="0">
                <a:solidFill>
                  <a:schemeClr val="tx2"/>
                </a:solidFill>
                <a:effectLst/>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tx2"/>
                </a:solidFill>
                <a:effectLst/>
              </a:rPr>
              <a:t>Innebar</a:t>
            </a:r>
            <a:r>
              <a:rPr lang="en-US" sz="2000" dirty="0">
                <a:solidFill>
                  <a:schemeClr val="tx2"/>
                </a:solidFill>
                <a:effectLst/>
              </a:rPr>
              <a:t> </a:t>
            </a:r>
            <a:r>
              <a:rPr lang="en-US" sz="2000" dirty="0" err="1">
                <a:solidFill>
                  <a:schemeClr val="tx2"/>
                </a:solidFill>
                <a:effectLst/>
              </a:rPr>
              <a:t>vad</a:t>
            </a:r>
            <a:r>
              <a:rPr lang="en-US" sz="2000" dirty="0">
                <a:solidFill>
                  <a:schemeClr val="tx2"/>
                </a:solidFill>
                <a:effectLst/>
              </a:rPr>
              <a: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Det </a:t>
            </a:r>
            <a:r>
              <a:rPr lang="en-US" sz="2000" dirty="0" err="1">
                <a:solidFill>
                  <a:schemeClr val="tx2"/>
                </a:solidFill>
                <a:effectLst/>
              </a:rPr>
              <a:t>bestämdes</a:t>
            </a:r>
            <a:r>
              <a:rPr lang="en-US" sz="2000" dirty="0">
                <a:solidFill>
                  <a:schemeClr val="tx2"/>
                </a:solidFill>
                <a:effectLst/>
              </a:rPr>
              <a:t> </a:t>
            </a:r>
            <a:r>
              <a:rPr lang="en-US" sz="2000" dirty="0" err="1">
                <a:solidFill>
                  <a:schemeClr val="tx2"/>
                </a:solidFill>
                <a:effectLst/>
              </a:rPr>
              <a:t>att</a:t>
            </a:r>
            <a:r>
              <a:rPr lang="en-US" sz="2000" dirty="0">
                <a:solidFill>
                  <a:schemeClr val="tx2"/>
                </a:solidFill>
                <a:effectLst/>
              </a:rPr>
              <a:t> </a:t>
            </a:r>
            <a:r>
              <a:rPr lang="en-US" sz="2000" dirty="0" err="1">
                <a:solidFill>
                  <a:schemeClr val="tx2"/>
                </a:solidFill>
                <a:effectLst/>
              </a:rPr>
              <a:t>alla</a:t>
            </a:r>
            <a:r>
              <a:rPr lang="en-US" sz="2000" dirty="0">
                <a:solidFill>
                  <a:schemeClr val="tx2"/>
                </a:solidFill>
                <a:effectLst/>
              </a:rPr>
              <a:t> </a:t>
            </a:r>
            <a:r>
              <a:rPr lang="en-US" sz="2000" dirty="0" err="1">
                <a:solidFill>
                  <a:schemeClr val="tx2"/>
                </a:solidFill>
                <a:effectLst/>
              </a:rPr>
              <a:t>fria</a:t>
            </a:r>
            <a:r>
              <a:rPr lang="en-US" sz="2000" dirty="0">
                <a:solidFill>
                  <a:schemeClr val="tx2"/>
                </a:solidFill>
                <a:effectLst/>
              </a:rPr>
              <a:t> </a:t>
            </a:r>
            <a:r>
              <a:rPr lang="en-US" sz="2000" dirty="0" err="1">
                <a:solidFill>
                  <a:schemeClr val="tx2"/>
                </a:solidFill>
                <a:effectLst/>
              </a:rPr>
              <a:t>män</a:t>
            </a:r>
            <a:r>
              <a:rPr lang="en-US" sz="2000" dirty="0">
                <a:solidFill>
                  <a:schemeClr val="tx2"/>
                </a:solidFill>
                <a:effectLst/>
              </a:rPr>
              <a:t> hade </a:t>
            </a:r>
            <a:r>
              <a:rPr lang="en-US" sz="2000" dirty="0" err="1">
                <a:solidFill>
                  <a:schemeClr val="tx2"/>
                </a:solidFill>
                <a:effectLst/>
              </a:rPr>
              <a:t>särskilda</a:t>
            </a:r>
            <a:r>
              <a:rPr lang="en-US" sz="2000" dirty="0">
                <a:solidFill>
                  <a:schemeClr val="tx2"/>
                </a:solidFill>
                <a:effectLst/>
              </a:rPr>
              <a:t> </a:t>
            </a:r>
            <a:r>
              <a:rPr lang="en-US" sz="2000" dirty="0" err="1">
                <a:solidFill>
                  <a:schemeClr val="tx2"/>
                </a:solidFill>
                <a:effectLst/>
              </a:rPr>
              <a:t>rättigheter</a:t>
            </a:r>
            <a:r>
              <a:rPr lang="en-US" sz="2000" dirty="0">
                <a:solidFill>
                  <a:schemeClr val="tx2"/>
                </a:solidFill>
                <a:effectLst/>
              </a:rPr>
              <a:t> och </a:t>
            </a:r>
            <a:r>
              <a:rPr lang="en-US" sz="2000" dirty="0" err="1">
                <a:solidFill>
                  <a:schemeClr val="tx2"/>
                </a:solidFill>
                <a:effectLst/>
              </a:rPr>
              <a:t>skyldigheter</a:t>
            </a:r>
            <a:r>
              <a:rPr lang="en-US" sz="2000" dirty="0">
                <a:solidFill>
                  <a:schemeClr val="tx2"/>
                </a:solidFill>
                <a:effectLst/>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tx2"/>
                </a:solidFill>
                <a:effectLst/>
              </a:rPr>
              <a:t>Vilka</a:t>
            </a:r>
            <a:r>
              <a:rPr lang="en-US" sz="2000" dirty="0">
                <a:solidFill>
                  <a:schemeClr val="tx2"/>
                </a:solidFill>
                <a:effectLst/>
              </a:rPr>
              <a:t>?</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500" dirty="0">
              <a:solidFill>
                <a:schemeClr val="tx2"/>
              </a:solidFill>
            </a:endParaRPr>
          </a:p>
        </p:txBody>
      </p:sp>
    </p:spTree>
    <p:extLst>
      <p:ext uri="{BB962C8B-B14F-4D97-AF65-F5344CB8AC3E}">
        <p14:creationId xmlns:p14="http://schemas.microsoft.com/office/powerpoint/2010/main" val="30802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040E74-C5E2-3827-B5C0-28F871F0EC90}"/>
              </a:ext>
            </a:extLst>
          </p:cNvPr>
          <p:cNvSpPr>
            <a:spLocks noGrp="1"/>
          </p:cNvSpPr>
          <p:nvPr>
            <p:ph type="title"/>
          </p:nvPr>
        </p:nvSpPr>
        <p:spPr/>
        <p:txBody>
          <a:bodyPr/>
          <a:lstStyle/>
          <a:p>
            <a:r>
              <a:rPr lang="sv-SE" dirty="0"/>
              <a:t>Vilka människor fanns i Amerika?</a:t>
            </a:r>
          </a:p>
        </p:txBody>
      </p:sp>
      <p:pic>
        <p:nvPicPr>
          <p:cNvPr id="1026" name="Picture 2" descr="Amerikanska urfolk">
            <a:extLst>
              <a:ext uri="{FF2B5EF4-FFF2-40B4-BE49-F238E27FC236}">
                <a16:creationId xmlns:a16="http://schemas.microsoft.com/office/drawing/2014/main" id="{968C33BB-94DB-675D-8752-2D71C6EB6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824" y="2294417"/>
            <a:ext cx="3571875"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67C2622E-C9FC-6D75-A88C-D70E8776A255}"/>
              </a:ext>
            </a:extLst>
          </p:cNvPr>
          <p:cNvSpPr txBox="1"/>
          <p:nvPr/>
        </p:nvSpPr>
        <p:spPr>
          <a:xfrm>
            <a:off x="575894" y="2294417"/>
            <a:ext cx="6093912" cy="5078313"/>
          </a:xfrm>
          <a:prstGeom prst="rect">
            <a:avLst/>
          </a:prstGeom>
          <a:noFill/>
        </p:spPr>
        <p:txBody>
          <a:bodyPr wrap="square">
            <a:spAutoFit/>
          </a:bodyPr>
          <a:lstStyle/>
          <a:p>
            <a:r>
              <a:rPr lang="sv-SE" dirty="0"/>
              <a:t>Var allting bara tomt och öde i väntan på dagens amerikaner?</a:t>
            </a:r>
            <a:endParaRPr lang="sv-SE" b="0" i="0" dirty="0">
              <a:solidFill>
                <a:srgbClr val="000000"/>
              </a:solidFill>
              <a:effectLst/>
              <a:latin typeface="+mj-lt"/>
            </a:endParaRPr>
          </a:p>
          <a:p>
            <a:endParaRPr lang="sv-SE" dirty="0">
              <a:solidFill>
                <a:srgbClr val="000000"/>
              </a:solidFill>
              <a:latin typeface="+mj-lt"/>
            </a:endParaRPr>
          </a:p>
          <a:p>
            <a:r>
              <a:rPr lang="sv-SE" b="0" i="0" dirty="0">
                <a:solidFill>
                  <a:srgbClr val="000000"/>
                </a:solidFill>
                <a:effectLst/>
                <a:latin typeface="+mj-lt"/>
              </a:rPr>
              <a:t>De första amerikanerna kom från Asien för omkring 15 000 år seden. </a:t>
            </a:r>
          </a:p>
          <a:p>
            <a:endParaRPr lang="sv-SE" dirty="0">
              <a:solidFill>
                <a:srgbClr val="000000"/>
              </a:solidFill>
              <a:latin typeface="Arial" panose="020B0604020202020204" pitchFamily="34" charset="0"/>
            </a:endParaRPr>
          </a:p>
          <a:p>
            <a:r>
              <a:rPr lang="sv-SE" dirty="0"/>
              <a:t>På 1000-talet kom vikingen Leif Eriksson till Vinland, det som idag är Canada. Men de återvände till Norden.  </a:t>
            </a:r>
          </a:p>
          <a:p>
            <a:endParaRPr lang="sv-SE" dirty="0">
              <a:solidFill>
                <a:srgbClr val="000000"/>
              </a:solidFill>
              <a:latin typeface="Arial" panose="020B0604020202020204" pitchFamily="34" charset="0"/>
            </a:endParaRPr>
          </a:p>
          <a:p>
            <a:r>
              <a:rPr lang="sv-SE" dirty="0"/>
              <a:t>Columbus anländer 1492. Ursprungsbefolkningen fick sedan av ett misstag namnet "indianer”.  </a:t>
            </a:r>
          </a:p>
          <a:p>
            <a:endParaRPr lang="sv-SE" dirty="0"/>
          </a:p>
          <a:p>
            <a:r>
              <a:rPr lang="sv-SE" dirty="0"/>
              <a:t>Namnet kan också komma från ”in </a:t>
            </a:r>
            <a:r>
              <a:rPr lang="sv-SE" dirty="0" err="1"/>
              <a:t>dios</a:t>
            </a:r>
            <a:r>
              <a:rPr lang="sv-SE" dirty="0"/>
              <a:t>” Guds folk. </a:t>
            </a:r>
          </a:p>
          <a:p>
            <a:endParaRPr lang="sv-SE" dirty="0"/>
          </a:p>
          <a:p>
            <a:r>
              <a:rPr lang="sv-SE" dirty="0"/>
              <a:t>När Columbus kom till Amerika fanns det i dagens Canada och USA ca 10-12 miljoner människor. </a:t>
            </a:r>
          </a:p>
          <a:p>
            <a:endParaRPr lang="sv-SE" dirty="0"/>
          </a:p>
          <a:p>
            <a:endParaRPr lang="sv-SE" dirty="0"/>
          </a:p>
          <a:p>
            <a:endParaRPr lang="sv-SE" dirty="0"/>
          </a:p>
        </p:txBody>
      </p:sp>
    </p:spTree>
    <p:extLst>
      <p:ext uri="{BB962C8B-B14F-4D97-AF65-F5344CB8AC3E}">
        <p14:creationId xmlns:p14="http://schemas.microsoft.com/office/powerpoint/2010/main" val="35630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5225A1-7EA9-74EA-97BD-411D97AA1860}"/>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57" name="Rectangle 2056">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59" name="Rectangle 2058">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61" name="Rectangle 2060">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63" name="Rectangle 2062">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änskliga och medborgerliga rättigheter 1789 | Historia | SO-rummet">
            <a:extLst>
              <a:ext uri="{FF2B5EF4-FFF2-40B4-BE49-F238E27FC236}">
                <a16:creationId xmlns:a16="http://schemas.microsoft.com/office/drawing/2014/main" id="{ECE8D804-059D-8FAB-8997-404F0DC7D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4" r="-3" b="17943"/>
          <a:stretch>
            <a:fillRect/>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7B39F08C-4990-5372-31CA-ED59002E213F}"/>
              </a:ext>
            </a:extLst>
          </p:cNvPr>
          <p:cNvSpPr txBox="1"/>
          <p:nvPr/>
        </p:nvSpPr>
        <p:spPr>
          <a:xfrm>
            <a:off x="6335805" y="2180496"/>
            <a:ext cx="5275001" cy="4045683"/>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2000" b="1" dirty="0" err="1">
                <a:solidFill>
                  <a:schemeClr val="tx2"/>
                </a:solidFill>
                <a:effectLst/>
              </a:rPr>
              <a:t>Förklaring</a:t>
            </a:r>
            <a:r>
              <a:rPr lang="en-US" sz="2000" b="1" dirty="0">
                <a:solidFill>
                  <a:schemeClr val="tx2"/>
                </a:solidFill>
                <a:effectLst/>
              </a:rPr>
              <a:t> om de </a:t>
            </a:r>
            <a:r>
              <a:rPr lang="en-US" sz="2000" b="1" dirty="0" err="1">
                <a:solidFill>
                  <a:schemeClr val="tx2"/>
                </a:solidFill>
                <a:effectLst/>
              </a:rPr>
              <a:t>mänskliga</a:t>
            </a:r>
            <a:r>
              <a:rPr lang="en-US" sz="2000" b="1" dirty="0">
                <a:solidFill>
                  <a:schemeClr val="tx2"/>
                </a:solidFill>
                <a:effectLst/>
              </a:rPr>
              <a:t> </a:t>
            </a:r>
            <a:r>
              <a:rPr lang="en-US" sz="2000" b="1" dirty="0" err="1">
                <a:solidFill>
                  <a:schemeClr val="tx2"/>
                </a:solidFill>
                <a:effectLst/>
              </a:rPr>
              <a:t>rättigheterna</a:t>
            </a:r>
            <a:endParaRPr lang="en-US" sz="2000" dirty="0">
              <a:solidFill>
                <a:schemeClr val="tx2"/>
              </a:solidFill>
              <a:effectLst/>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tx2"/>
                </a:solidFill>
                <a:effectLst/>
              </a:rPr>
              <a:t>Rättigheter</a:t>
            </a:r>
            <a:r>
              <a:rPr lang="en-US" sz="2000" dirty="0">
                <a:solidFill>
                  <a:schemeClr val="tx2"/>
                </a:solidFill>
                <a:effectLst/>
              </a:rPr>
              <a:t>: </a:t>
            </a:r>
            <a:r>
              <a:rPr lang="en-US" sz="2000" dirty="0" err="1">
                <a:solidFill>
                  <a:schemeClr val="tx2"/>
                </a:solidFill>
                <a:effectLst/>
              </a:rPr>
              <a:t>Frihet</a:t>
            </a:r>
            <a:r>
              <a:rPr lang="en-US" sz="2000" dirty="0">
                <a:solidFill>
                  <a:schemeClr val="tx2"/>
                </a:solidFill>
                <a:effectLst/>
              </a:rPr>
              <a:t>, </a:t>
            </a:r>
            <a:r>
              <a:rPr lang="en-US" sz="2000" dirty="0" err="1">
                <a:solidFill>
                  <a:schemeClr val="tx2"/>
                </a:solidFill>
                <a:effectLst/>
              </a:rPr>
              <a:t>jämlikhet</a:t>
            </a:r>
            <a:r>
              <a:rPr lang="en-US" sz="2000" dirty="0">
                <a:solidFill>
                  <a:schemeClr val="tx2"/>
                </a:solidFill>
                <a:effectLst/>
              </a:rPr>
              <a:t> och </a:t>
            </a:r>
            <a:r>
              <a:rPr lang="en-US" sz="2000" dirty="0" err="1">
                <a:solidFill>
                  <a:schemeClr val="tx2"/>
                </a:solidFill>
                <a:effectLst/>
              </a:rPr>
              <a:t>broderskap</a:t>
            </a:r>
            <a:r>
              <a:rPr lang="en-US" sz="2000" dirty="0">
                <a:solidFill>
                  <a:schemeClr val="tx2"/>
                </a:solidFill>
                <a:effectLst/>
              </a:rPr>
              <a:t> (det var </a:t>
            </a:r>
            <a:r>
              <a:rPr lang="en-US" sz="2000" dirty="0" err="1">
                <a:solidFill>
                  <a:schemeClr val="tx2"/>
                </a:solidFill>
                <a:effectLst/>
              </a:rPr>
              <a:t>slagordet</a:t>
            </a:r>
            <a:r>
              <a:rPr lang="en-US" sz="2000" dirty="0">
                <a:solidFill>
                  <a:schemeClr val="tx2"/>
                </a:solidFill>
                <a:effectLst/>
              </a:rPr>
              <a:t> under </a:t>
            </a:r>
            <a:r>
              <a:rPr lang="en-US" sz="2000" dirty="0" err="1">
                <a:solidFill>
                  <a:schemeClr val="tx2"/>
                </a:solidFill>
                <a:effectLst/>
              </a:rPr>
              <a:t>revolutionen</a:t>
            </a:r>
            <a:r>
              <a:rPr lang="en-US" sz="2000" dirty="0">
                <a:solidFill>
                  <a:schemeClr val="tx2"/>
                </a:solidFill>
                <a:effectLst/>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b="1" dirty="0" err="1">
                <a:solidFill>
                  <a:schemeClr val="tx2"/>
                </a:solidFill>
                <a:effectLst/>
              </a:rPr>
              <a:t>Frihet</a:t>
            </a:r>
            <a:r>
              <a:rPr lang="en-US" sz="2000" dirty="0">
                <a:solidFill>
                  <a:schemeClr val="tx2"/>
                </a:solidFill>
                <a:effectLst/>
              </a:rPr>
              <a:t> -</a:t>
            </a:r>
            <a:r>
              <a:rPr lang="en-US" sz="2000" dirty="0" err="1">
                <a:solidFill>
                  <a:schemeClr val="tx2"/>
                </a:solidFill>
                <a:effectLst/>
              </a:rPr>
              <a:t>uttrycka</a:t>
            </a:r>
            <a:r>
              <a:rPr lang="en-US" sz="2000" dirty="0">
                <a:solidFill>
                  <a:schemeClr val="tx2"/>
                </a:solidFill>
                <a:effectLst/>
              </a:rPr>
              <a:t> </a:t>
            </a:r>
            <a:r>
              <a:rPr lang="en-US" sz="2000" dirty="0" err="1">
                <a:solidFill>
                  <a:schemeClr val="tx2"/>
                </a:solidFill>
                <a:effectLst/>
              </a:rPr>
              <a:t>åsikter</a:t>
            </a:r>
            <a:r>
              <a:rPr lang="en-US" sz="2000" dirty="0">
                <a:solidFill>
                  <a:schemeClr val="tx2"/>
                </a:solidFill>
                <a:effectLst/>
              </a:rPr>
              <a:t>, </a:t>
            </a:r>
            <a:r>
              <a:rPr lang="en-US" sz="2000" b="1" dirty="0" err="1">
                <a:solidFill>
                  <a:schemeClr val="tx2"/>
                </a:solidFill>
                <a:effectLst/>
              </a:rPr>
              <a:t>jämlikhet</a:t>
            </a:r>
            <a:r>
              <a:rPr lang="en-US" sz="2000" dirty="0">
                <a:solidFill>
                  <a:schemeClr val="tx2"/>
                </a:solidFill>
                <a:effectLst/>
              </a:rPr>
              <a:t> - inga </a:t>
            </a:r>
            <a:r>
              <a:rPr lang="en-US" sz="2000" dirty="0" err="1">
                <a:solidFill>
                  <a:schemeClr val="tx2"/>
                </a:solidFill>
                <a:effectLst/>
              </a:rPr>
              <a:t>grupper</a:t>
            </a:r>
            <a:r>
              <a:rPr lang="en-US" sz="2000" dirty="0">
                <a:solidFill>
                  <a:schemeClr val="tx2"/>
                </a:solidFill>
                <a:effectLst/>
              </a:rPr>
              <a:t> </a:t>
            </a:r>
            <a:r>
              <a:rPr lang="en-US" sz="2000" dirty="0" err="1">
                <a:solidFill>
                  <a:schemeClr val="tx2"/>
                </a:solidFill>
                <a:effectLst/>
              </a:rPr>
              <a:t>i</a:t>
            </a:r>
            <a:r>
              <a:rPr lang="en-US" sz="2000" dirty="0">
                <a:solidFill>
                  <a:schemeClr val="tx2"/>
                </a:solidFill>
                <a:effectLst/>
              </a:rPr>
              <a:t> </a:t>
            </a:r>
            <a:r>
              <a:rPr lang="en-US" sz="2000" dirty="0" err="1">
                <a:solidFill>
                  <a:schemeClr val="tx2"/>
                </a:solidFill>
                <a:effectLst/>
              </a:rPr>
              <a:t>samhället</a:t>
            </a:r>
            <a:r>
              <a:rPr lang="en-US" sz="2000" dirty="0">
                <a:solidFill>
                  <a:schemeClr val="tx2"/>
                </a:solidFill>
                <a:effectLst/>
              </a:rPr>
              <a:t> ska ha </a:t>
            </a:r>
            <a:r>
              <a:rPr lang="en-US" sz="2000" dirty="0" err="1">
                <a:solidFill>
                  <a:schemeClr val="tx2"/>
                </a:solidFill>
                <a:effectLst/>
              </a:rPr>
              <a:t>särskilda</a:t>
            </a:r>
            <a:r>
              <a:rPr lang="en-US" sz="2000" dirty="0">
                <a:solidFill>
                  <a:schemeClr val="tx2"/>
                </a:solidFill>
                <a:effectLst/>
              </a:rPr>
              <a:t> </a:t>
            </a:r>
            <a:r>
              <a:rPr lang="en-US" sz="2000" dirty="0" err="1">
                <a:solidFill>
                  <a:schemeClr val="tx2"/>
                </a:solidFill>
                <a:effectLst/>
              </a:rPr>
              <a:t>privilegier</a:t>
            </a:r>
            <a:r>
              <a:rPr lang="en-US" sz="2000" dirty="0">
                <a:solidFill>
                  <a:schemeClr val="tx2"/>
                </a:solidFill>
                <a:effectLst/>
              </a:rPr>
              <a:t>, </a:t>
            </a:r>
            <a:r>
              <a:rPr lang="en-US" sz="2000" b="1" dirty="0" err="1">
                <a:solidFill>
                  <a:schemeClr val="tx2"/>
                </a:solidFill>
                <a:effectLst/>
              </a:rPr>
              <a:t>broderskap</a:t>
            </a:r>
            <a:r>
              <a:rPr lang="en-US" sz="2000" dirty="0">
                <a:solidFill>
                  <a:schemeClr val="tx2"/>
                </a:solidFill>
                <a:effectLst/>
              </a:rPr>
              <a:t> - </a:t>
            </a:r>
            <a:r>
              <a:rPr lang="en-US" sz="2000" dirty="0" err="1">
                <a:solidFill>
                  <a:schemeClr val="tx2"/>
                </a:solidFill>
                <a:effectLst/>
              </a:rPr>
              <a:t>människor</a:t>
            </a:r>
            <a:r>
              <a:rPr lang="en-US" sz="2000" dirty="0">
                <a:solidFill>
                  <a:schemeClr val="tx2"/>
                </a:solidFill>
                <a:effectLst/>
              </a:rPr>
              <a:t> ska </a:t>
            </a:r>
            <a:r>
              <a:rPr lang="en-US" sz="2000" dirty="0" err="1">
                <a:solidFill>
                  <a:schemeClr val="tx2"/>
                </a:solidFill>
                <a:effectLst/>
              </a:rPr>
              <a:t>stödja</a:t>
            </a:r>
            <a:r>
              <a:rPr lang="en-US" sz="2000" dirty="0">
                <a:solidFill>
                  <a:schemeClr val="tx2"/>
                </a:solidFill>
                <a:effectLst/>
              </a:rPr>
              <a:t> </a:t>
            </a:r>
            <a:r>
              <a:rPr lang="en-US" sz="2000" dirty="0" err="1">
                <a:solidFill>
                  <a:schemeClr val="tx2"/>
                </a:solidFill>
                <a:effectLst/>
              </a:rPr>
              <a:t>varandra</a:t>
            </a:r>
            <a:r>
              <a:rPr lang="en-US" sz="2000" dirty="0">
                <a:solidFill>
                  <a:schemeClr val="tx2"/>
                </a:solidFill>
                <a:effectLst/>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Hinder?</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Kung Ludvig XVI </a:t>
            </a:r>
            <a:r>
              <a:rPr lang="en-US" sz="2000" dirty="0" err="1">
                <a:solidFill>
                  <a:schemeClr val="tx2"/>
                </a:solidFill>
                <a:effectLst/>
              </a:rPr>
              <a:t>vägrade</a:t>
            </a:r>
            <a:r>
              <a:rPr lang="en-US" sz="2000" dirty="0">
                <a:solidFill>
                  <a:schemeClr val="tx2"/>
                </a:solidFill>
                <a:effectLst/>
              </a:rPr>
              <a:t> </a:t>
            </a:r>
            <a:r>
              <a:rPr lang="en-US" sz="2000" dirty="0" err="1">
                <a:solidFill>
                  <a:schemeClr val="tx2"/>
                </a:solidFill>
                <a:effectLst/>
              </a:rPr>
              <a:t>godkänna</a:t>
            </a:r>
            <a:r>
              <a:rPr lang="en-US" sz="2000" dirty="0">
                <a:solidFill>
                  <a:schemeClr val="tx2"/>
                </a:solidFill>
                <a:effectLst/>
              </a:rPr>
              <a:t> </a:t>
            </a:r>
            <a:r>
              <a:rPr lang="en-US" sz="2000" dirty="0" err="1">
                <a:solidFill>
                  <a:schemeClr val="tx2"/>
                </a:solidFill>
                <a:effectLst/>
              </a:rPr>
              <a:t>förklaringen</a:t>
            </a:r>
            <a:r>
              <a:rPr lang="en-US" sz="2000" dirty="0">
                <a:solidFill>
                  <a:schemeClr val="tx2"/>
                </a:solidFill>
                <a:effectLst/>
              </a:rPr>
              <a:t>.</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500" dirty="0">
              <a:solidFill>
                <a:schemeClr val="tx2"/>
              </a:solidFill>
            </a:endParaRPr>
          </a:p>
        </p:txBody>
      </p:sp>
    </p:spTree>
    <p:extLst>
      <p:ext uri="{BB962C8B-B14F-4D97-AF65-F5344CB8AC3E}">
        <p14:creationId xmlns:p14="http://schemas.microsoft.com/office/powerpoint/2010/main" val="72988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2738E2-518C-2A12-BE2B-20BA2AD78CA1}"/>
            </a:ext>
          </a:extLst>
        </p:cNvPr>
        <p:cNvGrpSpPr/>
        <p:nvPr/>
      </p:nvGrpSpPr>
      <p:grpSpPr>
        <a:xfrm>
          <a:off x="0" y="0"/>
          <a:ext cx="0" cy="0"/>
          <a:chOff x="0" y="0"/>
          <a:chExt cx="0" cy="0"/>
        </a:xfrm>
      </p:grpSpPr>
      <p:sp>
        <p:nvSpPr>
          <p:cNvPr id="3079" name="Rectangle 307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081" name="Rectangle 308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083" name="Rectangle 308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085" name="Rectangle 3084">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087" name="Rectangle 3086">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Kvinnotåget till Versailles – Wikipedia">
            <a:extLst>
              <a:ext uri="{FF2B5EF4-FFF2-40B4-BE49-F238E27FC236}">
                <a16:creationId xmlns:a16="http://schemas.microsoft.com/office/drawing/2014/main" id="{B7D84DB9-2658-0425-DA42-735A57035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12" r="13414" b="2"/>
          <a:stretch>
            <a:fillRect/>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55ED1CDB-E101-805B-E695-1C5FC9BD24D9}"/>
              </a:ext>
            </a:extLst>
          </p:cNvPr>
          <p:cNvSpPr txBox="1"/>
          <p:nvPr/>
        </p:nvSpPr>
        <p:spPr>
          <a:xfrm>
            <a:off x="6335805" y="2180496"/>
            <a:ext cx="5275001" cy="4045683"/>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b="1" dirty="0" err="1">
                <a:solidFill>
                  <a:schemeClr val="tx2"/>
                </a:solidFill>
                <a:effectLst/>
              </a:rPr>
              <a:t>Kvinnotåget</a:t>
            </a:r>
            <a:r>
              <a:rPr lang="en-US" b="1" dirty="0">
                <a:solidFill>
                  <a:schemeClr val="tx2"/>
                </a:solidFill>
                <a:effectLst/>
              </a:rPr>
              <a:t> till Versailles (</a:t>
            </a:r>
            <a:r>
              <a:rPr lang="en-US" b="1" dirty="0" err="1">
                <a:solidFill>
                  <a:schemeClr val="tx2"/>
                </a:solidFill>
                <a:effectLst/>
              </a:rPr>
              <a:t>kungens</a:t>
            </a:r>
            <a:r>
              <a:rPr lang="en-US" b="1" dirty="0">
                <a:solidFill>
                  <a:schemeClr val="tx2"/>
                </a:solidFill>
                <a:effectLst/>
              </a:rPr>
              <a:t> </a:t>
            </a:r>
            <a:r>
              <a:rPr lang="en-US" b="1" dirty="0" err="1">
                <a:solidFill>
                  <a:schemeClr val="tx2"/>
                </a:solidFill>
                <a:effectLst/>
              </a:rPr>
              <a:t>palats</a:t>
            </a:r>
            <a:r>
              <a:rPr lang="en-US" b="1" dirty="0">
                <a:solidFill>
                  <a:schemeClr val="tx2"/>
                </a:solidFill>
                <a:effectLst/>
              </a:rPr>
              <a:t>)</a:t>
            </a:r>
            <a:endParaRPr lang="en-US" dirty="0">
              <a:solidFill>
                <a:schemeClr val="tx2"/>
              </a:solidFill>
              <a:effectLst/>
            </a:endParaRP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effectLst/>
              </a:rPr>
              <a:t>7000 </a:t>
            </a:r>
            <a:r>
              <a:rPr lang="en-US" dirty="0" err="1">
                <a:solidFill>
                  <a:schemeClr val="tx2"/>
                </a:solidFill>
                <a:effectLst/>
              </a:rPr>
              <a:t>kvinnor</a:t>
            </a:r>
            <a:r>
              <a:rPr lang="en-US" dirty="0">
                <a:solidFill>
                  <a:schemeClr val="tx2"/>
                </a:solidFill>
                <a:effectLst/>
              </a:rPr>
              <a:t> </a:t>
            </a:r>
            <a:r>
              <a:rPr lang="en-US" dirty="0" err="1">
                <a:solidFill>
                  <a:schemeClr val="tx2"/>
                </a:solidFill>
                <a:effectLst/>
              </a:rPr>
              <a:t>samlades</a:t>
            </a:r>
            <a:r>
              <a:rPr lang="en-US" dirty="0">
                <a:solidFill>
                  <a:schemeClr val="tx2"/>
                </a:solidFill>
                <a:effectLst/>
              </a:rPr>
              <a:t> för </a:t>
            </a:r>
            <a:r>
              <a:rPr lang="en-US" dirty="0" err="1">
                <a:solidFill>
                  <a:schemeClr val="tx2"/>
                </a:solidFill>
                <a:effectLst/>
              </a:rPr>
              <a:t>att</a:t>
            </a:r>
            <a:r>
              <a:rPr lang="en-US" dirty="0">
                <a:solidFill>
                  <a:schemeClr val="tx2"/>
                </a:solidFill>
                <a:effectLst/>
              </a:rPr>
              <a:t> </a:t>
            </a:r>
            <a:r>
              <a:rPr lang="en-US" dirty="0" err="1">
                <a:solidFill>
                  <a:schemeClr val="tx2"/>
                </a:solidFill>
                <a:effectLst/>
              </a:rPr>
              <a:t>gemensamt</a:t>
            </a:r>
            <a:r>
              <a:rPr lang="en-US" dirty="0">
                <a:solidFill>
                  <a:schemeClr val="tx2"/>
                </a:solidFill>
                <a:effectLst/>
              </a:rPr>
              <a:t> </a:t>
            </a:r>
            <a:r>
              <a:rPr lang="en-US" dirty="0" err="1">
                <a:solidFill>
                  <a:schemeClr val="tx2"/>
                </a:solidFill>
                <a:effectLst/>
              </a:rPr>
              <a:t>tåga</a:t>
            </a:r>
            <a:r>
              <a:rPr lang="en-US" dirty="0">
                <a:solidFill>
                  <a:schemeClr val="tx2"/>
                </a:solidFill>
                <a:effectLst/>
              </a:rPr>
              <a:t> till Versailles. 20 000 </a:t>
            </a:r>
            <a:r>
              <a:rPr lang="en-US" dirty="0" err="1">
                <a:solidFill>
                  <a:schemeClr val="tx2"/>
                </a:solidFill>
                <a:effectLst/>
              </a:rPr>
              <a:t>soldater</a:t>
            </a:r>
            <a:r>
              <a:rPr lang="en-US" dirty="0">
                <a:solidFill>
                  <a:schemeClr val="tx2"/>
                </a:solidFill>
                <a:effectLst/>
              </a:rPr>
              <a:t> </a:t>
            </a:r>
            <a:r>
              <a:rPr lang="en-US" dirty="0" err="1">
                <a:solidFill>
                  <a:schemeClr val="tx2"/>
                </a:solidFill>
                <a:effectLst/>
              </a:rPr>
              <a:t>anslöt</a:t>
            </a:r>
            <a:r>
              <a:rPr lang="en-US" dirty="0">
                <a:solidFill>
                  <a:schemeClr val="tx2"/>
                </a:solidFill>
                <a:effectLst/>
              </a:rPr>
              <a:t> till </a:t>
            </a:r>
            <a:r>
              <a:rPr lang="en-US" dirty="0" err="1">
                <a:solidFill>
                  <a:schemeClr val="tx2"/>
                </a:solidFill>
                <a:effectLst/>
              </a:rPr>
              <a:t>tåget</a:t>
            </a:r>
            <a:r>
              <a:rPr lang="en-US" dirty="0">
                <a:solidFill>
                  <a:schemeClr val="tx2"/>
                </a:solidFill>
                <a:effectLst/>
              </a:rPr>
              <a:t>. </a:t>
            </a:r>
          </a:p>
          <a:p>
            <a:pPr>
              <a:spcBef>
                <a:spcPct val="20000"/>
              </a:spcBef>
              <a:spcAft>
                <a:spcPts val="600"/>
              </a:spcAft>
              <a:buClr>
                <a:schemeClr val="accent2"/>
              </a:buClr>
              <a:buSzPct val="92000"/>
              <a:buFont typeface="Wingdings 2" panose="05020102010507070707" pitchFamily="18" charset="2"/>
              <a:buChar char=""/>
            </a:pPr>
            <a:r>
              <a:rPr lang="en-US" dirty="0" err="1">
                <a:solidFill>
                  <a:schemeClr val="tx2"/>
                </a:solidFill>
                <a:effectLst/>
              </a:rPr>
              <a:t>Varför</a:t>
            </a:r>
            <a:r>
              <a:rPr lang="en-US"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effectLst/>
              </a:rPr>
              <a:t>De mot </a:t>
            </a:r>
            <a:r>
              <a:rPr lang="en-US" dirty="0" err="1">
                <a:solidFill>
                  <a:schemeClr val="tx2"/>
                </a:solidFill>
                <a:effectLst/>
              </a:rPr>
              <a:t>att</a:t>
            </a:r>
            <a:r>
              <a:rPr lang="en-US" dirty="0">
                <a:solidFill>
                  <a:schemeClr val="tx2"/>
                </a:solidFill>
                <a:effectLst/>
              </a:rPr>
              <a:t> </a:t>
            </a:r>
            <a:r>
              <a:rPr lang="en-US" dirty="0" err="1">
                <a:solidFill>
                  <a:schemeClr val="tx2"/>
                </a:solidFill>
                <a:effectLst/>
              </a:rPr>
              <a:t>kungen</a:t>
            </a:r>
            <a:r>
              <a:rPr lang="en-US" dirty="0">
                <a:solidFill>
                  <a:schemeClr val="tx2"/>
                </a:solidFill>
                <a:effectLst/>
              </a:rPr>
              <a:t> </a:t>
            </a:r>
            <a:r>
              <a:rPr lang="en-US" dirty="0" err="1">
                <a:solidFill>
                  <a:schemeClr val="tx2"/>
                </a:solidFill>
                <a:effectLst/>
              </a:rPr>
              <a:t>skulle</a:t>
            </a:r>
            <a:r>
              <a:rPr lang="en-US" dirty="0">
                <a:solidFill>
                  <a:schemeClr val="tx2"/>
                </a:solidFill>
                <a:effectLst/>
              </a:rPr>
              <a:t> </a:t>
            </a:r>
            <a:r>
              <a:rPr lang="en-US" dirty="0" err="1">
                <a:solidFill>
                  <a:schemeClr val="tx2"/>
                </a:solidFill>
                <a:effectLst/>
              </a:rPr>
              <a:t>göra</a:t>
            </a:r>
            <a:r>
              <a:rPr lang="en-US" dirty="0">
                <a:solidFill>
                  <a:schemeClr val="tx2"/>
                </a:solidFill>
                <a:effectLst/>
              </a:rPr>
              <a:t> </a:t>
            </a:r>
            <a:r>
              <a:rPr lang="en-US" dirty="0" err="1">
                <a:solidFill>
                  <a:schemeClr val="tx2"/>
                </a:solidFill>
                <a:effectLst/>
              </a:rPr>
              <a:t>en</a:t>
            </a:r>
            <a:r>
              <a:rPr lang="en-US" dirty="0">
                <a:solidFill>
                  <a:schemeClr val="tx2"/>
                </a:solidFill>
                <a:effectLst/>
              </a:rPr>
              <a:t> </a:t>
            </a:r>
            <a:r>
              <a:rPr lang="en-US" dirty="0" err="1">
                <a:solidFill>
                  <a:schemeClr val="tx2"/>
                </a:solidFill>
                <a:effectLst/>
              </a:rPr>
              <a:t>kupp</a:t>
            </a:r>
            <a:r>
              <a:rPr lang="en-US" dirty="0">
                <a:solidFill>
                  <a:schemeClr val="tx2"/>
                </a:solidFill>
                <a:effectLst/>
              </a:rPr>
              <a:t> mot </a:t>
            </a:r>
            <a:r>
              <a:rPr lang="en-US" dirty="0" err="1">
                <a:solidFill>
                  <a:schemeClr val="tx2"/>
                </a:solidFill>
                <a:effectLst/>
              </a:rPr>
              <a:t>Nationalförsamlingen</a:t>
            </a:r>
            <a:r>
              <a:rPr lang="en-US" dirty="0">
                <a:solidFill>
                  <a:schemeClr val="tx2"/>
                </a:solidFill>
                <a:effectLst/>
              </a:rPr>
              <a:t> för </a:t>
            </a:r>
            <a:r>
              <a:rPr lang="en-US" dirty="0" err="1">
                <a:solidFill>
                  <a:schemeClr val="tx2"/>
                </a:solidFill>
                <a:effectLst/>
              </a:rPr>
              <a:t>att</a:t>
            </a:r>
            <a:r>
              <a:rPr lang="en-US" dirty="0">
                <a:solidFill>
                  <a:schemeClr val="tx2"/>
                </a:solidFill>
                <a:effectLst/>
              </a:rPr>
              <a:t> </a:t>
            </a:r>
            <a:r>
              <a:rPr lang="en-US" dirty="0" err="1">
                <a:solidFill>
                  <a:schemeClr val="tx2"/>
                </a:solidFill>
                <a:effectLst/>
              </a:rPr>
              <a:t>återta</a:t>
            </a:r>
            <a:r>
              <a:rPr lang="en-US" dirty="0">
                <a:solidFill>
                  <a:schemeClr val="tx2"/>
                </a:solidFill>
                <a:effectLst/>
              </a:rPr>
              <a:t> </a:t>
            </a:r>
            <a:r>
              <a:rPr lang="en-US" dirty="0" err="1">
                <a:solidFill>
                  <a:schemeClr val="tx2"/>
                </a:solidFill>
                <a:effectLst/>
              </a:rPr>
              <a:t>makten</a:t>
            </a:r>
            <a:r>
              <a:rPr lang="en-US"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effectLst/>
              </a:rPr>
              <a:t>De </a:t>
            </a:r>
            <a:r>
              <a:rPr lang="en-US" dirty="0" err="1">
                <a:solidFill>
                  <a:schemeClr val="tx2"/>
                </a:solidFill>
                <a:effectLst/>
              </a:rPr>
              <a:t>demonstrerade</a:t>
            </a:r>
            <a:r>
              <a:rPr lang="en-US" dirty="0">
                <a:solidFill>
                  <a:schemeClr val="tx2"/>
                </a:solidFill>
                <a:effectLst/>
              </a:rPr>
              <a:t> </a:t>
            </a:r>
            <a:r>
              <a:rPr lang="en-US" dirty="0" err="1">
                <a:solidFill>
                  <a:schemeClr val="tx2"/>
                </a:solidFill>
                <a:effectLst/>
              </a:rPr>
              <a:t>även</a:t>
            </a:r>
            <a:r>
              <a:rPr lang="en-US" dirty="0">
                <a:solidFill>
                  <a:schemeClr val="tx2"/>
                </a:solidFill>
                <a:effectLst/>
              </a:rPr>
              <a:t> för </a:t>
            </a:r>
            <a:r>
              <a:rPr lang="en-US" dirty="0" err="1">
                <a:solidFill>
                  <a:schemeClr val="tx2"/>
                </a:solidFill>
                <a:effectLst/>
              </a:rPr>
              <a:t>att</a:t>
            </a:r>
            <a:r>
              <a:rPr lang="en-US" dirty="0">
                <a:solidFill>
                  <a:schemeClr val="tx2"/>
                </a:solidFill>
                <a:effectLst/>
              </a:rPr>
              <a:t> det </a:t>
            </a:r>
            <a:r>
              <a:rPr lang="en-US" dirty="0" err="1">
                <a:solidFill>
                  <a:schemeClr val="tx2"/>
                </a:solidFill>
                <a:effectLst/>
              </a:rPr>
              <a:t>rådde</a:t>
            </a:r>
            <a:r>
              <a:rPr lang="en-US" dirty="0">
                <a:solidFill>
                  <a:schemeClr val="tx2"/>
                </a:solidFill>
                <a:effectLst/>
              </a:rPr>
              <a:t> </a:t>
            </a:r>
            <a:r>
              <a:rPr lang="en-US" dirty="0" err="1">
                <a:solidFill>
                  <a:schemeClr val="tx2"/>
                </a:solidFill>
                <a:effectLst/>
              </a:rPr>
              <a:t>hungersnöd</a:t>
            </a:r>
            <a:r>
              <a:rPr lang="en-US" dirty="0">
                <a:solidFill>
                  <a:schemeClr val="tx2"/>
                </a:solidFill>
                <a:effectLst/>
              </a:rPr>
              <a:t> och </a:t>
            </a:r>
            <a:r>
              <a:rPr lang="en-US" dirty="0" err="1">
                <a:solidFill>
                  <a:schemeClr val="tx2"/>
                </a:solidFill>
                <a:effectLst/>
              </a:rPr>
              <a:t>svält</a:t>
            </a:r>
            <a:r>
              <a:rPr lang="en-US" dirty="0">
                <a:solidFill>
                  <a:schemeClr val="tx2"/>
                </a:solidFill>
                <a:effectLst/>
              </a:rPr>
              <a:t> bland de </a:t>
            </a:r>
            <a:r>
              <a:rPr lang="en-US" dirty="0" err="1">
                <a:solidFill>
                  <a:schemeClr val="tx2"/>
                </a:solidFill>
                <a:effectLst/>
              </a:rPr>
              <a:t>fattiga</a:t>
            </a:r>
            <a:r>
              <a:rPr lang="en-US"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r>
              <a:rPr lang="en-US" dirty="0" err="1">
                <a:solidFill>
                  <a:schemeClr val="tx2"/>
                </a:solidFill>
                <a:effectLst/>
              </a:rPr>
              <a:t>Resultat</a:t>
            </a:r>
            <a:r>
              <a:rPr lang="en-US"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32833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991944-F462-AD87-D8AF-B0772A87F110}"/>
            </a:ext>
          </a:extLst>
        </p:cNvPr>
        <p:cNvGrpSpPr/>
        <p:nvPr/>
      </p:nvGrpSpPr>
      <p:grpSpPr>
        <a:xfrm>
          <a:off x="0" y="0"/>
          <a:ext cx="0" cy="0"/>
          <a:chOff x="0" y="0"/>
          <a:chExt cx="0" cy="0"/>
        </a:xfrm>
      </p:grpSpPr>
      <p:sp>
        <p:nvSpPr>
          <p:cNvPr id="4103" name="Rectangle 4102">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105" name="Rectangle 4104">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107" name="Rectangle 4106">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109" name="Rectangle 4108">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useBgFill="1">
        <p:nvSpPr>
          <p:cNvPr id="4111" name="Rectangle 4110">
            <a:extLst>
              <a:ext uri="{FF2B5EF4-FFF2-40B4-BE49-F238E27FC236}">
                <a16:creationId xmlns:a16="http://schemas.microsoft.com/office/drawing/2014/main" id="{4738AFB9-C469-4992-ADFF-2E82E8DCD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3" name="Group 4112">
            <a:extLst>
              <a:ext uri="{FF2B5EF4-FFF2-40B4-BE49-F238E27FC236}">
                <a16:creationId xmlns:a16="http://schemas.microsoft.com/office/drawing/2014/main" id="{B4B0B915-9AC5-4E4B-84C4-8B377E6878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4114" name="Rectangle 4113">
              <a:extLst>
                <a:ext uri="{FF2B5EF4-FFF2-40B4-BE49-F238E27FC236}">
                  <a16:creationId xmlns:a16="http://schemas.microsoft.com/office/drawing/2014/main" id="{388827FC-FEA8-43FF-B709-9696594AA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115" name="Rectangle 4114">
              <a:extLst>
                <a:ext uri="{FF2B5EF4-FFF2-40B4-BE49-F238E27FC236}">
                  <a16:creationId xmlns:a16="http://schemas.microsoft.com/office/drawing/2014/main" id="{C82A3A24-9A7A-4135-BB21-051DB62CA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116" name="Rectangle 4115">
              <a:extLst>
                <a:ext uri="{FF2B5EF4-FFF2-40B4-BE49-F238E27FC236}">
                  <a16:creationId xmlns:a16="http://schemas.microsoft.com/office/drawing/2014/main" id="{8AC290C3-45C0-4820-9036-CA1E9D9EC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pic>
        <p:nvPicPr>
          <p:cNvPr id="4098" name="Picture 2" descr="Oktobermarschen mot Versailles">
            <a:extLst>
              <a:ext uri="{FF2B5EF4-FFF2-40B4-BE49-F238E27FC236}">
                <a16:creationId xmlns:a16="http://schemas.microsoft.com/office/drawing/2014/main" id="{AE31226A-8D75-8549-43C0-E3DB49FB4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59" r="15197" b="1"/>
          <a:stretch>
            <a:fillRect/>
          </a:stretch>
        </p:blipFill>
        <p:spPr bwMode="auto">
          <a:xfrm>
            <a:off x="448732" y="600075"/>
            <a:ext cx="3683001" cy="5775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302CE25D-F6B9-EF48-D6AA-7B90060A0CF0}"/>
              </a:ext>
            </a:extLst>
          </p:cNvPr>
          <p:cNvSpPr txBox="1"/>
          <p:nvPr/>
        </p:nvSpPr>
        <p:spPr>
          <a:xfrm>
            <a:off x="4430486" y="751114"/>
            <a:ext cx="7177314" cy="5107685"/>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De </a:t>
            </a:r>
            <a:r>
              <a:rPr lang="en-US" sz="2000" dirty="0" err="1">
                <a:solidFill>
                  <a:schemeClr val="tx2"/>
                </a:solidFill>
                <a:effectLst/>
              </a:rPr>
              <a:t>stormade</a:t>
            </a:r>
            <a:r>
              <a:rPr lang="en-US" sz="2000" dirty="0">
                <a:solidFill>
                  <a:schemeClr val="tx2"/>
                </a:solidFill>
                <a:effectLst/>
              </a:rPr>
              <a:t> Versailles – </a:t>
            </a:r>
            <a:r>
              <a:rPr lang="en-US" sz="2000" dirty="0" err="1">
                <a:solidFill>
                  <a:schemeClr val="tx2"/>
                </a:solidFill>
                <a:effectLst/>
              </a:rPr>
              <a:t>fick</a:t>
            </a:r>
            <a:r>
              <a:rPr lang="en-US" sz="2000" dirty="0">
                <a:solidFill>
                  <a:schemeClr val="tx2"/>
                </a:solidFill>
                <a:effectLst/>
              </a:rPr>
              <a:t> </a:t>
            </a:r>
            <a:r>
              <a:rPr lang="en-US" sz="2000" dirty="0" err="1">
                <a:solidFill>
                  <a:schemeClr val="tx2"/>
                </a:solidFill>
                <a:effectLst/>
              </a:rPr>
              <a:t>kungen</a:t>
            </a:r>
            <a:r>
              <a:rPr lang="en-US" sz="2000" dirty="0">
                <a:solidFill>
                  <a:schemeClr val="tx2"/>
                </a:solidFill>
                <a:effectLst/>
              </a:rPr>
              <a:t> </a:t>
            </a:r>
            <a:r>
              <a:rPr lang="en-US" sz="2000" dirty="0" err="1">
                <a:solidFill>
                  <a:schemeClr val="tx2"/>
                </a:solidFill>
                <a:effectLst/>
              </a:rPr>
              <a:t>att</a:t>
            </a:r>
            <a:r>
              <a:rPr lang="en-US" sz="2000" dirty="0">
                <a:solidFill>
                  <a:schemeClr val="tx2"/>
                </a:solidFill>
                <a:effectLst/>
              </a:rPr>
              <a:t> </a:t>
            </a:r>
            <a:r>
              <a:rPr lang="en-US" sz="2000" dirty="0" err="1">
                <a:solidFill>
                  <a:schemeClr val="tx2"/>
                </a:solidFill>
                <a:effectLst/>
              </a:rPr>
              <a:t>godkänna</a:t>
            </a:r>
            <a:r>
              <a:rPr lang="en-US" sz="2000" dirty="0">
                <a:solidFill>
                  <a:schemeClr val="tx2"/>
                </a:solidFill>
                <a:effectLst/>
              </a:rPr>
              <a:t> </a:t>
            </a:r>
            <a:r>
              <a:rPr lang="en-US" sz="2000" dirty="0" err="1">
                <a:solidFill>
                  <a:schemeClr val="tx2"/>
                </a:solidFill>
                <a:effectLst/>
              </a:rPr>
              <a:t>förklaringen</a:t>
            </a:r>
            <a:r>
              <a:rPr lang="en-US" sz="2000" dirty="0">
                <a:solidFill>
                  <a:schemeClr val="tx2"/>
                </a:solidFill>
                <a:effectLst/>
              </a:rPr>
              <a:t>. </a:t>
            </a:r>
            <a:r>
              <a:rPr lang="en-US" sz="2000" dirty="0" err="1">
                <a:solidFill>
                  <a:schemeClr val="tx2"/>
                </a:solidFill>
                <a:effectLst/>
              </a:rPr>
              <a:t>Frankrike</a:t>
            </a:r>
            <a:r>
              <a:rPr lang="en-US" sz="2000" dirty="0">
                <a:solidFill>
                  <a:schemeClr val="tx2"/>
                </a:solidFill>
                <a:effectLst/>
              </a:rPr>
              <a:t> hade nu </a:t>
            </a:r>
            <a:r>
              <a:rPr lang="en-US" sz="2000" dirty="0" err="1">
                <a:solidFill>
                  <a:schemeClr val="tx2"/>
                </a:solidFill>
                <a:effectLst/>
              </a:rPr>
              <a:t>en</a:t>
            </a:r>
            <a:r>
              <a:rPr lang="en-US" sz="2000" dirty="0">
                <a:solidFill>
                  <a:schemeClr val="tx2"/>
                </a:solidFill>
                <a:effectLst/>
              </a:rPr>
              <a:t> lag om </a:t>
            </a:r>
            <a:r>
              <a:rPr lang="en-US" sz="2000" dirty="0" err="1">
                <a:solidFill>
                  <a:schemeClr val="tx2"/>
                </a:solidFill>
                <a:effectLst/>
              </a:rPr>
              <a:t>att</a:t>
            </a:r>
            <a:r>
              <a:rPr lang="en-US" sz="2000" dirty="0">
                <a:solidFill>
                  <a:schemeClr val="tx2"/>
                </a:solidFill>
                <a:effectLst/>
              </a:rPr>
              <a:t> </a:t>
            </a:r>
            <a:r>
              <a:rPr lang="en-US" sz="2000" dirty="0" err="1">
                <a:solidFill>
                  <a:schemeClr val="tx2"/>
                </a:solidFill>
                <a:effectLst/>
              </a:rPr>
              <a:t>alla</a:t>
            </a:r>
            <a:r>
              <a:rPr lang="en-US" sz="2000" dirty="0">
                <a:solidFill>
                  <a:schemeClr val="tx2"/>
                </a:solidFill>
                <a:effectLst/>
              </a:rPr>
              <a:t> </a:t>
            </a:r>
            <a:r>
              <a:rPr lang="en-US" sz="2000" dirty="0" err="1">
                <a:solidFill>
                  <a:schemeClr val="tx2"/>
                </a:solidFill>
                <a:effectLst/>
              </a:rPr>
              <a:t>skulle</a:t>
            </a:r>
            <a:r>
              <a:rPr lang="en-US" sz="2000" dirty="0">
                <a:solidFill>
                  <a:schemeClr val="tx2"/>
                </a:solidFill>
                <a:effectLst/>
              </a:rPr>
              <a:t> </a:t>
            </a:r>
            <a:r>
              <a:rPr lang="en-US" sz="2000" dirty="0" err="1">
                <a:solidFill>
                  <a:schemeClr val="tx2"/>
                </a:solidFill>
                <a:effectLst/>
              </a:rPr>
              <a:t>vara</a:t>
            </a:r>
            <a:r>
              <a:rPr lang="en-US" sz="2000" dirty="0">
                <a:solidFill>
                  <a:schemeClr val="tx2"/>
                </a:solidFill>
                <a:effectLst/>
              </a:rPr>
              <a:t> </a:t>
            </a:r>
            <a:r>
              <a:rPr lang="en-US" sz="2000" dirty="0" err="1">
                <a:solidFill>
                  <a:schemeClr val="tx2"/>
                </a:solidFill>
                <a:effectLst/>
              </a:rPr>
              <a:t>fria</a:t>
            </a:r>
            <a:r>
              <a:rPr lang="en-US" sz="2000" dirty="0">
                <a:solidFill>
                  <a:schemeClr val="tx2"/>
                </a:solidFill>
                <a:effectLst/>
              </a:rPr>
              <a:t> och </a:t>
            </a:r>
            <a:r>
              <a:rPr lang="en-US" sz="2000" dirty="0" err="1">
                <a:solidFill>
                  <a:schemeClr val="tx2"/>
                </a:solidFill>
                <a:effectLst/>
              </a:rPr>
              <a:t>lika</a:t>
            </a:r>
            <a:r>
              <a:rPr lang="en-US" sz="2000" dirty="0">
                <a:solidFill>
                  <a:schemeClr val="tx2"/>
                </a:solidFill>
                <a:effectLst/>
              </a:rPr>
              <a:t> </a:t>
            </a:r>
            <a:r>
              <a:rPr lang="en-US" sz="2000" dirty="0" err="1">
                <a:solidFill>
                  <a:schemeClr val="tx2"/>
                </a:solidFill>
                <a:effectLst/>
              </a:rPr>
              <a:t>mycket</a:t>
            </a:r>
            <a:r>
              <a:rPr lang="en-US" sz="2000" dirty="0">
                <a:solidFill>
                  <a:schemeClr val="tx2"/>
                </a:solidFill>
                <a:effectLst/>
              </a:rPr>
              <a:t> </a:t>
            </a:r>
            <a:r>
              <a:rPr lang="en-US" sz="2000" dirty="0" err="1">
                <a:solidFill>
                  <a:schemeClr val="tx2"/>
                </a:solidFill>
                <a:effectLst/>
              </a:rPr>
              <a:t>värda</a:t>
            </a:r>
            <a:r>
              <a:rPr lang="en-US" sz="2000" dirty="0">
                <a:solidFill>
                  <a:schemeClr val="tx2"/>
                </a:solidFill>
                <a:effectLst/>
              </a:rPr>
              <a:t>. </a:t>
            </a: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Men:</a:t>
            </a:r>
          </a:p>
          <a:p>
            <a:pPr>
              <a:spcBef>
                <a:spcPct val="20000"/>
              </a:spcBef>
              <a:spcAft>
                <a:spcPts val="600"/>
              </a:spcAft>
              <a:buClr>
                <a:schemeClr val="accent2"/>
              </a:buClr>
              <a:buSzPct val="92000"/>
              <a:buFont typeface="Wingdings 2" panose="05020102010507070707" pitchFamily="18" charset="2"/>
              <a:buChar char=""/>
            </a:pPr>
            <a:r>
              <a:rPr lang="en-US" sz="2000" dirty="0" err="1">
                <a:solidFill>
                  <a:schemeClr val="tx2"/>
                </a:solidFill>
                <a:effectLst/>
              </a:rPr>
              <a:t>Rättigheterna</a:t>
            </a:r>
            <a:r>
              <a:rPr lang="en-US" sz="2000" dirty="0">
                <a:solidFill>
                  <a:schemeClr val="tx2"/>
                </a:solidFill>
                <a:effectLst/>
              </a:rPr>
              <a:t> </a:t>
            </a:r>
            <a:r>
              <a:rPr lang="en-US" sz="2000" dirty="0" err="1">
                <a:solidFill>
                  <a:schemeClr val="tx2"/>
                </a:solidFill>
                <a:effectLst/>
              </a:rPr>
              <a:t>gällde</a:t>
            </a:r>
            <a:r>
              <a:rPr lang="en-US" sz="2000" dirty="0">
                <a:solidFill>
                  <a:schemeClr val="tx2"/>
                </a:solidFill>
                <a:effectLst/>
              </a:rPr>
              <a:t> </a:t>
            </a:r>
            <a:r>
              <a:rPr lang="en-US" sz="2000" dirty="0" err="1">
                <a:solidFill>
                  <a:schemeClr val="tx2"/>
                </a:solidFill>
                <a:effectLst/>
              </a:rPr>
              <a:t>inte</a:t>
            </a:r>
            <a:r>
              <a:rPr lang="en-US" sz="2000" dirty="0">
                <a:solidFill>
                  <a:schemeClr val="tx2"/>
                </a:solidFill>
                <a:effectLst/>
              </a:rPr>
              <a:t> </a:t>
            </a:r>
            <a:r>
              <a:rPr lang="en-US" sz="2000" dirty="0" err="1">
                <a:solidFill>
                  <a:schemeClr val="tx2"/>
                </a:solidFill>
                <a:effectLst/>
              </a:rPr>
              <a:t>kvinnor</a:t>
            </a:r>
            <a:r>
              <a:rPr lang="en-US" sz="2000" dirty="0">
                <a:solidFill>
                  <a:schemeClr val="tx2"/>
                </a:solidFill>
                <a:effectLst/>
              </a:rPr>
              <a:t>, trots </a:t>
            </a:r>
            <a:r>
              <a:rPr lang="en-US" sz="2000" dirty="0" err="1">
                <a:solidFill>
                  <a:schemeClr val="tx2"/>
                </a:solidFill>
                <a:effectLst/>
              </a:rPr>
              <a:t>att</a:t>
            </a:r>
            <a:r>
              <a:rPr lang="en-US" sz="2000" dirty="0">
                <a:solidFill>
                  <a:schemeClr val="tx2"/>
                </a:solidFill>
                <a:effectLst/>
              </a:rPr>
              <a:t> de </a:t>
            </a:r>
            <a:r>
              <a:rPr lang="en-US" sz="2000" dirty="0" err="1">
                <a:solidFill>
                  <a:schemeClr val="tx2"/>
                </a:solidFill>
                <a:effectLst/>
              </a:rPr>
              <a:t>aktivt</a:t>
            </a:r>
            <a:r>
              <a:rPr lang="en-US" sz="2000" dirty="0">
                <a:solidFill>
                  <a:schemeClr val="tx2"/>
                </a:solidFill>
                <a:effectLst/>
              </a:rPr>
              <a:t> </a:t>
            </a:r>
            <a:r>
              <a:rPr lang="en-US" sz="2000" dirty="0" err="1">
                <a:solidFill>
                  <a:schemeClr val="tx2"/>
                </a:solidFill>
                <a:effectLst/>
              </a:rPr>
              <a:t>demonstrerat</a:t>
            </a:r>
            <a:r>
              <a:rPr lang="en-US" sz="2000" dirty="0">
                <a:solidFill>
                  <a:schemeClr val="tx2"/>
                </a:solidFill>
                <a:effectLst/>
              </a:rPr>
              <a:t>, trots </a:t>
            </a:r>
            <a:r>
              <a:rPr lang="en-US" sz="2000" dirty="0" err="1">
                <a:solidFill>
                  <a:schemeClr val="tx2"/>
                </a:solidFill>
                <a:effectLst/>
              </a:rPr>
              <a:t>framgången</a:t>
            </a:r>
            <a:r>
              <a:rPr lang="en-US" sz="2000"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r>
              <a:rPr lang="en-US" sz="2000" dirty="0" err="1">
                <a:solidFill>
                  <a:schemeClr val="tx2"/>
                </a:solidFill>
                <a:effectLst/>
              </a:rPr>
              <a:t>Varför</a:t>
            </a:r>
            <a:r>
              <a:rPr lang="en-US" sz="2000"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r>
              <a:rPr lang="en-US" sz="2000" dirty="0" err="1">
                <a:solidFill>
                  <a:schemeClr val="tx2"/>
                </a:solidFill>
                <a:effectLst/>
              </a:rPr>
              <a:t>Några</a:t>
            </a:r>
            <a:r>
              <a:rPr lang="en-US" sz="2000" dirty="0">
                <a:solidFill>
                  <a:schemeClr val="tx2"/>
                </a:solidFill>
                <a:effectLst/>
              </a:rPr>
              <a:t> </a:t>
            </a:r>
            <a:r>
              <a:rPr lang="en-US" sz="2000" dirty="0" err="1">
                <a:solidFill>
                  <a:schemeClr val="tx2"/>
                </a:solidFill>
                <a:effectLst/>
              </a:rPr>
              <a:t>ledamöter</a:t>
            </a:r>
            <a:r>
              <a:rPr lang="en-US" sz="2000" dirty="0">
                <a:solidFill>
                  <a:schemeClr val="tx2"/>
                </a:solidFill>
                <a:effectLst/>
              </a:rPr>
              <a:t> </a:t>
            </a:r>
            <a:r>
              <a:rPr lang="en-US" sz="2000" dirty="0" err="1">
                <a:solidFill>
                  <a:schemeClr val="tx2"/>
                </a:solidFill>
                <a:effectLst/>
              </a:rPr>
              <a:t>i</a:t>
            </a:r>
            <a:r>
              <a:rPr lang="en-US" sz="2000" dirty="0">
                <a:solidFill>
                  <a:schemeClr val="tx2"/>
                </a:solidFill>
                <a:effectLst/>
              </a:rPr>
              <a:t> </a:t>
            </a:r>
            <a:r>
              <a:rPr lang="en-US" sz="2000" dirty="0" err="1">
                <a:solidFill>
                  <a:schemeClr val="tx2"/>
                </a:solidFill>
                <a:effectLst/>
              </a:rPr>
              <a:t>Nationalförsamlingen</a:t>
            </a:r>
            <a:r>
              <a:rPr lang="en-US" sz="2000" dirty="0">
                <a:solidFill>
                  <a:schemeClr val="tx2"/>
                </a:solidFill>
                <a:effectLst/>
              </a:rPr>
              <a:t> </a:t>
            </a:r>
            <a:r>
              <a:rPr lang="en-US" sz="2000" dirty="0" err="1">
                <a:solidFill>
                  <a:schemeClr val="tx2"/>
                </a:solidFill>
                <a:effectLst/>
              </a:rPr>
              <a:t>ville</a:t>
            </a:r>
            <a:r>
              <a:rPr lang="en-US" sz="2000" dirty="0">
                <a:solidFill>
                  <a:schemeClr val="tx2"/>
                </a:solidFill>
                <a:effectLst/>
              </a:rPr>
              <a:t> </a:t>
            </a:r>
            <a:r>
              <a:rPr lang="en-US" sz="2000" dirty="0" err="1">
                <a:solidFill>
                  <a:schemeClr val="tx2"/>
                </a:solidFill>
                <a:effectLst/>
              </a:rPr>
              <a:t>att</a:t>
            </a:r>
            <a:r>
              <a:rPr lang="en-US" sz="2000" dirty="0">
                <a:solidFill>
                  <a:schemeClr val="tx2"/>
                </a:solidFill>
                <a:effectLst/>
              </a:rPr>
              <a:t> </a:t>
            </a:r>
            <a:r>
              <a:rPr lang="en-US" sz="2000" dirty="0" err="1">
                <a:solidFill>
                  <a:schemeClr val="tx2"/>
                </a:solidFill>
                <a:effectLst/>
              </a:rPr>
              <a:t>kvinnor</a:t>
            </a:r>
            <a:r>
              <a:rPr lang="en-US" sz="2000" dirty="0">
                <a:solidFill>
                  <a:schemeClr val="tx2"/>
                </a:solidFill>
                <a:effectLst/>
              </a:rPr>
              <a:t> </a:t>
            </a:r>
            <a:r>
              <a:rPr lang="en-US" sz="2000" dirty="0" err="1">
                <a:solidFill>
                  <a:schemeClr val="tx2"/>
                </a:solidFill>
                <a:effectLst/>
              </a:rPr>
              <a:t>kunde</a:t>
            </a:r>
            <a:r>
              <a:rPr lang="en-US" sz="2000" dirty="0">
                <a:solidFill>
                  <a:schemeClr val="tx2"/>
                </a:solidFill>
                <a:effectLst/>
              </a:rPr>
              <a:t> </a:t>
            </a:r>
            <a:r>
              <a:rPr lang="en-US" sz="2000" dirty="0" err="1">
                <a:solidFill>
                  <a:schemeClr val="tx2"/>
                </a:solidFill>
                <a:effectLst/>
              </a:rPr>
              <a:t>gå</a:t>
            </a:r>
            <a:r>
              <a:rPr lang="en-US" sz="2000" dirty="0">
                <a:solidFill>
                  <a:schemeClr val="tx2"/>
                </a:solidFill>
                <a:effectLst/>
              </a:rPr>
              <a:t> med </a:t>
            </a:r>
            <a:r>
              <a:rPr lang="en-US" sz="2000" dirty="0" err="1">
                <a:solidFill>
                  <a:schemeClr val="tx2"/>
                </a:solidFill>
                <a:effectLst/>
              </a:rPr>
              <a:t>där</a:t>
            </a:r>
            <a:r>
              <a:rPr lang="en-US" sz="2000" dirty="0">
                <a:solidFill>
                  <a:schemeClr val="tx2"/>
                </a:solidFill>
                <a:effectLst/>
              </a:rPr>
              <a:t>, men </a:t>
            </a:r>
            <a:r>
              <a:rPr lang="en-US" sz="2000" dirty="0" err="1">
                <a:solidFill>
                  <a:schemeClr val="tx2"/>
                </a:solidFill>
                <a:effectLst/>
              </a:rPr>
              <a:t>många</a:t>
            </a:r>
            <a:r>
              <a:rPr lang="en-US" sz="2000" dirty="0">
                <a:solidFill>
                  <a:schemeClr val="tx2"/>
                </a:solidFill>
                <a:effectLst/>
              </a:rPr>
              <a:t> </a:t>
            </a:r>
            <a:r>
              <a:rPr lang="en-US" sz="2000" dirty="0" err="1">
                <a:solidFill>
                  <a:schemeClr val="tx2"/>
                </a:solidFill>
                <a:effectLst/>
              </a:rPr>
              <a:t>ansåg</a:t>
            </a:r>
            <a:r>
              <a:rPr lang="en-US" sz="2000" dirty="0">
                <a:solidFill>
                  <a:schemeClr val="tx2"/>
                </a:solidFill>
                <a:effectLst/>
              </a:rPr>
              <a:t> </a:t>
            </a:r>
            <a:r>
              <a:rPr lang="en-US" sz="2000" dirty="0" err="1">
                <a:solidFill>
                  <a:schemeClr val="tx2"/>
                </a:solidFill>
                <a:effectLst/>
              </a:rPr>
              <a:t>att</a:t>
            </a:r>
            <a:r>
              <a:rPr lang="en-US" sz="2000" dirty="0">
                <a:solidFill>
                  <a:schemeClr val="tx2"/>
                </a:solidFill>
                <a:effectLst/>
              </a:rPr>
              <a:t> </a:t>
            </a:r>
            <a:r>
              <a:rPr lang="en-US" sz="2000" dirty="0" err="1">
                <a:solidFill>
                  <a:schemeClr val="tx2"/>
                </a:solidFill>
                <a:effectLst/>
              </a:rPr>
              <a:t>kvinnor</a:t>
            </a:r>
            <a:r>
              <a:rPr lang="en-US" sz="2000" dirty="0">
                <a:solidFill>
                  <a:schemeClr val="tx2"/>
                </a:solidFill>
                <a:effectLst/>
              </a:rPr>
              <a:t> </a:t>
            </a:r>
            <a:r>
              <a:rPr lang="en-US" sz="2000" dirty="0" err="1">
                <a:solidFill>
                  <a:schemeClr val="tx2"/>
                </a:solidFill>
                <a:effectLst/>
              </a:rPr>
              <a:t>inte</a:t>
            </a:r>
            <a:r>
              <a:rPr lang="en-US" sz="2000" dirty="0">
                <a:solidFill>
                  <a:schemeClr val="tx2"/>
                </a:solidFill>
                <a:effectLst/>
              </a:rPr>
              <a:t> </a:t>
            </a:r>
            <a:r>
              <a:rPr lang="en-US" sz="2000" dirty="0" err="1">
                <a:solidFill>
                  <a:schemeClr val="tx2"/>
                </a:solidFill>
                <a:effectLst/>
              </a:rPr>
              <a:t>kunde</a:t>
            </a:r>
            <a:r>
              <a:rPr lang="en-US" sz="2000" dirty="0">
                <a:solidFill>
                  <a:schemeClr val="tx2"/>
                </a:solidFill>
                <a:effectLst/>
              </a:rPr>
              <a:t> </a:t>
            </a:r>
            <a:r>
              <a:rPr lang="en-US" sz="2000" dirty="0" err="1">
                <a:solidFill>
                  <a:schemeClr val="tx2"/>
                </a:solidFill>
                <a:effectLst/>
              </a:rPr>
              <a:t>resonera</a:t>
            </a:r>
            <a:r>
              <a:rPr lang="en-US" sz="2000" dirty="0">
                <a:solidFill>
                  <a:schemeClr val="tx2"/>
                </a:solidFill>
                <a:effectLst/>
              </a:rPr>
              <a:t> om </a:t>
            </a:r>
            <a:r>
              <a:rPr lang="en-US" sz="2000" dirty="0" err="1">
                <a:solidFill>
                  <a:schemeClr val="tx2"/>
                </a:solidFill>
                <a:effectLst/>
              </a:rPr>
              <a:t>svåra</a:t>
            </a:r>
            <a:r>
              <a:rPr lang="en-US" sz="2000" dirty="0">
                <a:solidFill>
                  <a:schemeClr val="tx2"/>
                </a:solidFill>
                <a:effectLst/>
              </a:rPr>
              <a:t> </a:t>
            </a:r>
            <a:r>
              <a:rPr lang="en-US" sz="2000" dirty="0" err="1">
                <a:solidFill>
                  <a:schemeClr val="tx2"/>
                </a:solidFill>
                <a:effectLst/>
              </a:rPr>
              <a:t>frågor</a:t>
            </a:r>
            <a:r>
              <a:rPr lang="en-US" sz="2000" dirty="0">
                <a:solidFill>
                  <a:schemeClr val="tx2"/>
                </a:solidFill>
                <a:effectLst/>
              </a:rPr>
              <a:t>.  </a:t>
            </a: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Hur </a:t>
            </a:r>
            <a:r>
              <a:rPr lang="en-US" sz="2000" dirty="0" err="1">
                <a:solidFill>
                  <a:schemeClr val="tx2"/>
                </a:solidFill>
                <a:effectLst/>
              </a:rPr>
              <a:t>fortsätta</a:t>
            </a:r>
            <a:r>
              <a:rPr lang="en-US" sz="2000"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20912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09D116-6B49-1642-1A06-D28AAA5A2A22}"/>
            </a:ext>
          </a:extLst>
        </p:cNvPr>
        <p:cNvGrpSpPr/>
        <p:nvPr/>
      </p:nvGrpSpPr>
      <p:grpSpPr>
        <a:xfrm>
          <a:off x="0" y="0"/>
          <a:ext cx="0" cy="0"/>
          <a:chOff x="0" y="0"/>
          <a:chExt cx="0" cy="0"/>
        </a:xfrm>
      </p:grpSpPr>
      <p:sp>
        <p:nvSpPr>
          <p:cNvPr id="5127" name="Rectangle 5126">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5129" name="Rectangle 5128">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5131" name="Rectangle 5130">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5133" name="Rectangle 5132">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useBgFill="1">
        <p:nvSpPr>
          <p:cNvPr id="5135" name="Rectangle 5134">
            <a:extLst>
              <a:ext uri="{FF2B5EF4-FFF2-40B4-BE49-F238E27FC236}">
                <a16:creationId xmlns:a16="http://schemas.microsoft.com/office/drawing/2014/main" id="{4738AFB9-C469-4992-ADFF-2E82E8DCD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7" name="Group 5136">
            <a:extLst>
              <a:ext uri="{FF2B5EF4-FFF2-40B4-BE49-F238E27FC236}">
                <a16:creationId xmlns:a16="http://schemas.microsoft.com/office/drawing/2014/main" id="{B4B0B915-9AC5-4E4B-84C4-8B377E6878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138" name="Rectangle 5137">
              <a:extLst>
                <a:ext uri="{FF2B5EF4-FFF2-40B4-BE49-F238E27FC236}">
                  <a16:creationId xmlns:a16="http://schemas.microsoft.com/office/drawing/2014/main" id="{388827FC-FEA8-43FF-B709-9696594AA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5139" name="Rectangle 5138">
              <a:extLst>
                <a:ext uri="{FF2B5EF4-FFF2-40B4-BE49-F238E27FC236}">
                  <a16:creationId xmlns:a16="http://schemas.microsoft.com/office/drawing/2014/main" id="{C82A3A24-9A7A-4135-BB21-051DB62CA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5140" name="Rectangle 5139">
              <a:extLst>
                <a:ext uri="{FF2B5EF4-FFF2-40B4-BE49-F238E27FC236}">
                  <a16:creationId xmlns:a16="http://schemas.microsoft.com/office/drawing/2014/main" id="{8AC290C3-45C0-4820-9036-CA1E9D9EC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pic>
        <p:nvPicPr>
          <p:cNvPr id="5122" name="Picture 2" descr="Den halva revolutionen - Opulens">
            <a:extLst>
              <a:ext uri="{FF2B5EF4-FFF2-40B4-BE49-F238E27FC236}">
                <a16:creationId xmlns:a16="http://schemas.microsoft.com/office/drawing/2014/main" id="{5C85BE55-5941-E3B3-9968-57E4A63B7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74" r="27570"/>
          <a:stretch>
            <a:fillRect/>
          </a:stretch>
        </p:blipFill>
        <p:spPr bwMode="auto">
          <a:xfrm>
            <a:off x="448732" y="600075"/>
            <a:ext cx="3683001" cy="5775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B21F8BD1-DF98-B062-1451-6B505152D085}"/>
              </a:ext>
            </a:extLst>
          </p:cNvPr>
          <p:cNvSpPr txBox="1"/>
          <p:nvPr/>
        </p:nvSpPr>
        <p:spPr>
          <a:xfrm>
            <a:off x="4354286" y="925286"/>
            <a:ext cx="7253514" cy="4933513"/>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sz="2000" dirty="0" err="1">
                <a:solidFill>
                  <a:schemeClr val="tx2"/>
                </a:solidFill>
                <a:effectLst/>
              </a:rPr>
              <a:t>Kvinnor</a:t>
            </a:r>
            <a:r>
              <a:rPr lang="en-US" sz="2000" dirty="0">
                <a:solidFill>
                  <a:schemeClr val="tx2"/>
                </a:solidFill>
                <a:effectLst/>
              </a:rPr>
              <a:t> </a:t>
            </a:r>
            <a:r>
              <a:rPr lang="en-US" sz="2000" dirty="0" err="1">
                <a:solidFill>
                  <a:schemeClr val="tx2"/>
                </a:solidFill>
                <a:effectLst/>
              </a:rPr>
              <a:t>engagerade</a:t>
            </a:r>
            <a:r>
              <a:rPr lang="en-US" sz="2000" dirty="0">
                <a:solidFill>
                  <a:schemeClr val="tx2"/>
                </a:solidFill>
                <a:effectLst/>
              </a:rPr>
              <a:t> sig </a:t>
            </a:r>
            <a:r>
              <a:rPr lang="en-US" sz="2000" dirty="0" err="1">
                <a:solidFill>
                  <a:schemeClr val="tx2"/>
                </a:solidFill>
                <a:effectLst/>
              </a:rPr>
              <a:t>politiskt</a:t>
            </a:r>
            <a:r>
              <a:rPr lang="en-US" sz="2000" dirty="0">
                <a:solidFill>
                  <a:schemeClr val="tx2"/>
                </a:solidFill>
                <a:effectLst/>
              </a:rPr>
              <a:t> </a:t>
            </a:r>
            <a:r>
              <a:rPr lang="en-US" sz="2000" dirty="0" err="1">
                <a:solidFill>
                  <a:schemeClr val="tx2"/>
                </a:solidFill>
                <a:effectLst/>
              </a:rPr>
              <a:t>på</a:t>
            </a:r>
            <a:r>
              <a:rPr lang="en-US" sz="2000" dirty="0">
                <a:solidFill>
                  <a:schemeClr val="tx2"/>
                </a:solidFill>
                <a:effectLst/>
              </a:rPr>
              <a:t> </a:t>
            </a:r>
            <a:r>
              <a:rPr lang="en-US" sz="2000" dirty="0" err="1">
                <a:solidFill>
                  <a:schemeClr val="tx2"/>
                </a:solidFill>
                <a:effectLst/>
              </a:rPr>
              <a:t>andra</a:t>
            </a:r>
            <a:r>
              <a:rPr lang="en-US" sz="2000" dirty="0">
                <a:solidFill>
                  <a:schemeClr val="tx2"/>
                </a:solidFill>
                <a:effectLst/>
              </a:rPr>
              <a:t> </a:t>
            </a:r>
            <a:r>
              <a:rPr lang="en-US" sz="2000" dirty="0" err="1">
                <a:solidFill>
                  <a:schemeClr val="tx2"/>
                </a:solidFill>
                <a:effectLst/>
              </a:rPr>
              <a:t>sätt</a:t>
            </a:r>
            <a:r>
              <a:rPr lang="en-US" sz="2000" dirty="0">
                <a:solidFill>
                  <a:schemeClr val="tx2"/>
                </a:solidFill>
                <a:effectLst/>
              </a:rPr>
              <a:t>. </a:t>
            </a:r>
            <a:r>
              <a:rPr lang="en-US" sz="2000" dirty="0" err="1">
                <a:solidFill>
                  <a:schemeClr val="tx2"/>
                </a:solidFill>
                <a:effectLst/>
              </a:rPr>
              <a:t>Diskussionsklubbar</a:t>
            </a:r>
            <a:r>
              <a:rPr lang="en-US" sz="2000" dirty="0">
                <a:solidFill>
                  <a:schemeClr val="tx2"/>
                </a:solidFill>
                <a:effectLst/>
              </a:rPr>
              <a:t> </a:t>
            </a:r>
            <a:r>
              <a:rPr lang="en-US" sz="2000" dirty="0" err="1">
                <a:solidFill>
                  <a:schemeClr val="tx2"/>
                </a:solidFill>
                <a:effectLst/>
              </a:rPr>
              <a:t>startades</a:t>
            </a:r>
            <a:r>
              <a:rPr lang="en-US" sz="2000" dirty="0">
                <a:solidFill>
                  <a:schemeClr val="tx2"/>
                </a:solidFill>
                <a:effectLst/>
              </a:rPr>
              <a:t>. Men </a:t>
            </a:r>
            <a:r>
              <a:rPr lang="en-US" sz="2000" dirty="0" err="1">
                <a:solidFill>
                  <a:schemeClr val="tx2"/>
                </a:solidFill>
                <a:effectLst/>
              </a:rPr>
              <a:t>förbjöds</a:t>
            </a:r>
            <a:r>
              <a:rPr lang="en-US" sz="2000" dirty="0">
                <a:solidFill>
                  <a:schemeClr val="tx2"/>
                </a:solidFill>
                <a:effectLst/>
              </a:rPr>
              <a:t> för </a:t>
            </a:r>
            <a:r>
              <a:rPr lang="en-US" sz="2000" dirty="0" err="1">
                <a:solidFill>
                  <a:schemeClr val="tx2"/>
                </a:solidFill>
                <a:effectLst/>
              </a:rPr>
              <a:t>att</a:t>
            </a:r>
            <a:r>
              <a:rPr lang="en-US" sz="2000" dirty="0">
                <a:solidFill>
                  <a:schemeClr val="tx2"/>
                </a:solidFill>
                <a:effectLst/>
              </a:rPr>
              <a:t> ”</a:t>
            </a:r>
            <a:r>
              <a:rPr lang="en-US" sz="2000" dirty="0" err="1">
                <a:solidFill>
                  <a:schemeClr val="tx2"/>
                </a:solidFill>
                <a:effectLst/>
              </a:rPr>
              <a:t>diskussion</a:t>
            </a:r>
            <a:r>
              <a:rPr lang="en-US" sz="2000" dirty="0">
                <a:solidFill>
                  <a:schemeClr val="tx2"/>
                </a:solidFill>
                <a:effectLst/>
              </a:rPr>
              <a:t> </a:t>
            </a:r>
            <a:r>
              <a:rPr lang="en-US" sz="2000" dirty="0" err="1">
                <a:solidFill>
                  <a:schemeClr val="tx2"/>
                </a:solidFill>
                <a:effectLst/>
              </a:rPr>
              <a:t>inte</a:t>
            </a:r>
            <a:r>
              <a:rPr lang="en-US" sz="2000" dirty="0">
                <a:solidFill>
                  <a:schemeClr val="tx2"/>
                </a:solidFill>
                <a:effectLst/>
              </a:rPr>
              <a:t> var </a:t>
            </a:r>
            <a:r>
              <a:rPr lang="en-US" sz="2000" dirty="0" err="1">
                <a:solidFill>
                  <a:schemeClr val="tx2"/>
                </a:solidFill>
                <a:effectLst/>
              </a:rPr>
              <a:t>en</a:t>
            </a:r>
            <a:r>
              <a:rPr lang="en-US" sz="2000" dirty="0">
                <a:solidFill>
                  <a:schemeClr val="tx2"/>
                </a:solidFill>
                <a:effectLst/>
              </a:rPr>
              <a:t> </a:t>
            </a:r>
            <a:r>
              <a:rPr lang="en-US" sz="2000" dirty="0" err="1">
                <a:solidFill>
                  <a:schemeClr val="tx2"/>
                </a:solidFill>
                <a:effectLst/>
              </a:rPr>
              <a:t>lämplig</a:t>
            </a:r>
            <a:r>
              <a:rPr lang="en-US" sz="2000" dirty="0">
                <a:solidFill>
                  <a:schemeClr val="tx2"/>
                </a:solidFill>
                <a:effectLst/>
              </a:rPr>
              <a:t> </a:t>
            </a:r>
            <a:r>
              <a:rPr lang="en-US" sz="2000" dirty="0" err="1">
                <a:solidFill>
                  <a:schemeClr val="tx2"/>
                </a:solidFill>
                <a:effectLst/>
              </a:rPr>
              <a:t>sysselsättning</a:t>
            </a:r>
            <a:r>
              <a:rPr lang="en-US" sz="2000" dirty="0">
                <a:solidFill>
                  <a:schemeClr val="tx2"/>
                </a:solidFill>
                <a:effectLst/>
              </a:rPr>
              <a:t> för </a:t>
            </a:r>
            <a:r>
              <a:rPr lang="en-US" sz="2000" dirty="0" err="1">
                <a:solidFill>
                  <a:schemeClr val="tx2"/>
                </a:solidFill>
                <a:effectLst/>
              </a:rPr>
              <a:t>kvinnor</a:t>
            </a:r>
            <a:r>
              <a:rPr lang="en-US" sz="2000"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r>
              <a:rPr lang="en-US" sz="2000" dirty="0" err="1">
                <a:solidFill>
                  <a:schemeClr val="tx2"/>
                </a:solidFill>
                <a:effectLst/>
              </a:rPr>
              <a:t>Motargument</a:t>
            </a:r>
            <a:r>
              <a:rPr lang="en-US" sz="2000"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”Om </a:t>
            </a:r>
            <a:r>
              <a:rPr lang="en-US" sz="2000" dirty="0" err="1">
                <a:solidFill>
                  <a:schemeClr val="tx2"/>
                </a:solidFill>
                <a:effectLst/>
              </a:rPr>
              <a:t>ni</a:t>
            </a:r>
            <a:r>
              <a:rPr lang="en-US" sz="2000" dirty="0">
                <a:solidFill>
                  <a:schemeClr val="tx2"/>
                </a:solidFill>
                <a:effectLst/>
              </a:rPr>
              <a:t> </a:t>
            </a:r>
            <a:r>
              <a:rPr lang="en-US" sz="2000" dirty="0" err="1">
                <a:solidFill>
                  <a:schemeClr val="tx2"/>
                </a:solidFill>
                <a:effectLst/>
              </a:rPr>
              <a:t>vill</a:t>
            </a:r>
            <a:r>
              <a:rPr lang="en-US" sz="2000" dirty="0">
                <a:solidFill>
                  <a:schemeClr val="tx2"/>
                </a:solidFill>
                <a:effectLst/>
              </a:rPr>
              <a:t> </a:t>
            </a:r>
            <a:r>
              <a:rPr lang="en-US" sz="2000" dirty="0" err="1">
                <a:solidFill>
                  <a:schemeClr val="tx2"/>
                </a:solidFill>
                <a:effectLst/>
              </a:rPr>
              <a:t>att</a:t>
            </a:r>
            <a:r>
              <a:rPr lang="en-US" sz="2000" dirty="0">
                <a:solidFill>
                  <a:schemeClr val="tx2"/>
                </a:solidFill>
                <a:effectLst/>
              </a:rPr>
              <a:t> vi ska </a:t>
            </a:r>
            <a:r>
              <a:rPr lang="en-US" sz="2000" dirty="0" err="1">
                <a:solidFill>
                  <a:schemeClr val="tx2"/>
                </a:solidFill>
                <a:effectLst/>
              </a:rPr>
              <a:t>vara</a:t>
            </a:r>
            <a:r>
              <a:rPr lang="en-US" sz="2000" dirty="0">
                <a:solidFill>
                  <a:schemeClr val="tx2"/>
                </a:solidFill>
                <a:effectLst/>
              </a:rPr>
              <a:t> </a:t>
            </a:r>
            <a:r>
              <a:rPr lang="en-US" sz="2000" dirty="0" err="1">
                <a:solidFill>
                  <a:schemeClr val="tx2"/>
                </a:solidFill>
                <a:effectLst/>
              </a:rPr>
              <a:t>entusiastiska</a:t>
            </a:r>
            <a:r>
              <a:rPr lang="en-US" sz="2000" dirty="0">
                <a:solidFill>
                  <a:schemeClr val="tx2"/>
                </a:solidFill>
                <a:effectLst/>
              </a:rPr>
              <a:t> </a:t>
            </a:r>
            <a:r>
              <a:rPr lang="en-US" sz="2000" dirty="0" err="1">
                <a:solidFill>
                  <a:schemeClr val="tx2"/>
                </a:solidFill>
                <a:effectLst/>
              </a:rPr>
              <a:t>över</a:t>
            </a:r>
            <a:r>
              <a:rPr lang="en-US" sz="2000" dirty="0">
                <a:solidFill>
                  <a:schemeClr val="tx2"/>
                </a:solidFill>
                <a:effectLst/>
              </a:rPr>
              <a:t> den </a:t>
            </a:r>
            <a:r>
              <a:rPr lang="en-US" sz="2000" dirty="0" err="1">
                <a:solidFill>
                  <a:schemeClr val="tx2"/>
                </a:solidFill>
                <a:effectLst/>
              </a:rPr>
              <a:t>glädjande</a:t>
            </a:r>
            <a:r>
              <a:rPr lang="en-US" sz="2000" dirty="0">
                <a:solidFill>
                  <a:schemeClr val="tx2"/>
                </a:solidFill>
                <a:effectLst/>
              </a:rPr>
              <a:t> </a:t>
            </a:r>
            <a:r>
              <a:rPr lang="en-US" sz="2000" dirty="0" err="1">
                <a:solidFill>
                  <a:schemeClr val="tx2"/>
                </a:solidFill>
                <a:effectLst/>
              </a:rPr>
              <a:t>författning</a:t>
            </a:r>
            <a:r>
              <a:rPr lang="en-US" sz="2000" dirty="0">
                <a:solidFill>
                  <a:schemeClr val="tx2"/>
                </a:solidFill>
                <a:effectLst/>
              </a:rPr>
              <a:t> </a:t>
            </a:r>
            <a:r>
              <a:rPr lang="en-US" sz="2000" dirty="0" err="1">
                <a:solidFill>
                  <a:schemeClr val="tx2"/>
                </a:solidFill>
                <a:effectLst/>
              </a:rPr>
              <a:t>som</a:t>
            </a:r>
            <a:r>
              <a:rPr lang="en-US" sz="2000" dirty="0">
                <a:solidFill>
                  <a:schemeClr val="tx2"/>
                </a:solidFill>
                <a:effectLst/>
              </a:rPr>
              <a:t> ger </a:t>
            </a:r>
            <a:r>
              <a:rPr lang="en-US" sz="2000" dirty="0" err="1">
                <a:solidFill>
                  <a:schemeClr val="tx2"/>
                </a:solidFill>
                <a:effectLst/>
              </a:rPr>
              <a:t>tillbaka</a:t>
            </a:r>
            <a:r>
              <a:rPr lang="en-US" sz="2000" dirty="0">
                <a:solidFill>
                  <a:schemeClr val="tx2"/>
                </a:solidFill>
                <a:effectLst/>
              </a:rPr>
              <a:t> </a:t>
            </a:r>
            <a:r>
              <a:rPr lang="en-US" sz="2000" dirty="0" err="1">
                <a:solidFill>
                  <a:schemeClr val="tx2"/>
                </a:solidFill>
                <a:effectLst/>
              </a:rPr>
              <a:t>män</a:t>
            </a:r>
            <a:r>
              <a:rPr lang="en-US" sz="2000" dirty="0">
                <a:solidFill>
                  <a:schemeClr val="tx2"/>
                </a:solidFill>
                <a:effectLst/>
              </a:rPr>
              <a:t> </a:t>
            </a:r>
            <a:r>
              <a:rPr lang="en-US" sz="2000" dirty="0" err="1">
                <a:solidFill>
                  <a:schemeClr val="tx2"/>
                </a:solidFill>
                <a:effectLst/>
              </a:rPr>
              <a:t>deras</a:t>
            </a:r>
            <a:r>
              <a:rPr lang="en-US" sz="2000" dirty="0">
                <a:solidFill>
                  <a:schemeClr val="tx2"/>
                </a:solidFill>
                <a:effectLst/>
              </a:rPr>
              <a:t> </a:t>
            </a:r>
            <a:r>
              <a:rPr lang="en-US" sz="2000" dirty="0" err="1">
                <a:solidFill>
                  <a:schemeClr val="tx2"/>
                </a:solidFill>
                <a:effectLst/>
              </a:rPr>
              <a:t>rättigheter</a:t>
            </a:r>
            <a:r>
              <a:rPr lang="en-US" sz="2000" dirty="0">
                <a:solidFill>
                  <a:schemeClr val="tx2"/>
                </a:solidFill>
                <a:effectLst/>
              </a:rPr>
              <a:t>, </a:t>
            </a:r>
            <a:r>
              <a:rPr lang="en-US" sz="2000" dirty="0" err="1">
                <a:solidFill>
                  <a:schemeClr val="tx2"/>
                </a:solidFill>
                <a:effectLst/>
              </a:rPr>
              <a:t>börja</a:t>
            </a:r>
            <a:r>
              <a:rPr lang="en-US" sz="2000" dirty="0">
                <a:solidFill>
                  <a:schemeClr val="tx2"/>
                </a:solidFill>
                <a:effectLst/>
              </a:rPr>
              <a:t> </a:t>
            </a:r>
            <a:r>
              <a:rPr lang="en-US" sz="2000" dirty="0" err="1">
                <a:solidFill>
                  <a:schemeClr val="tx2"/>
                </a:solidFill>
                <a:effectLst/>
              </a:rPr>
              <a:t>då</a:t>
            </a:r>
            <a:r>
              <a:rPr lang="en-US" sz="2000" dirty="0">
                <a:solidFill>
                  <a:schemeClr val="tx2"/>
                </a:solidFill>
                <a:effectLst/>
              </a:rPr>
              <a:t> med </a:t>
            </a:r>
            <a:r>
              <a:rPr lang="en-US" sz="2000" dirty="0" err="1">
                <a:solidFill>
                  <a:schemeClr val="tx2"/>
                </a:solidFill>
                <a:effectLst/>
              </a:rPr>
              <a:t>att</a:t>
            </a:r>
            <a:r>
              <a:rPr lang="en-US" sz="2000" dirty="0">
                <a:solidFill>
                  <a:schemeClr val="tx2"/>
                </a:solidFill>
                <a:effectLst/>
              </a:rPr>
              <a:t> </a:t>
            </a:r>
            <a:r>
              <a:rPr lang="en-US" sz="2000" dirty="0" err="1">
                <a:solidFill>
                  <a:schemeClr val="tx2"/>
                </a:solidFill>
                <a:effectLst/>
              </a:rPr>
              <a:t>vara</a:t>
            </a:r>
            <a:r>
              <a:rPr lang="en-US" sz="2000" dirty="0">
                <a:solidFill>
                  <a:schemeClr val="tx2"/>
                </a:solidFill>
                <a:effectLst/>
              </a:rPr>
              <a:t> </a:t>
            </a:r>
            <a:r>
              <a:rPr lang="en-US" sz="2000" dirty="0" err="1">
                <a:solidFill>
                  <a:schemeClr val="tx2"/>
                </a:solidFill>
                <a:effectLst/>
              </a:rPr>
              <a:t>rättvisa</a:t>
            </a:r>
            <a:r>
              <a:rPr lang="en-US" sz="2000" dirty="0">
                <a:solidFill>
                  <a:schemeClr val="tx2"/>
                </a:solidFill>
                <a:effectLst/>
              </a:rPr>
              <a:t> mot </a:t>
            </a:r>
            <a:r>
              <a:rPr lang="en-US" sz="2000" dirty="0" err="1">
                <a:solidFill>
                  <a:schemeClr val="tx2"/>
                </a:solidFill>
                <a:effectLst/>
              </a:rPr>
              <a:t>oss</a:t>
            </a:r>
            <a:r>
              <a:rPr lang="en-US" sz="2000" dirty="0">
                <a:solidFill>
                  <a:schemeClr val="tx2"/>
                </a:solidFill>
                <a:effectLst/>
              </a:rPr>
              <a:t>. </a:t>
            </a:r>
            <a:r>
              <a:rPr lang="en-US" sz="2000" dirty="0" err="1">
                <a:solidFill>
                  <a:schemeClr val="tx2"/>
                </a:solidFill>
                <a:effectLst/>
              </a:rPr>
              <a:t>Från</a:t>
            </a:r>
            <a:r>
              <a:rPr lang="en-US" sz="2000" dirty="0">
                <a:solidFill>
                  <a:schemeClr val="tx2"/>
                </a:solidFill>
                <a:effectLst/>
              </a:rPr>
              <a:t> och med nu </a:t>
            </a:r>
            <a:r>
              <a:rPr lang="en-US" sz="2000" dirty="0" err="1">
                <a:solidFill>
                  <a:schemeClr val="tx2"/>
                </a:solidFill>
                <a:effectLst/>
              </a:rPr>
              <a:t>bör</a:t>
            </a:r>
            <a:r>
              <a:rPr lang="en-US" sz="2000" dirty="0">
                <a:solidFill>
                  <a:schemeClr val="tx2"/>
                </a:solidFill>
                <a:effectLst/>
              </a:rPr>
              <a:t> vi </a:t>
            </a:r>
            <a:r>
              <a:rPr lang="en-US" sz="2000" dirty="0" err="1">
                <a:solidFill>
                  <a:schemeClr val="tx2"/>
                </a:solidFill>
                <a:effectLst/>
              </a:rPr>
              <a:t>vara</a:t>
            </a:r>
            <a:r>
              <a:rPr lang="en-US" sz="2000" dirty="0">
                <a:solidFill>
                  <a:schemeClr val="tx2"/>
                </a:solidFill>
                <a:effectLst/>
              </a:rPr>
              <a:t> era </a:t>
            </a:r>
            <a:r>
              <a:rPr lang="en-US" sz="2000" dirty="0" err="1">
                <a:solidFill>
                  <a:schemeClr val="tx2"/>
                </a:solidFill>
                <a:effectLst/>
              </a:rPr>
              <a:t>frivilliga</a:t>
            </a:r>
            <a:r>
              <a:rPr lang="en-US" sz="2000" dirty="0">
                <a:solidFill>
                  <a:schemeClr val="tx2"/>
                </a:solidFill>
                <a:effectLst/>
              </a:rPr>
              <a:t> </a:t>
            </a:r>
            <a:r>
              <a:rPr lang="en-US" sz="2000" dirty="0" err="1">
                <a:solidFill>
                  <a:schemeClr val="tx2"/>
                </a:solidFill>
                <a:effectLst/>
              </a:rPr>
              <a:t>följeslagare</a:t>
            </a:r>
            <a:r>
              <a:rPr lang="en-US" sz="2000" dirty="0">
                <a:solidFill>
                  <a:schemeClr val="tx2"/>
                </a:solidFill>
                <a:effectLst/>
              </a:rPr>
              <a:t> och </a:t>
            </a:r>
            <a:r>
              <a:rPr lang="en-US" sz="2000" dirty="0" err="1">
                <a:solidFill>
                  <a:schemeClr val="tx2"/>
                </a:solidFill>
                <a:effectLst/>
              </a:rPr>
              <a:t>inte</a:t>
            </a:r>
            <a:r>
              <a:rPr lang="en-US" sz="2000" dirty="0">
                <a:solidFill>
                  <a:schemeClr val="tx2"/>
                </a:solidFill>
                <a:effectLst/>
              </a:rPr>
              <a:t> era </a:t>
            </a:r>
            <a:r>
              <a:rPr lang="en-US" sz="2000" dirty="0" err="1">
                <a:solidFill>
                  <a:schemeClr val="tx2"/>
                </a:solidFill>
                <a:effectLst/>
              </a:rPr>
              <a:t>slavar</a:t>
            </a:r>
            <a:r>
              <a:rPr lang="en-US" sz="2000"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pic>
        <p:nvPicPr>
          <p:cNvPr id="5124" name="Picture 4" descr="Franska revolutionen åk 8 Flashcards | Quizlet">
            <a:extLst>
              <a:ext uri="{FF2B5EF4-FFF2-40B4-BE49-F238E27FC236}">
                <a16:creationId xmlns:a16="http://schemas.microsoft.com/office/drawing/2014/main" id="{1B4D0B94-67C6-C0BE-6932-CE9997AFD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714" y="4436609"/>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9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848A9A-DF8E-5B6E-BA7C-908F334B3E50}"/>
            </a:ext>
          </a:extLst>
        </p:cNvPr>
        <p:cNvGrpSpPr/>
        <p:nvPr/>
      </p:nvGrpSpPr>
      <p:grpSpPr>
        <a:xfrm>
          <a:off x="0" y="0"/>
          <a:ext cx="0" cy="0"/>
          <a:chOff x="0" y="0"/>
          <a:chExt cx="0" cy="0"/>
        </a:xfrm>
      </p:grpSpPr>
      <p:sp>
        <p:nvSpPr>
          <p:cNvPr id="6151" name="Rectangle 6150">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6153" name="Rectangle 6152">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6155" name="Rectangle 6154">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6157" name="Rectangle 6156">
            <a:extLst>
              <a:ext uri="{FF2B5EF4-FFF2-40B4-BE49-F238E27FC236}">
                <a16:creationId xmlns:a16="http://schemas.microsoft.com/office/drawing/2014/main" id="{B3BACAB1-2B34-4A74-AD7B-BB0B9591D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useBgFill="1">
        <p:nvSpPr>
          <p:cNvPr id="6159" name="Rectangle 6158">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Rectangle 6160">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 name="textruta 1">
            <a:extLst>
              <a:ext uri="{FF2B5EF4-FFF2-40B4-BE49-F238E27FC236}">
                <a16:creationId xmlns:a16="http://schemas.microsoft.com/office/drawing/2014/main" id="{CEED6863-0851-17E4-9E34-464FA1133CC1}"/>
              </a:ext>
            </a:extLst>
          </p:cNvPr>
          <p:cNvSpPr txBox="1"/>
          <p:nvPr/>
        </p:nvSpPr>
        <p:spPr>
          <a:xfrm>
            <a:off x="440286" y="639536"/>
            <a:ext cx="3570751" cy="5761264"/>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2000" b="1" dirty="0" err="1">
                <a:solidFill>
                  <a:schemeClr val="bg1"/>
                </a:solidFill>
                <a:effectLst/>
              </a:rPr>
              <a:t>Monarkin</a:t>
            </a:r>
            <a:r>
              <a:rPr lang="en-US" sz="2000" b="1" dirty="0">
                <a:solidFill>
                  <a:schemeClr val="bg1"/>
                </a:solidFill>
                <a:effectLst/>
              </a:rPr>
              <a:t> </a:t>
            </a:r>
            <a:r>
              <a:rPr lang="en-US" sz="2000" b="1" dirty="0" err="1">
                <a:solidFill>
                  <a:schemeClr val="bg1"/>
                </a:solidFill>
                <a:effectLst/>
              </a:rPr>
              <a:t>blir</a:t>
            </a:r>
            <a:r>
              <a:rPr lang="en-US" sz="2000" b="1" dirty="0">
                <a:solidFill>
                  <a:schemeClr val="bg1"/>
                </a:solidFill>
                <a:effectLst/>
              </a:rPr>
              <a:t> </a:t>
            </a:r>
            <a:r>
              <a:rPr lang="en-US" sz="2000" b="1" dirty="0" err="1">
                <a:solidFill>
                  <a:schemeClr val="bg1"/>
                </a:solidFill>
                <a:effectLst/>
              </a:rPr>
              <a:t>republik</a:t>
            </a:r>
            <a:endParaRPr lang="en-US" sz="2000" dirty="0">
              <a:solidFill>
                <a:schemeClr val="bg1"/>
              </a:solidFill>
              <a:effectLst/>
            </a:endParaRP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a:solidFill>
                  <a:schemeClr val="bg1"/>
                </a:solidFill>
                <a:effectLst/>
              </a:rPr>
              <a:t>I </a:t>
            </a:r>
            <a:r>
              <a:rPr lang="en-US" sz="2000" dirty="0" err="1">
                <a:solidFill>
                  <a:schemeClr val="bg1"/>
                </a:solidFill>
                <a:effectLst/>
              </a:rPr>
              <a:t>augusti</a:t>
            </a:r>
            <a:r>
              <a:rPr lang="en-US" sz="2000" dirty="0">
                <a:solidFill>
                  <a:schemeClr val="bg1"/>
                </a:solidFill>
                <a:effectLst/>
              </a:rPr>
              <a:t> 1792 </a:t>
            </a:r>
            <a:r>
              <a:rPr lang="en-US" sz="2000" dirty="0" err="1">
                <a:solidFill>
                  <a:schemeClr val="bg1"/>
                </a:solidFill>
                <a:effectLst/>
              </a:rPr>
              <a:t>avsattes</a:t>
            </a:r>
            <a:r>
              <a:rPr lang="en-US" sz="2000" dirty="0">
                <a:solidFill>
                  <a:schemeClr val="bg1"/>
                </a:solidFill>
                <a:effectLst/>
              </a:rPr>
              <a:t> Ludvig XVI. </a:t>
            </a:r>
            <a:r>
              <a:rPr lang="en-US" sz="2000" dirty="0" err="1">
                <a:solidFill>
                  <a:schemeClr val="bg1"/>
                </a:solidFill>
                <a:effectLst/>
              </a:rPr>
              <a:t>Frankrike</a:t>
            </a:r>
            <a:r>
              <a:rPr lang="en-US" sz="2000" dirty="0">
                <a:solidFill>
                  <a:schemeClr val="bg1"/>
                </a:solidFill>
                <a:effectLst/>
              </a:rPr>
              <a:t> </a:t>
            </a:r>
            <a:r>
              <a:rPr lang="en-US" sz="2000" dirty="0" err="1">
                <a:solidFill>
                  <a:schemeClr val="bg1"/>
                </a:solidFill>
                <a:effectLst/>
              </a:rPr>
              <a:t>blev</a:t>
            </a:r>
            <a:r>
              <a:rPr lang="en-US" sz="2000" dirty="0">
                <a:solidFill>
                  <a:schemeClr val="bg1"/>
                </a:solidFill>
                <a:effectLst/>
              </a:rPr>
              <a:t> </a:t>
            </a:r>
            <a:r>
              <a:rPr lang="en-US" sz="2000" dirty="0" err="1">
                <a:solidFill>
                  <a:schemeClr val="bg1"/>
                </a:solidFill>
                <a:effectLst/>
              </a:rPr>
              <a:t>republik</a:t>
            </a:r>
            <a:r>
              <a:rPr lang="en-US" sz="2000" dirty="0">
                <a:solidFill>
                  <a:schemeClr val="bg1"/>
                </a:solidFill>
                <a:effectLst/>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bg1"/>
                </a:solidFill>
                <a:effectLst/>
              </a:rPr>
              <a:t>Kungen</a:t>
            </a:r>
            <a:r>
              <a:rPr lang="en-US" sz="2000" dirty="0">
                <a:solidFill>
                  <a:schemeClr val="bg1"/>
                </a:solidFill>
                <a:effectLst/>
              </a:rPr>
              <a:t> </a:t>
            </a:r>
            <a:r>
              <a:rPr lang="en-US" sz="2000" dirty="0" err="1">
                <a:solidFill>
                  <a:schemeClr val="bg1"/>
                </a:solidFill>
                <a:effectLst/>
              </a:rPr>
              <a:t>anklagades</a:t>
            </a:r>
            <a:r>
              <a:rPr lang="en-US" sz="2000" dirty="0">
                <a:solidFill>
                  <a:schemeClr val="bg1"/>
                </a:solidFill>
                <a:effectLst/>
              </a:rPr>
              <a:t> för </a:t>
            </a:r>
            <a:r>
              <a:rPr lang="en-US" sz="2000" dirty="0" err="1">
                <a:solidFill>
                  <a:schemeClr val="bg1"/>
                </a:solidFill>
                <a:effectLst/>
              </a:rPr>
              <a:t>landsförräderi</a:t>
            </a:r>
            <a:r>
              <a:rPr lang="en-US" sz="2000" dirty="0">
                <a:solidFill>
                  <a:schemeClr val="bg1"/>
                </a:solidFill>
                <a:effectLst/>
              </a:rPr>
              <a: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bg1"/>
                </a:solidFill>
                <a:effectLst/>
              </a:rPr>
              <a:t>Varför</a:t>
            </a:r>
            <a:r>
              <a:rPr lang="en-US" sz="2000" dirty="0">
                <a:solidFill>
                  <a:schemeClr val="bg1"/>
                </a:solidFill>
                <a:effectLst/>
              </a:rPr>
              <a: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bg1"/>
                </a:solidFill>
                <a:effectLst/>
              </a:rPr>
              <a:t>Kungen</a:t>
            </a:r>
            <a:r>
              <a:rPr lang="en-US" sz="2000" dirty="0">
                <a:solidFill>
                  <a:schemeClr val="bg1"/>
                </a:solidFill>
                <a:effectLst/>
              </a:rPr>
              <a:t> hade </a:t>
            </a:r>
            <a:r>
              <a:rPr lang="en-US" sz="2000" dirty="0" err="1">
                <a:solidFill>
                  <a:schemeClr val="bg1"/>
                </a:solidFill>
                <a:effectLst/>
              </a:rPr>
              <a:t>ställt</a:t>
            </a:r>
            <a:r>
              <a:rPr lang="en-US" sz="2000" dirty="0">
                <a:solidFill>
                  <a:schemeClr val="bg1"/>
                </a:solidFill>
                <a:effectLst/>
              </a:rPr>
              <a:t> sig </a:t>
            </a:r>
            <a:r>
              <a:rPr lang="en-US" sz="2000" dirty="0" err="1">
                <a:solidFill>
                  <a:schemeClr val="bg1"/>
                </a:solidFill>
                <a:effectLst/>
              </a:rPr>
              <a:t>på</a:t>
            </a:r>
            <a:r>
              <a:rPr lang="en-US" sz="2000" dirty="0">
                <a:solidFill>
                  <a:schemeClr val="bg1"/>
                </a:solidFill>
                <a:effectLst/>
              </a:rPr>
              <a:t> </a:t>
            </a:r>
            <a:r>
              <a:rPr lang="en-US" sz="2000" dirty="0" err="1">
                <a:solidFill>
                  <a:schemeClr val="bg1"/>
                </a:solidFill>
                <a:effectLst/>
              </a:rPr>
              <a:t>Österrikes</a:t>
            </a:r>
            <a:r>
              <a:rPr lang="en-US" sz="2000" dirty="0">
                <a:solidFill>
                  <a:schemeClr val="bg1"/>
                </a:solidFill>
                <a:effectLst/>
              </a:rPr>
              <a:t> </a:t>
            </a:r>
            <a:r>
              <a:rPr lang="en-US" sz="2000" dirty="0" err="1">
                <a:solidFill>
                  <a:schemeClr val="bg1"/>
                </a:solidFill>
                <a:effectLst/>
              </a:rPr>
              <a:t>sida</a:t>
            </a:r>
            <a:r>
              <a:rPr lang="en-US" sz="2000" dirty="0">
                <a:solidFill>
                  <a:schemeClr val="bg1"/>
                </a:solidFill>
                <a:effectLst/>
              </a:rPr>
              <a:t> </a:t>
            </a:r>
            <a:r>
              <a:rPr lang="en-US" sz="2000" dirty="0" err="1">
                <a:solidFill>
                  <a:schemeClr val="bg1"/>
                </a:solidFill>
                <a:effectLst/>
              </a:rPr>
              <a:t>i</a:t>
            </a:r>
            <a:r>
              <a:rPr lang="en-US" sz="2000" dirty="0">
                <a:solidFill>
                  <a:schemeClr val="bg1"/>
                </a:solidFill>
                <a:effectLst/>
              </a:rPr>
              <a:t> </a:t>
            </a:r>
            <a:r>
              <a:rPr lang="en-US" sz="2000" dirty="0" err="1">
                <a:solidFill>
                  <a:schemeClr val="bg1"/>
                </a:solidFill>
                <a:effectLst/>
              </a:rPr>
              <a:t>kriget</a:t>
            </a:r>
            <a:r>
              <a:rPr lang="en-US" sz="2000" dirty="0">
                <a:solidFill>
                  <a:schemeClr val="bg1"/>
                </a:solidFill>
                <a:effectLst/>
              </a:rPr>
              <a:t>. </a:t>
            </a:r>
            <a:r>
              <a:rPr lang="en-US" sz="2000" dirty="0" err="1">
                <a:solidFill>
                  <a:schemeClr val="bg1"/>
                </a:solidFill>
                <a:effectLst/>
              </a:rPr>
              <a:t>Kungen</a:t>
            </a:r>
            <a:r>
              <a:rPr lang="en-US" sz="2000" dirty="0">
                <a:solidFill>
                  <a:schemeClr val="bg1"/>
                </a:solidFill>
                <a:effectLst/>
              </a:rPr>
              <a:t> hade </a:t>
            </a:r>
            <a:r>
              <a:rPr lang="en-US" sz="2000" dirty="0" err="1">
                <a:solidFill>
                  <a:schemeClr val="bg1"/>
                </a:solidFill>
                <a:effectLst/>
              </a:rPr>
              <a:t>hoppats</a:t>
            </a:r>
            <a:r>
              <a:rPr lang="en-US" sz="2000" dirty="0">
                <a:solidFill>
                  <a:schemeClr val="bg1"/>
                </a:solidFill>
                <a:effectLst/>
              </a:rPr>
              <a:t> </a:t>
            </a:r>
            <a:r>
              <a:rPr lang="en-US" sz="2000" dirty="0" err="1">
                <a:solidFill>
                  <a:schemeClr val="bg1"/>
                </a:solidFill>
                <a:effectLst/>
              </a:rPr>
              <a:t>på</a:t>
            </a:r>
            <a:r>
              <a:rPr lang="en-US" sz="2000" dirty="0">
                <a:solidFill>
                  <a:schemeClr val="bg1"/>
                </a:solidFill>
                <a:effectLst/>
              </a:rPr>
              <a:t> </a:t>
            </a:r>
            <a:r>
              <a:rPr lang="en-US" sz="2000" dirty="0" err="1">
                <a:solidFill>
                  <a:schemeClr val="bg1"/>
                </a:solidFill>
                <a:effectLst/>
              </a:rPr>
              <a:t>att</a:t>
            </a:r>
            <a:r>
              <a:rPr lang="en-US" sz="2000" dirty="0">
                <a:solidFill>
                  <a:schemeClr val="bg1"/>
                </a:solidFill>
                <a:effectLst/>
              </a:rPr>
              <a:t> </a:t>
            </a:r>
            <a:r>
              <a:rPr lang="en-US" sz="2000" dirty="0" err="1">
                <a:solidFill>
                  <a:schemeClr val="bg1"/>
                </a:solidFill>
                <a:effectLst/>
              </a:rPr>
              <a:t>Österrike</a:t>
            </a:r>
            <a:r>
              <a:rPr lang="en-US" sz="2000" dirty="0">
                <a:solidFill>
                  <a:schemeClr val="bg1"/>
                </a:solidFill>
                <a:effectLst/>
              </a:rPr>
              <a:t> </a:t>
            </a:r>
            <a:r>
              <a:rPr lang="en-US" sz="2000" dirty="0" err="1">
                <a:solidFill>
                  <a:schemeClr val="bg1"/>
                </a:solidFill>
                <a:effectLst/>
              </a:rPr>
              <a:t>skulle</a:t>
            </a:r>
            <a:r>
              <a:rPr lang="en-US" sz="2000" dirty="0">
                <a:solidFill>
                  <a:schemeClr val="bg1"/>
                </a:solidFill>
                <a:effectLst/>
              </a:rPr>
              <a:t> </a:t>
            </a:r>
            <a:r>
              <a:rPr lang="en-US" sz="2000" dirty="0" err="1">
                <a:solidFill>
                  <a:schemeClr val="bg1"/>
                </a:solidFill>
                <a:effectLst/>
              </a:rPr>
              <a:t>vinna</a:t>
            </a:r>
            <a:r>
              <a:rPr lang="en-US" sz="2000" dirty="0">
                <a:solidFill>
                  <a:schemeClr val="bg1"/>
                </a:solidFill>
                <a:effectLst/>
              </a:rPr>
              <a:t> och </a:t>
            </a:r>
            <a:r>
              <a:rPr lang="en-US" sz="2000" dirty="0" err="1">
                <a:solidFill>
                  <a:schemeClr val="bg1"/>
                </a:solidFill>
                <a:effectLst/>
              </a:rPr>
              <a:t>återställa</a:t>
            </a:r>
            <a:r>
              <a:rPr lang="en-US" sz="2000" dirty="0">
                <a:solidFill>
                  <a:schemeClr val="bg1"/>
                </a:solidFill>
                <a:effectLst/>
              </a:rPr>
              <a:t> </a:t>
            </a:r>
            <a:r>
              <a:rPr lang="en-US" sz="2000" dirty="0" err="1">
                <a:solidFill>
                  <a:schemeClr val="bg1"/>
                </a:solidFill>
                <a:effectLst/>
              </a:rPr>
              <a:t>kungamakten</a:t>
            </a:r>
            <a:r>
              <a:rPr lang="en-US" sz="2000" dirty="0">
                <a:solidFill>
                  <a:schemeClr val="bg1"/>
                </a:solidFill>
                <a:effectLst/>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a:solidFill>
                  <a:schemeClr val="bg1"/>
                </a:solidFill>
                <a:effectLst/>
              </a:rPr>
              <a:t>Hur </a:t>
            </a:r>
            <a:r>
              <a:rPr lang="en-US" sz="2000" dirty="0" err="1">
                <a:solidFill>
                  <a:schemeClr val="bg1"/>
                </a:solidFill>
                <a:effectLst/>
              </a:rPr>
              <a:t>gick</a:t>
            </a:r>
            <a:r>
              <a:rPr lang="en-US" sz="2000" dirty="0">
                <a:solidFill>
                  <a:schemeClr val="bg1"/>
                </a:solidFill>
                <a:effectLst/>
              </a:rPr>
              <a:t> det?</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bg1"/>
                </a:solidFill>
                <a:effectLst/>
              </a:rPr>
              <a:t>Kungen</a:t>
            </a:r>
            <a:r>
              <a:rPr lang="en-US" sz="2000" dirty="0">
                <a:solidFill>
                  <a:schemeClr val="bg1"/>
                </a:solidFill>
                <a:effectLst/>
              </a:rPr>
              <a:t> och </a:t>
            </a:r>
            <a:r>
              <a:rPr lang="en-US" sz="2000" dirty="0" err="1">
                <a:solidFill>
                  <a:schemeClr val="bg1"/>
                </a:solidFill>
                <a:effectLst/>
              </a:rPr>
              <a:t>drottning</a:t>
            </a:r>
            <a:r>
              <a:rPr lang="en-US" sz="2000" dirty="0">
                <a:solidFill>
                  <a:schemeClr val="bg1"/>
                </a:solidFill>
                <a:effectLst/>
              </a:rPr>
              <a:t> Marie Antoinette </a:t>
            </a:r>
            <a:r>
              <a:rPr lang="en-US" sz="2000" dirty="0" err="1">
                <a:solidFill>
                  <a:schemeClr val="bg1"/>
                </a:solidFill>
                <a:effectLst/>
              </a:rPr>
              <a:t>avrättades</a:t>
            </a:r>
            <a:r>
              <a:rPr lang="en-US" sz="2000" dirty="0">
                <a:solidFill>
                  <a:schemeClr val="bg1"/>
                </a:solidFill>
                <a:effectLst/>
              </a:rPr>
              <a:t>.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dirty="0">
                <a:solidFill>
                  <a:schemeClr val="bg1"/>
                </a:solidFill>
                <a:effectLst/>
              </a:rPr>
              <a:t>Leder till:</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500" dirty="0">
              <a:solidFill>
                <a:schemeClr val="bg1"/>
              </a:solidFill>
            </a:endParaRPr>
          </a:p>
        </p:txBody>
      </p:sp>
      <p:pic>
        <p:nvPicPr>
          <p:cNvPr id="6146" name="Picture 2" descr="Frankrike blir republik | Året runt | Historia | SO-rummet">
            <a:extLst>
              <a:ext uri="{FF2B5EF4-FFF2-40B4-BE49-F238E27FC236}">
                <a16:creationId xmlns:a16="http://schemas.microsoft.com/office/drawing/2014/main" id="{069F419E-4A4F-AF44-79CD-4AE410F298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1522" y="1416959"/>
            <a:ext cx="6489819" cy="404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9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A96AC-4DD4-6F56-D308-6907BB732C7F}"/>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2D4FD0EE-C92B-5204-0C3A-3158C63D41C7}"/>
              </a:ext>
            </a:extLst>
          </p:cNvPr>
          <p:cNvSpPr txBox="1"/>
          <p:nvPr/>
        </p:nvSpPr>
        <p:spPr>
          <a:xfrm>
            <a:off x="1045028" y="1545770"/>
            <a:ext cx="7467601" cy="5012654"/>
          </a:xfrm>
          <a:prstGeom prst="rect">
            <a:avLst/>
          </a:prstGeom>
          <a:noFill/>
        </p:spPr>
        <p:txBody>
          <a:bodyPr wrap="square" rtlCol="0">
            <a:spAutoFit/>
          </a:bodyPr>
          <a:lstStyle/>
          <a:p>
            <a:pPr>
              <a:lnSpc>
                <a:spcPct val="115000"/>
              </a:lnSpc>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Skräckväldet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mindre grupp utsågs att rensa bort fiender till revolutionen. Alla som misstänktes vara emot revolutionen avrättades. Simpla brott fick hårda straff. Till och med att tycka att det var bättre förr blev straffbart. </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Leder till?</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Parlamentet ansåg att avrättningarna måste upphöra. De satte stopp för ledaren Robespierre, som gått för långt ansåg det. </a:t>
            </a: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Hur stoppades han? Hur får man slut på avrättningarna?</a:t>
            </a:r>
          </a:p>
          <a:p>
            <a:pPr>
              <a:lnSpc>
                <a:spcPct val="115000"/>
              </a:lnSpc>
              <a:spcAft>
                <a:spcPts val="800"/>
              </a:spcAft>
              <a:buNone/>
            </a:pPr>
            <a:r>
              <a:rPr lang="sv-SE" kern="100" dirty="0">
                <a:latin typeface="Aptos" panose="020B0004020202020204" pitchFamily="34" charset="0"/>
                <a:ea typeface="Aptos" panose="020B0004020202020204" pitchFamily="34" charset="0"/>
                <a:cs typeface="Times New Roman" panose="02020603050405020304" pitchFamily="18" charset="0"/>
              </a:rPr>
              <a:t>Robespierre blev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avrättad, såklart. </a:t>
            </a:r>
          </a:p>
          <a:p>
            <a:pPr>
              <a:lnSpc>
                <a:spcPct val="115000"/>
              </a:lnSpc>
              <a:spcAft>
                <a:spcPts val="800"/>
              </a:spcAft>
              <a:buNone/>
            </a:pP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Reslutat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Skräckväldet var slut, nära 40 000 människor dödades innan skräckväldet upphörde. </a:t>
            </a:r>
          </a:p>
          <a:p>
            <a:endParaRPr lang="sv-SE" dirty="0"/>
          </a:p>
        </p:txBody>
      </p:sp>
      <p:pic>
        <p:nvPicPr>
          <p:cNvPr id="7170" name="Picture 2" descr="Maximilien Robespierre - World History Encyclopedia">
            <a:extLst>
              <a:ext uri="{FF2B5EF4-FFF2-40B4-BE49-F238E27FC236}">
                <a16:creationId xmlns:a16="http://schemas.microsoft.com/office/drawing/2014/main" id="{E423E7B1-F2BC-DFDC-A7F6-9D376D0AB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297" y="1013732"/>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34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59E8B0-B9C7-0913-2372-54974F78E1B7}"/>
            </a:ext>
          </a:extLst>
        </p:cNvPr>
        <p:cNvGrpSpPr/>
        <p:nvPr/>
      </p:nvGrpSpPr>
      <p:grpSpPr>
        <a:xfrm>
          <a:off x="0" y="0"/>
          <a:ext cx="0" cy="0"/>
          <a:chOff x="0" y="0"/>
          <a:chExt cx="0" cy="0"/>
        </a:xfrm>
      </p:grpSpPr>
      <p:sp>
        <p:nvSpPr>
          <p:cNvPr id="8199" name="Rectangle 819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8201" name="Rectangle 820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8203" name="Rectangle 820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8205" name="Rectangle 8204">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useBgFill="1">
        <p:nvSpPr>
          <p:cNvPr id="8207" name="Rectangle 8206">
            <a:extLst>
              <a:ext uri="{FF2B5EF4-FFF2-40B4-BE49-F238E27FC236}">
                <a16:creationId xmlns:a16="http://schemas.microsoft.com/office/drawing/2014/main" id="{4738AFB9-C469-4992-ADFF-2E82E8DCD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9" name="Group 8208">
            <a:extLst>
              <a:ext uri="{FF2B5EF4-FFF2-40B4-BE49-F238E27FC236}">
                <a16:creationId xmlns:a16="http://schemas.microsoft.com/office/drawing/2014/main" id="{B4B0B915-9AC5-4E4B-84C4-8B377E6878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210" name="Rectangle 8209">
              <a:extLst>
                <a:ext uri="{FF2B5EF4-FFF2-40B4-BE49-F238E27FC236}">
                  <a16:creationId xmlns:a16="http://schemas.microsoft.com/office/drawing/2014/main" id="{388827FC-FEA8-43FF-B709-9696594AA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8211" name="Rectangle 8210">
              <a:extLst>
                <a:ext uri="{FF2B5EF4-FFF2-40B4-BE49-F238E27FC236}">
                  <a16:creationId xmlns:a16="http://schemas.microsoft.com/office/drawing/2014/main" id="{C82A3A24-9A7A-4135-BB21-051DB62CA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8212" name="Rectangle 8211">
              <a:extLst>
                <a:ext uri="{FF2B5EF4-FFF2-40B4-BE49-F238E27FC236}">
                  <a16:creationId xmlns:a16="http://schemas.microsoft.com/office/drawing/2014/main" id="{8AC290C3-45C0-4820-9036-CA1E9D9EC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pic>
        <p:nvPicPr>
          <p:cNvPr id="8194" name="Picture 2" descr="Napoleontiden | Det långa 1800-talet | Historia | SO-rummet">
            <a:extLst>
              <a:ext uri="{FF2B5EF4-FFF2-40B4-BE49-F238E27FC236}">
                <a16:creationId xmlns:a16="http://schemas.microsoft.com/office/drawing/2014/main" id="{2678174F-6452-2CD8-2280-D5CE97362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203" r="24025"/>
          <a:stretch>
            <a:fillRect/>
          </a:stretch>
        </p:blipFill>
        <p:spPr bwMode="auto">
          <a:xfrm>
            <a:off x="448732" y="600075"/>
            <a:ext cx="3683001" cy="5775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1FA15AA7-AB09-7B86-A922-2E2EC328E990}"/>
              </a:ext>
            </a:extLst>
          </p:cNvPr>
          <p:cNvSpPr txBox="1"/>
          <p:nvPr/>
        </p:nvSpPr>
        <p:spPr>
          <a:xfrm>
            <a:off x="4354286" y="729343"/>
            <a:ext cx="7253514" cy="5129456"/>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sz="2000" b="1" dirty="0">
                <a:solidFill>
                  <a:schemeClr val="tx2"/>
                </a:solidFill>
                <a:effectLst/>
              </a:rPr>
              <a:t>Under </a:t>
            </a:r>
            <a:r>
              <a:rPr lang="en-US" sz="2000" b="1" dirty="0" err="1">
                <a:solidFill>
                  <a:schemeClr val="tx2"/>
                </a:solidFill>
                <a:effectLst/>
              </a:rPr>
              <a:t>tiden</a:t>
            </a:r>
            <a:r>
              <a:rPr lang="en-US" sz="2000" b="1" dirty="0">
                <a:solidFill>
                  <a:schemeClr val="tx2"/>
                </a:solidFill>
                <a:effectLst/>
              </a:rPr>
              <a:t> </a:t>
            </a:r>
            <a:r>
              <a:rPr lang="en-US" sz="2000" b="1" dirty="0" err="1">
                <a:solidFill>
                  <a:schemeClr val="tx2"/>
                </a:solidFill>
                <a:effectLst/>
              </a:rPr>
              <a:t>i</a:t>
            </a:r>
            <a:r>
              <a:rPr lang="en-US" sz="2000" b="1" dirty="0">
                <a:solidFill>
                  <a:schemeClr val="tx2"/>
                </a:solidFill>
                <a:effectLst/>
              </a:rPr>
              <a:t> Europa – </a:t>
            </a:r>
            <a:r>
              <a:rPr lang="en-US" sz="2000" b="1" dirty="0" err="1">
                <a:solidFill>
                  <a:schemeClr val="tx2"/>
                </a:solidFill>
                <a:effectLst/>
              </a:rPr>
              <a:t>revolutionskrig</a:t>
            </a:r>
            <a:endParaRPr lang="en-US" sz="2000" dirty="0">
              <a:solidFill>
                <a:schemeClr val="tx2"/>
              </a:solidFill>
              <a:effectLst/>
            </a:endParaRP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1792 </a:t>
            </a:r>
            <a:r>
              <a:rPr lang="en-US" sz="2000" dirty="0" err="1">
                <a:solidFill>
                  <a:schemeClr val="tx2"/>
                </a:solidFill>
                <a:effectLst/>
              </a:rPr>
              <a:t>Frankrike</a:t>
            </a:r>
            <a:r>
              <a:rPr lang="en-US" sz="2000" dirty="0">
                <a:solidFill>
                  <a:schemeClr val="tx2"/>
                </a:solidFill>
                <a:effectLst/>
              </a:rPr>
              <a:t> </a:t>
            </a:r>
            <a:r>
              <a:rPr lang="en-US" sz="2000" dirty="0" err="1">
                <a:solidFill>
                  <a:schemeClr val="tx2"/>
                </a:solidFill>
                <a:effectLst/>
              </a:rPr>
              <a:t>förklarar</a:t>
            </a:r>
            <a:r>
              <a:rPr lang="en-US" sz="2000" dirty="0">
                <a:solidFill>
                  <a:schemeClr val="tx2"/>
                </a:solidFill>
                <a:effectLst/>
              </a:rPr>
              <a:t> </a:t>
            </a:r>
            <a:r>
              <a:rPr lang="en-US" sz="2000" dirty="0" err="1">
                <a:solidFill>
                  <a:schemeClr val="tx2"/>
                </a:solidFill>
                <a:effectLst/>
              </a:rPr>
              <a:t>krig</a:t>
            </a:r>
            <a:r>
              <a:rPr lang="en-US" sz="2000" dirty="0">
                <a:solidFill>
                  <a:schemeClr val="tx2"/>
                </a:solidFill>
                <a:effectLst/>
              </a:rPr>
              <a:t> mot </a:t>
            </a:r>
            <a:r>
              <a:rPr lang="en-US" sz="2000" dirty="0" err="1">
                <a:solidFill>
                  <a:schemeClr val="tx2"/>
                </a:solidFill>
                <a:effectLst/>
              </a:rPr>
              <a:t>Österrike</a:t>
            </a:r>
            <a:r>
              <a:rPr lang="en-US" sz="2000" dirty="0">
                <a:solidFill>
                  <a:schemeClr val="tx2"/>
                </a:solidFill>
                <a:effectLst/>
              </a:rPr>
              <a:t> (Det </a:t>
            </a:r>
            <a:r>
              <a:rPr lang="en-US" sz="2000" dirty="0" err="1">
                <a:solidFill>
                  <a:schemeClr val="tx2"/>
                </a:solidFill>
                <a:effectLst/>
              </a:rPr>
              <a:t>som</a:t>
            </a:r>
            <a:r>
              <a:rPr lang="en-US" sz="2000" dirty="0">
                <a:solidFill>
                  <a:schemeClr val="tx2"/>
                </a:solidFill>
                <a:effectLst/>
              </a:rPr>
              <a:t> </a:t>
            </a:r>
            <a:r>
              <a:rPr lang="en-US" sz="2000" dirty="0" err="1">
                <a:solidFill>
                  <a:schemeClr val="tx2"/>
                </a:solidFill>
                <a:effectLst/>
              </a:rPr>
              <a:t>kungen</a:t>
            </a:r>
            <a:r>
              <a:rPr lang="en-US" sz="2000" dirty="0">
                <a:solidFill>
                  <a:schemeClr val="tx2"/>
                </a:solidFill>
                <a:effectLst/>
              </a:rPr>
              <a:t> </a:t>
            </a:r>
            <a:r>
              <a:rPr lang="en-US" sz="2000" dirty="0" err="1">
                <a:solidFill>
                  <a:schemeClr val="tx2"/>
                </a:solidFill>
                <a:effectLst/>
              </a:rPr>
              <a:t>i</a:t>
            </a:r>
            <a:r>
              <a:rPr lang="en-US" sz="2000" dirty="0">
                <a:solidFill>
                  <a:schemeClr val="tx2"/>
                </a:solidFill>
                <a:effectLst/>
              </a:rPr>
              <a:t> </a:t>
            </a:r>
            <a:r>
              <a:rPr lang="en-US" sz="2000" dirty="0" err="1">
                <a:solidFill>
                  <a:schemeClr val="tx2"/>
                </a:solidFill>
                <a:effectLst/>
              </a:rPr>
              <a:t>Frankrike</a:t>
            </a:r>
            <a:r>
              <a:rPr lang="en-US" sz="2000" dirty="0">
                <a:solidFill>
                  <a:schemeClr val="tx2"/>
                </a:solidFill>
                <a:effectLst/>
              </a:rPr>
              <a:t> </a:t>
            </a:r>
            <a:r>
              <a:rPr lang="en-US" sz="2000" dirty="0" err="1">
                <a:solidFill>
                  <a:schemeClr val="tx2"/>
                </a:solidFill>
                <a:effectLst/>
              </a:rPr>
              <a:t>hoppades</a:t>
            </a:r>
            <a:r>
              <a:rPr lang="en-US" sz="2000" dirty="0">
                <a:solidFill>
                  <a:schemeClr val="tx2"/>
                </a:solidFill>
                <a:effectLst/>
              </a:rPr>
              <a:t> </a:t>
            </a:r>
            <a:r>
              <a:rPr lang="en-US" sz="2000" dirty="0" err="1">
                <a:solidFill>
                  <a:schemeClr val="tx2"/>
                </a:solidFill>
                <a:effectLst/>
              </a:rPr>
              <a:t>förlora</a:t>
            </a:r>
            <a:r>
              <a:rPr lang="en-US" sz="2000"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Oro </a:t>
            </a:r>
            <a:r>
              <a:rPr lang="en-US" sz="2000" dirty="0" err="1">
                <a:solidFill>
                  <a:schemeClr val="tx2"/>
                </a:solidFill>
                <a:effectLst/>
              </a:rPr>
              <a:t>i</a:t>
            </a:r>
            <a:r>
              <a:rPr lang="en-US" sz="2000" dirty="0">
                <a:solidFill>
                  <a:schemeClr val="tx2"/>
                </a:solidFill>
                <a:effectLst/>
              </a:rPr>
              <a:t> Europa </a:t>
            </a:r>
            <a:r>
              <a:rPr lang="en-US" sz="2000" dirty="0" err="1">
                <a:solidFill>
                  <a:schemeClr val="tx2"/>
                </a:solidFill>
                <a:effectLst/>
              </a:rPr>
              <a:t>att</a:t>
            </a:r>
            <a:r>
              <a:rPr lang="en-US" sz="2000" dirty="0">
                <a:solidFill>
                  <a:schemeClr val="tx2"/>
                </a:solidFill>
                <a:effectLst/>
              </a:rPr>
              <a:t> </a:t>
            </a:r>
            <a:r>
              <a:rPr lang="en-US" sz="2000" dirty="0" err="1">
                <a:solidFill>
                  <a:schemeClr val="tx2"/>
                </a:solidFill>
                <a:effectLst/>
              </a:rPr>
              <a:t>revolutionen</a:t>
            </a:r>
            <a:r>
              <a:rPr lang="en-US" sz="2000" dirty="0">
                <a:solidFill>
                  <a:schemeClr val="tx2"/>
                </a:solidFill>
                <a:effectLst/>
              </a:rPr>
              <a:t> </a:t>
            </a:r>
            <a:r>
              <a:rPr lang="en-US" sz="2000" dirty="0" err="1">
                <a:solidFill>
                  <a:schemeClr val="tx2"/>
                </a:solidFill>
                <a:effectLst/>
              </a:rPr>
              <a:t>skulle</a:t>
            </a:r>
            <a:r>
              <a:rPr lang="en-US" sz="2000" dirty="0">
                <a:solidFill>
                  <a:schemeClr val="tx2"/>
                </a:solidFill>
                <a:effectLst/>
              </a:rPr>
              <a:t> </a:t>
            </a:r>
            <a:r>
              <a:rPr lang="en-US" sz="2000" dirty="0" err="1">
                <a:solidFill>
                  <a:schemeClr val="tx2"/>
                </a:solidFill>
                <a:effectLst/>
              </a:rPr>
              <a:t>spridas</a:t>
            </a:r>
            <a:r>
              <a:rPr lang="en-US" sz="2000" dirty="0">
                <a:solidFill>
                  <a:schemeClr val="tx2"/>
                </a:solidFill>
                <a:effectLst/>
              </a:rPr>
              <a:t>. </a:t>
            </a:r>
            <a:r>
              <a:rPr lang="en-US" sz="2000" dirty="0" err="1">
                <a:solidFill>
                  <a:schemeClr val="tx2"/>
                </a:solidFill>
                <a:effectLst/>
              </a:rPr>
              <a:t>Österrike</a:t>
            </a:r>
            <a:r>
              <a:rPr lang="en-US" sz="2000" dirty="0">
                <a:solidFill>
                  <a:schemeClr val="tx2"/>
                </a:solidFill>
                <a:effectLst/>
              </a:rPr>
              <a:t> och </a:t>
            </a:r>
            <a:r>
              <a:rPr lang="en-US" sz="2000" dirty="0" err="1">
                <a:solidFill>
                  <a:schemeClr val="tx2"/>
                </a:solidFill>
                <a:effectLst/>
              </a:rPr>
              <a:t>Storbritannien</a:t>
            </a:r>
            <a:r>
              <a:rPr lang="en-US" sz="2000" dirty="0">
                <a:solidFill>
                  <a:schemeClr val="tx2"/>
                </a:solidFill>
                <a:effectLst/>
              </a:rPr>
              <a:t> </a:t>
            </a:r>
            <a:r>
              <a:rPr lang="en-US" sz="2000" dirty="0" err="1">
                <a:solidFill>
                  <a:schemeClr val="tx2"/>
                </a:solidFill>
                <a:effectLst/>
              </a:rPr>
              <a:t>går</a:t>
            </a:r>
            <a:r>
              <a:rPr lang="en-US" sz="2000" dirty="0">
                <a:solidFill>
                  <a:schemeClr val="tx2"/>
                </a:solidFill>
                <a:effectLst/>
              </a:rPr>
              <a:t> </a:t>
            </a:r>
            <a:r>
              <a:rPr lang="en-US" sz="2000" dirty="0" err="1">
                <a:solidFill>
                  <a:schemeClr val="tx2"/>
                </a:solidFill>
                <a:effectLst/>
              </a:rPr>
              <a:t>samman</a:t>
            </a:r>
            <a:r>
              <a:rPr lang="en-US" sz="2000" dirty="0">
                <a:solidFill>
                  <a:schemeClr val="tx2"/>
                </a:solidFill>
                <a:effectLst/>
              </a:rPr>
              <a:t> mot </a:t>
            </a:r>
            <a:r>
              <a:rPr lang="en-US" sz="2000" dirty="0" err="1">
                <a:solidFill>
                  <a:schemeClr val="tx2"/>
                </a:solidFill>
                <a:effectLst/>
              </a:rPr>
              <a:t>Frankrike</a:t>
            </a:r>
            <a:r>
              <a:rPr lang="en-US" sz="2000" dirty="0">
                <a:solidFill>
                  <a:schemeClr val="tx2"/>
                </a:solidFill>
                <a:effectLst/>
              </a:rPr>
              <a:t>. </a:t>
            </a:r>
          </a:p>
          <a:p>
            <a:pPr>
              <a:spcBef>
                <a:spcPct val="20000"/>
              </a:spcBef>
              <a:spcAft>
                <a:spcPts val="600"/>
              </a:spcAft>
              <a:buClr>
                <a:schemeClr val="accent2"/>
              </a:buClr>
              <a:buSzPct val="92000"/>
              <a:buFont typeface="Wingdings 2" panose="05020102010507070707" pitchFamily="18" charset="2"/>
              <a:buChar char=""/>
            </a:pPr>
            <a:r>
              <a:rPr lang="en-US" sz="2000" dirty="0" err="1">
                <a:solidFill>
                  <a:schemeClr val="tx2"/>
                </a:solidFill>
                <a:effectLst/>
              </a:rPr>
              <a:t>Motgångar</a:t>
            </a:r>
            <a:r>
              <a:rPr lang="en-US" sz="2000" dirty="0">
                <a:solidFill>
                  <a:schemeClr val="tx2"/>
                </a:solidFill>
                <a:effectLst/>
              </a:rPr>
              <a:t> för </a:t>
            </a:r>
            <a:r>
              <a:rPr lang="en-US" sz="2000" dirty="0" err="1">
                <a:solidFill>
                  <a:schemeClr val="tx2"/>
                </a:solidFill>
                <a:effectLst/>
              </a:rPr>
              <a:t>Frankrike</a:t>
            </a:r>
            <a:r>
              <a:rPr lang="en-US" sz="2000" dirty="0">
                <a:solidFill>
                  <a:schemeClr val="tx2"/>
                </a:solidFill>
                <a:effectLst/>
              </a:rPr>
              <a:t>, men </a:t>
            </a:r>
            <a:r>
              <a:rPr lang="en-US" sz="2000" dirty="0" err="1">
                <a:solidFill>
                  <a:schemeClr val="tx2"/>
                </a:solidFill>
                <a:effectLst/>
              </a:rPr>
              <a:t>en</a:t>
            </a:r>
            <a:r>
              <a:rPr lang="en-US" sz="2000" dirty="0">
                <a:solidFill>
                  <a:schemeClr val="tx2"/>
                </a:solidFill>
                <a:effectLst/>
              </a:rPr>
              <a:t> </a:t>
            </a:r>
            <a:r>
              <a:rPr lang="en-US" sz="2000" dirty="0" err="1">
                <a:solidFill>
                  <a:schemeClr val="tx2"/>
                </a:solidFill>
                <a:effectLst/>
              </a:rPr>
              <a:t>militär</a:t>
            </a:r>
            <a:r>
              <a:rPr lang="en-US" sz="2000" dirty="0">
                <a:solidFill>
                  <a:schemeClr val="tx2"/>
                </a:solidFill>
                <a:effectLst/>
              </a:rPr>
              <a:t> </a:t>
            </a:r>
            <a:r>
              <a:rPr lang="en-US" sz="2000" dirty="0" err="1">
                <a:solidFill>
                  <a:schemeClr val="tx2"/>
                </a:solidFill>
                <a:effectLst/>
              </a:rPr>
              <a:t>ledare</a:t>
            </a:r>
            <a:r>
              <a:rPr lang="en-US" sz="2000" dirty="0">
                <a:solidFill>
                  <a:schemeClr val="tx2"/>
                </a:solidFill>
                <a:effectLst/>
              </a:rPr>
              <a:t> </a:t>
            </a:r>
            <a:r>
              <a:rPr lang="en-US" sz="2000" dirty="0" err="1">
                <a:solidFill>
                  <a:schemeClr val="tx2"/>
                </a:solidFill>
                <a:effectLst/>
              </a:rPr>
              <a:t>klev</a:t>
            </a:r>
            <a:r>
              <a:rPr lang="en-US" sz="2000" dirty="0">
                <a:solidFill>
                  <a:schemeClr val="tx2"/>
                </a:solidFill>
                <a:effectLst/>
              </a:rPr>
              <a:t> </a:t>
            </a:r>
            <a:r>
              <a:rPr lang="en-US" sz="2000" dirty="0" err="1">
                <a:solidFill>
                  <a:schemeClr val="tx2"/>
                </a:solidFill>
                <a:effectLst/>
              </a:rPr>
              <a:t>fram</a:t>
            </a:r>
            <a:r>
              <a:rPr lang="en-US" sz="2000" dirty="0">
                <a:solidFill>
                  <a:schemeClr val="tx2"/>
                </a:solidFill>
                <a:effectLst/>
              </a:rPr>
              <a:t>: Napoleon </a:t>
            </a:r>
            <a:r>
              <a:rPr lang="en-US" sz="2000" dirty="0" err="1">
                <a:solidFill>
                  <a:schemeClr val="tx2"/>
                </a:solidFill>
                <a:effectLst/>
              </a:rPr>
              <a:t>Boanaparte</a:t>
            </a:r>
            <a:r>
              <a:rPr lang="en-US" sz="2000" dirty="0">
                <a:solidFill>
                  <a:schemeClr val="tx2"/>
                </a:solidFill>
                <a:effectLst/>
              </a:rPr>
              <a:t> och </a:t>
            </a:r>
            <a:r>
              <a:rPr lang="en-US" sz="2000" dirty="0" err="1">
                <a:solidFill>
                  <a:schemeClr val="tx2"/>
                </a:solidFill>
                <a:effectLst/>
              </a:rPr>
              <a:t>revolutionskriget</a:t>
            </a:r>
            <a:r>
              <a:rPr lang="en-US" sz="2000" dirty="0">
                <a:solidFill>
                  <a:schemeClr val="tx2"/>
                </a:solidFill>
                <a:effectLst/>
              </a:rPr>
              <a:t> </a:t>
            </a:r>
            <a:r>
              <a:rPr lang="en-US" sz="2000" dirty="0" err="1">
                <a:solidFill>
                  <a:schemeClr val="tx2"/>
                </a:solidFill>
                <a:effectLst/>
              </a:rPr>
              <a:t>vände</a:t>
            </a:r>
            <a:r>
              <a:rPr lang="en-US" sz="2000"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effectLst/>
              </a:rPr>
              <a:t>Leder till:</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119380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71AB6A-9BEE-AB4D-0B4C-5CF77FBF5DB0}"/>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5" name="Rectangle 24">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7" name="Rectangle 26">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9" name="Rectangle 28">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useBgFill="1">
        <p:nvSpPr>
          <p:cNvPr id="31" name="Rectangle 30">
            <a:extLst>
              <a:ext uri="{FF2B5EF4-FFF2-40B4-BE49-F238E27FC236}">
                <a16:creationId xmlns:a16="http://schemas.microsoft.com/office/drawing/2014/main" id="{4738AFB9-C469-4992-ADFF-2E82E8DCD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4B0B915-9AC5-4E4B-84C4-8B377E6878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34" name="Rectangle 33">
              <a:extLst>
                <a:ext uri="{FF2B5EF4-FFF2-40B4-BE49-F238E27FC236}">
                  <a16:creationId xmlns:a16="http://schemas.microsoft.com/office/drawing/2014/main" id="{388827FC-FEA8-43FF-B709-9696594AA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5" name="Rectangle 34">
              <a:extLst>
                <a:ext uri="{FF2B5EF4-FFF2-40B4-BE49-F238E27FC236}">
                  <a16:creationId xmlns:a16="http://schemas.microsoft.com/office/drawing/2014/main" id="{C82A3A24-9A7A-4135-BB21-051DB62CA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6" name="Rectangle 35">
              <a:extLst>
                <a:ext uri="{FF2B5EF4-FFF2-40B4-BE49-F238E27FC236}">
                  <a16:creationId xmlns:a16="http://schemas.microsoft.com/office/drawing/2014/main" id="{8AC290C3-45C0-4820-9036-CA1E9D9EC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pic>
        <p:nvPicPr>
          <p:cNvPr id="3" name="Picture 2" descr="http://symonsez.files.wordpress.com/2009/01/napoleon_bonapartes_portrait.jpg">
            <a:extLst>
              <a:ext uri="{FF2B5EF4-FFF2-40B4-BE49-F238E27FC236}">
                <a16:creationId xmlns:a16="http://schemas.microsoft.com/office/drawing/2014/main" id="{D34E0420-E1DD-0DDC-1AA1-F0EBBEAC34FC}"/>
              </a:ext>
            </a:extLst>
          </p:cNvPr>
          <p:cNvPicPr>
            <a:picLocks noChangeAspect="1" noChangeArrowheads="1"/>
          </p:cNvPicPr>
          <p:nvPr/>
        </p:nvPicPr>
        <p:blipFill>
          <a:blip r:embed="rId2" cstate="print"/>
          <a:srcRect b="7482"/>
          <a:stretch>
            <a:fillRect/>
          </a:stretch>
        </p:blipFill>
        <p:spPr bwMode="auto">
          <a:xfrm>
            <a:off x="448732" y="600075"/>
            <a:ext cx="3683001" cy="5775325"/>
          </a:xfrm>
          <a:prstGeom prst="rect">
            <a:avLst/>
          </a:prstGeom>
          <a:noFill/>
        </p:spPr>
      </p:pic>
      <p:sp>
        <p:nvSpPr>
          <p:cNvPr id="2" name="textruta 1">
            <a:extLst>
              <a:ext uri="{FF2B5EF4-FFF2-40B4-BE49-F238E27FC236}">
                <a16:creationId xmlns:a16="http://schemas.microsoft.com/office/drawing/2014/main" id="{EC1B1604-C482-898C-73E9-29C1582E9DC3}"/>
              </a:ext>
            </a:extLst>
          </p:cNvPr>
          <p:cNvSpPr txBox="1"/>
          <p:nvPr/>
        </p:nvSpPr>
        <p:spPr>
          <a:xfrm>
            <a:off x="4386942" y="617964"/>
            <a:ext cx="7220857" cy="5240835"/>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sz="2400" dirty="0">
                <a:solidFill>
                  <a:schemeClr val="tx2"/>
                </a:solidFill>
                <a:effectLst/>
              </a:rPr>
              <a:t>1799. Napoleon </a:t>
            </a:r>
            <a:r>
              <a:rPr lang="en-US" sz="2400" dirty="0" err="1">
                <a:solidFill>
                  <a:schemeClr val="tx2"/>
                </a:solidFill>
                <a:effectLst/>
              </a:rPr>
              <a:t>leder</a:t>
            </a:r>
            <a:r>
              <a:rPr lang="en-US" sz="2400" dirty="0">
                <a:solidFill>
                  <a:schemeClr val="tx2"/>
                </a:solidFill>
                <a:effectLst/>
              </a:rPr>
              <a:t> </a:t>
            </a:r>
            <a:r>
              <a:rPr lang="en-US" sz="2400" dirty="0" err="1">
                <a:solidFill>
                  <a:schemeClr val="tx2"/>
                </a:solidFill>
                <a:effectLst/>
              </a:rPr>
              <a:t>en</a:t>
            </a:r>
            <a:r>
              <a:rPr lang="en-US" sz="2400" dirty="0">
                <a:solidFill>
                  <a:schemeClr val="tx2"/>
                </a:solidFill>
                <a:effectLst/>
              </a:rPr>
              <a:t> </a:t>
            </a:r>
            <a:r>
              <a:rPr lang="en-US" sz="2400" dirty="0" err="1">
                <a:solidFill>
                  <a:schemeClr val="tx2"/>
                </a:solidFill>
                <a:effectLst/>
              </a:rPr>
              <a:t>militärkupp</a:t>
            </a:r>
            <a:r>
              <a:rPr lang="en-US" sz="2400" dirty="0">
                <a:solidFill>
                  <a:schemeClr val="tx2"/>
                </a:solidFill>
                <a:effectLst/>
              </a:rPr>
              <a:t> </a:t>
            </a:r>
            <a:r>
              <a:rPr lang="en-US" sz="2400" dirty="0" err="1">
                <a:solidFill>
                  <a:schemeClr val="tx2"/>
                </a:solidFill>
                <a:effectLst/>
              </a:rPr>
              <a:t>i</a:t>
            </a:r>
            <a:r>
              <a:rPr lang="en-US" sz="2400" dirty="0">
                <a:solidFill>
                  <a:schemeClr val="tx2"/>
                </a:solidFill>
                <a:effectLst/>
              </a:rPr>
              <a:t> </a:t>
            </a:r>
            <a:r>
              <a:rPr lang="en-US" sz="2400" dirty="0" err="1">
                <a:solidFill>
                  <a:schemeClr val="tx2"/>
                </a:solidFill>
                <a:effectLst/>
              </a:rPr>
              <a:t>Frankrike</a:t>
            </a:r>
            <a:r>
              <a:rPr lang="en-US" sz="2400" dirty="0">
                <a:solidFill>
                  <a:schemeClr val="tx2"/>
                </a:solidFill>
                <a:effectLst/>
              </a:rPr>
              <a:t> – </a:t>
            </a:r>
            <a:r>
              <a:rPr lang="en-US" sz="2400" dirty="0" err="1">
                <a:solidFill>
                  <a:schemeClr val="tx2"/>
                </a:solidFill>
                <a:effectLst/>
              </a:rPr>
              <a:t>slutet</a:t>
            </a:r>
            <a:r>
              <a:rPr lang="en-US" sz="2400" dirty="0">
                <a:solidFill>
                  <a:schemeClr val="tx2"/>
                </a:solidFill>
                <a:effectLst/>
              </a:rPr>
              <a:t> för den </a:t>
            </a:r>
            <a:r>
              <a:rPr lang="en-US" sz="2400" dirty="0" err="1">
                <a:solidFill>
                  <a:schemeClr val="tx2"/>
                </a:solidFill>
                <a:effectLst/>
              </a:rPr>
              <a:t>franska</a:t>
            </a:r>
            <a:r>
              <a:rPr lang="en-US" sz="2400" dirty="0">
                <a:solidFill>
                  <a:schemeClr val="tx2"/>
                </a:solidFill>
                <a:effectLst/>
              </a:rPr>
              <a:t> </a:t>
            </a:r>
            <a:r>
              <a:rPr lang="en-US" sz="2400" dirty="0" err="1">
                <a:solidFill>
                  <a:schemeClr val="tx2"/>
                </a:solidFill>
                <a:effectLst/>
              </a:rPr>
              <a:t>revolutionen</a:t>
            </a:r>
            <a:r>
              <a:rPr lang="en-US" sz="2400" dirty="0">
                <a:solidFill>
                  <a:schemeClr val="tx2"/>
                </a:solidFill>
                <a:effectLst/>
              </a:rPr>
              <a:t>.</a:t>
            </a:r>
          </a:p>
          <a:p>
            <a:pPr>
              <a:spcBef>
                <a:spcPct val="20000"/>
              </a:spcBef>
              <a:spcAft>
                <a:spcPts val="600"/>
              </a:spcAft>
              <a:buClr>
                <a:schemeClr val="accent2"/>
              </a:buClr>
              <a:buSzPct val="92000"/>
              <a:buFont typeface="Wingdings 2" panose="05020102010507070707" pitchFamily="18" charset="2"/>
              <a:buChar char=""/>
            </a:pPr>
            <a:r>
              <a:rPr lang="en-US" sz="2400" dirty="0" err="1">
                <a:solidFill>
                  <a:schemeClr val="tx2"/>
                </a:solidFill>
                <a:effectLst/>
              </a:rPr>
              <a:t>Istället</a:t>
            </a:r>
            <a:r>
              <a:rPr lang="en-US" sz="2400" dirty="0">
                <a:solidFill>
                  <a:schemeClr val="tx2"/>
                </a:solidFill>
                <a:effectLst/>
              </a:rPr>
              <a:t> för kung </a:t>
            </a:r>
            <a:r>
              <a:rPr lang="en-US" sz="2400" dirty="0" err="1">
                <a:solidFill>
                  <a:schemeClr val="tx2"/>
                </a:solidFill>
                <a:effectLst/>
              </a:rPr>
              <a:t>skulle</a:t>
            </a:r>
            <a:r>
              <a:rPr lang="en-US" sz="2400" dirty="0">
                <a:solidFill>
                  <a:schemeClr val="tx2"/>
                </a:solidFill>
                <a:effectLst/>
              </a:rPr>
              <a:t> </a:t>
            </a:r>
            <a:r>
              <a:rPr lang="en-US" sz="2400" dirty="0" err="1">
                <a:solidFill>
                  <a:schemeClr val="tx2"/>
                </a:solidFill>
                <a:effectLst/>
              </a:rPr>
              <a:t>landet</a:t>
            </a:r>
            <a:r>
              <a:rPr lang="en-US" sz="2400" dirty="0">
                <a:solidFill>
                  <a:schemeClr val="tx2"/>
                </a:solidFill>
                <a:effectLst/>
              </a:rPr>
              <a:t> </a:t>
            </a:r>
            <a:r>
              <a:rPr lang="en-US" sz="2400" dirty="0" err="1">
                <a:solidFill>
                  <a:schemeClr val="tx2"/>
                </a:solidFill>
                <a:effectLst/>
              </a:rPr>
              <a:t>styras</a:t>
            </a:r>
            <a:r>
              <a:rPr lang="en-US" sz="2400" dirty="0">
                <a:solidFill>
                  <a:schemeClr val="tx2"/>
                </a:solidFill>
                <a:effectLst/>
              </a:rPr>
              <a:t> av </a:t>
            </a:r>
            <a:r>
              <a:rPr lang="en-US" sz="2400" dirty="0" err="1">
                <a:solidFill>
                  <a:schemeClr val="tx2"/>
                </a:solidFill>
                <a:effectLst/>
              </a:rPr>
              <a:t>tre</a:t>
            </a:r>
            <a:r>
              <a:rPr lang="en-US" sz="2400" dirty="0">
                <a:solidFill>
                  <a:schemeClr val="tx2"/>
                </a:solidFill>
                <a:effectLst/>
              </a:rPr>
              <a:t> </a:t>
            </a:r>
            <a:r>
              <a:rPr lang="en-US" sz="2400" dirty="0" err="1">
                <a:solidFill>
                  <a:schemeClr val="tx2"/>
                </a:solidFill>
                <a:effectLst/>
              </a:rPr>
              <a:t>konsuler</a:t>
            </a:r>
            <a:r>
              <a:rPr lang="en-US" sz="2400" dirty="0">
                <a:solidFill>
                  <a:schemeClr val="tx2"/>
                </a:solidFill>
                <a:effectLst/>
              </a:rPr>
              <a:t> (</a:t>
            </a:r>
            <a:r>
              <a:rPr lang="en-US" sz="2400" dirty="0" err="1">
                <a:solidFill>
                  <a:schemeClr val="tx2"/>
                </a:solidFill>
                <a:effectLst/>
              </a:rPr>
              <a:t>som</a:t>
            </a:r>
            <a:r>
              <a:rPr lang="en-US" sz="2400" dirty="0">
                <a:solidFill>
                  <a:schemeClr val="tx2"/>
                </a:solidFill>
                <a:effectLst/>
              </a:rPr>
              <a:t> </a:t>
            </a:r>
            <a:r>
              <a:rPr lang="en-US" sz="2400" dirty="0" err="1">
                <a:solidFill>
                  <a:schemeClr val="tx2"/>
                </a:solidFill>
                <a:effectLst/>
              </a:rPr>
              <a:t>antikens</a:t>
            </a:r>
            <a:r>
              <a:rPr lang="en-US" sz="2400" dirty="0">
                <a:solidFill>
                  <a:schemeClr val="tx2"/>
                </a:solidFill>
                <a:effectLst/>
              </a:rPr>
              <a:t> Rom). Napoleon </a:t>
            </a:r>
            <a:r>
              <a:rPr lang="en-US" sz="2400" dirty="0" err="1">
                <a:solidFill>
                  <a:schemeClr val="tx2"/>
                </a:solidFill>
                <a:effectLst/>
              </a:rPr>
              <a:t>utsågs</a:t>
            </a:r>
            <a:r>
              <a:rPr lang="en-US" sz="2400" dirty="0">
                <a:solidFill>
                  <a:schemeClr val="tx2"/>
                </a:solidFill>
                <a:effectLst/>
              </a:rPr>
              <a:t> till </a:t>
            </a:r>
            <a:r>
              <a:rPr lang="en-US" sz="2400" dirty="0" err="1">
                <a:solidFill>
                  <a:schemeClr val="tx2"/>
                </a:solidFill>
                <a:effectLst/>
              </a:rPr>
              <a:t>förste</a:t>
            </a:r>
            <a:r>
              <a:rPr lang="en-US" sz="2400" dirty="0">
                <a:solidFill>
                  <a:schemeClr val="tx2"/>
                </a:solidFill>
                <a:effectLst/>
              </a:rPr>
              <a:t> </a:t>
            </a:r>
            <a:r>
              <a:rPr lang="en-US" sz="2400" dirty="0" err="1">
                <a:solidFill>
                  <a:schemeClr val="tx2"/>
                </a:solidFill>
                <a:effectLst/>
              </a:rPr>
              <a:t>konsul</a:t>
            </a:r>
            <a:r>
              <a:rPr lang="en-US" sz="2400" dirty="0">
                <a:solidFill>
                  <a:schemeClr val="tx2"/>
                </a:solidFill>
                <a:effectLst/>
              </a:rPr>
              <a:t> och </a:t>
            </a:r>
            <a:r>
              <a:rPr lang="en-US" sz="2400" dirty="0" err="1">
                <a:solidFill>
                  <a:schemeClr val="tx2"/>
                </a:solidFill>
                <a:effectLst/>
              </a:rPr>
              <a:t>utropar</a:t>
            </a:r>
            <a:r>
              <a:rPr lang="en-US" sz="2400" dirty="0">
                <a:solidFill>
                  <a:schemeClr val="tx2"/>
                </a:solidFill>
                <a:effectLst/>
              </a:rPr>
              <a:t> sig till </a:t>
            </a:r>
            <a:r>
              <a:rPr lang="en-US" sz="2400" dirty="0" err="1">
                <a:solidFill>
                  <a:schemeClr val="tx2"/>
                </a:solidFill>
                <a:effectLst/>
              </a:rPr>
              <a:t>kejsare</a:t>
            </a:r>
            <a:r>
              <a:rPr lang="en-US" sz="2400" dirty="0">
                <a:solidFill>
                  <a:schemeClr val="tx2"/>
                </a:solidFill>
                <a:effectLst/>
              </a:rPr>
              <a:t> </a:t>
            </a:r>
            <a:r>
              <a:rPr lang="en-US" sz="2400" dirty="0" err="1">
                <a:solidFill>
                  <a:schemeClr val="tx2"/>
                </a:solidFill>
                <a:effectLst/>
              </a:rPr>
              <a:t>efter</a:t>
            </a:r>
            <a:r>
              <a:rPr lang="en-US" sz="2400" dirty="0">
                <a:solidFill>
                  <a:schemeClr val="tx2"/>
                </a:solidFill>
                <a:effectLst/>
              </a:rPr>
              <a:t> </a:t>
            </a:r>
            <a:r>
              <a:rPr lang="en-US" sz="2400" dirty="0" err="1">
                <a:solidFill>
                  <a:schemeClr val="tx2"/>
                </a:solidFill>
                <a:effectLst/>
              </a:rPr>
              <a:t>några</a:t>
            </a:r>
            <a:r>
              <a:rPr lang="en-US" sz="2400" dirty="0">
                <a:solidFill>
                  <a:schemeClr val="tx2"/>
                </a:solidFill>
                <a:effectLst/>
              </a:rPr>
              <a:t> </a:t>
            </a:r>
            <a:r>
              <a:rPr lang="en-US" sz="2400" dirty="0" err="1">
                <a:solidFill>
                  <a:schemeClr val="tx2"/>
                </a:solidFill>
                <a:effectLst/>
              </a:rPr>
              <a:t>år</a:t>
            </a:r>
            <a:r>
              <a:rPr lang="en-US" sz="2400" dirty="0">
                <a:solidFill>
                  <a:schemeClr val="tx2"/>
                </a:solidFill>
                <a:effectLst/>
              </a:rPr>
              <a:t>. </a:t>
            </a:r>
          </a:p>
          <a:p>
            <a:pPr>
              <a:spcBef>
                <a:spcPct val="20000"/>
              </a:spcBef>
              <a:spcAft>
                <a:spcPts val="600"/>
              </a:spcAft>
              <a:buClr>
                <a:schemeClr val="accent2"/>
              </a:buClr>
              <a:buSzPct val="92000"/>
              <a:buFont typeface="Wingdings 2" panose="05020102010507070707" pitchFamily="18" charset="2"/>
              <a:buChar char=""/>
            </a:pPr>
            <a:r>
              <a:rPr lang="en-US" sz="2400" dirty="0" err="1">
                <a:solidFill>
                  <a:schemeClr val="tx2"/>
                </a:solidFill>
                <a:effectLst/>
              </a:rPr>
              <a:t>Resultat</a:t>
            </a:r>
            <a:r>
              <a:rPr lang="en-US" sz="2400" dirty="0">
                <a:solidFill>
                  <a:schemeClr val="tx2"/>
                </a:solidFill>
                <a:effectLst/>
              </a:rPr>
              <a:t>: </a:t>
            </a:r>
          </a:p>
          <a:p>
            <a:pPr>
              <a:spcBef>
                <a:spcPct val="20000"/>
              </a:spcBef>
              <a:spcAft>
                <a:spcPts val="600"/>
              </a:spcAft>
              <a:buClr>
                <a:schemeClr val="accent2"/>
              </a:buClr>
              <a:buSzPct val="92000"/>
              <a:buFont typeface="Wingdings 2" panose="05020102010507070707" pitchFamily="18" charset="2"/>
              <a:buChar char=""/>
            </a:pPr>
            <a:r>
              <a:rPr lang="en-US" sz="2400" dirty="0" err="1">
                <a:solidFill>
                  <a:schemeClr val="tx2"/>
                </a:solidFill>
                <a:effectLst/>
              </a:rPr>
              <a:t>Franska</a:t>
            </a:r>
            <a:r>
              <a:rPr lang="en-US" sz="2400" dirty="0">
                <a:solidFill>
                  <a:schemeClr val="tx2"/>
                </a:solidFill>
                <a:effectLst/>
              </a:rPr>
              <a:t> </a:t>
            </a:r>
            <a:r>
              <a:rPr lang="en-US" sz="2400" dirty="0" err="1">
                <a:solidFill>
                  <a:schemeClr val="tx2"/>
                </a:solidFill>
                <a:effectLst/>
              </a:rPr>
              <a:t>revolutionens</a:t>
            </a:r>
            <a:r>
              <a:rPr lang="en-US" sz="2400" dirty="0">
                <a:solidFill>
                  <a:schemeClr val="tx2"/>
                </a:solidFill>
                <a:effectLst/>
              </a:rPr>
              <a:t> </a:t>
            </a:r>
            <a:r>
              <a:rPr lang="en-US" sz="2400" dirty="0" err="1">
                <a:solidFill>
                  <a:schemeClr val="tx2"/>
                </a:solidFill>
                <a:effectLst/>
              </a:rPr>
              <a:t>folkliga</a:t>
            </a:r>
            <a:r>
              <a:rPr lang="en-US" sz="2400" dirty="0">
                <a:solidFill>
                  <a:schemeClr val="tx2"/>
                </a:solidFill>
                <a:effectLst/>
              </a:rPr>
              <a:t> </a:t>
            </a:r>
            <a:r>
              <a:rPr lang="en-US" sz="2400" dirty="0" err="1">
                <a:solidFill>
                  <a:schemeClr val="tx2"/>
                </a:solidFill>
                <a:effectLst/>
              </a:rPr>
              <a:t>styre</a:t>
            </a:r>
            <a:r>
              <a:rPr lang="en-US" sz="2400" dirty="0">
                <a:solidFill>
                  <a:schemeClr val="tx2"/>
                </a:solidFill>
                <a:effectLst/>
              </a:rPr>
              <a:t> </a:t>
            </a:r>
            <a:r>
              <a:rPr lang="en-US" sz="2400" dirty="0" err="1">
                <a:solidFill>
                  <a:schemeClr val="tx2"/>
                </a:solidFill>
                <a:effectLst/>
              </a:rPr>
              <a:t>ersattes</a:t>
            </a:r>
            <a:r>
              <a:rPr lang="en-US" sz="2400" dirty="0">
                <a:solidFill>
                  <a:schemeClr val="tx2"/>
                </a:solidFill>
                <a:effectLst/>
              </a:rPr>
              <a:t> av </a:t>
            </a:r>
            <a:r>
              <a:rPr lang="en-US" sz="2400" dirty="0" err="1">
                <a:solidFill>
                  <a:schemeClr val="tx2"/>
                </a:solidFill>
                <a:effectLst/>
              </a:rPr>
              <a:t>ett</a:t>
            </a:r>
            <a:r>
              <a:rPr lang="en-US" sz="2400" dirty="0">
                <a:solidFill>
                  <a:schemeClr val="tx2"/>
                </a:solidFill>
                <a:effectLst/>
              </a:rPr>
              <a:t> </a:t>
            </a:r>
            <a:r>
              <a:rPr lang="en-US" sz="2400" dirty="0" err="1">
                <a:solidFill>
                  <a:schemeClr val="tx2"/>
                </a:solidFill>
                <a:effectLst/>
              </a:rPr>
              <a:t>kejsardöme</a:t>
            </a:r>
            <a:r>
              <a:rPr lang="en-US" sz="2400" dirty="0">
                <a:solidFill>
                  <a:schemeClr val="tx2"/>
                </a:solidFill>
                <a:effectLst/>
              </a:rPr>
              <a:t>. </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210872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47EA9C8-6EEB-434E-BCEB-DD93FD4FB027}"/>
              </a:ext>
            </a:extLst>
          </p:cNvPr>
          <p:cNvSpPr txBox="1"/>
          <p:nvPr/>
        </p:nvSpPr>
        <p:spPr>
          <a:xfrm>
            <a:off x="5574511" y="367362"/>
            <a:ext cx="4144083" cy="1446550"/>
          </a:xfrm>
          <a:prstGeom prst="rect">
            <a:avLst/>
          </a:prstGeom>
          <a:noFill/>
        </p:spPr>
        <p:txBody>
          <a:bodyPr wrap="none" rtlCol="0">
            <a:spAutoFit/>
          </a:bodyPr>
          <a:lstStyle/>
          <a:p>
            <a:r>
              <a:rPr lang="sv-SE" sz="8800" dirty="0"/>
              <a:t>Napoleon</a:t>
            </a:r>
          </a:p>
        </p:txBody>
      </p:sp>
      <p:pic>
        <p:nvPicPr>
          <p:cNvPr id="3" name="Picture 2" descr="http://symonsez.files.wordpress.com/2009/01/napoleon_bonapartes_portrait.jpg">
            <a:extLst>
              <a:ext uri="{FF2B5EF4-FFF2-40B4-BE49-F238E27FC236}">
                <a16:creationId xmlns:a16="http://schemas.microsoft.com/office/drawing/2014/main" id="{B6108343-0CA8-4D11-951D-B6274F6F1982}"/>
              </a:ext>
            </a:extLst>
          </p:cNvPr>
          <p:cNvPicPr>
            <a:picLocks noChangeAspect="1" noChangeArrowheads="1"/>
          </p:cNvPicPr>
          <p:nvPr/>
        </p:nvPicPr>
        <p:blipFill>
          <a:blip r:embed="rId2" cstate="print"/>
          <a:srcRect/>
          <a:stretch>
            <a:fillRect/>
          </a:stretch>
        </p:blipFill>
        <p:spPr bwMode="auto">
          <a:xfrm>
            <a:off x="5738632" y="1813912"/>
            <a:ext cx="2140409" cy="3632400"/>
          </a:xfrm>
          <a:prstGeom prst="rect">
            <a:avLst/>
          </a:prstGeom>
          <a:noFill/>
        </p:spPr>
      </p:pic>
      <p:sp>
        <p:nvSpPr>
          <p:cNvPr id="4" name="textruta 3">
            <a:extLst>
              <a:ext uri="{FF2B5EF4-FFF2-40B4-BE49-F238E27FC236}">
                <a16:creationId xmlns:a16="http://schemas.microsoft.com/office/drawing/2014/main" id="{418C7E44-23B0-4798-93D3-5CC66C7853A8}"/>
              </a:ext>
            </a:extLst>
          </p:cNvPr>
          <p:cNvSpPr txBox="1"/>
          <p:nvPr/>
        </p:nvSpPr>
        <p:spPr>
          <a:xfrm flipH="1">
            <a:off x="508056" y="1169124"/>
            <a:ext cx="5230576" cy="1754326"/>
          </a:xfrm>
          <a:prstGeom prst="rect">
            <a:avLst/>
          </a:prstGeom>
          <a:noFill/>
        </p:spPr>
        <p:txBody>
          <a:bodyPr wrap="square" rtlCol="0">
            <a:spAutoFit/>
          </a:bodyPr>
          <a:lstStyle/>
          <a:p>
            <a:r>
              <a:rPr lang="sv-SE" dirty="0"/>
              <a:t>Revolutionens slut och resultat</a:t>
            </a:r>
          </a:p>
          <a:p>
            <a:endParaRPr lang="sv-SE" dirty="0"/>
          </a:p>
          <a:p>
            <a:br>
              <a:rPr lang="sv-SE" dirty="0"/>
            </a:br>
            <a:br>
              <a:rPr lang="sv-SE" dirty="0"/>
            </a:br>
            <a:endParaRPr lang="sv-SE" dirty="0"/>
          </a:p>
          <a:p>
            <a:r>
              <a:rPr lang="sv-SE" dirty="0"/>
              <a:t>Vad hade man varit ute efter?</a:t>
            </a:r>
          </a:p>
        </p:txBody>
      </p:sp>
      <p:sp>
        <p:nvSpPr>
          <p:cNvPr id="5" name="Pil: höger 4">
            <a:extLst>
              <a:ext uri="{FF2B5EF4-FFF2-40B4-BE49-F238E27FC236}">
                <a16:creationId xmlns:a16="http://schemas.microsoft.com/office/drawing/2014/main" id="{493A82B4-FC86-4869-A8F3-FC71E9BE2D3C}"/>
              </a:ext>
            </a:extLst>
          </p:cNvPr>
          <p:cNvSpPr/>
          <p:nvPr/>
        </p:nvSpPr>
        <p:spPr>
          <a:xfrm>
            <a:off x="3719245" y="35964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845FB0FD-8B9E-4C6E-AA55-F7C317F4AE9C}"/>
              </a:ext>
            </a:extLst>
          </p:cNvPr>
          <p:cNvSpPr txBox="1"/>
          <p:nvPr/>
        </p:nvSpPr>
        <p:spPr>
          <a:xfrm flipH="1">
            <a:off x="8139183" y="1875786"/>
            <a:ext cx="3861032" cy="3693319"/>
          </a:xfrm>
          <a:prstGeom prst="rect">
            <a:avLst/>
          </a:prstGeom>
          <a:noFill/>
        </p:spPr>
        <p:txBody>
          <a:bodyPr wrap="square" rtlCol="0">
            <a:spAutoFit/>
          </a:bodyPr>
          <a:lstStyle/>
          <a:p>
            <a:r>
              <a:rPr lang="sv-SE" dirty="0"/>
              <a:t>Tog makten </a:t>
            </a:r>
            <a:r>
              <a:rPr lang="sv-SE" dirty="0">
                <a:sym typeface="Wingdings" panose="05000000000000000000" pitchFamily="2" charset="2"/>
              </a:rPr>
              <a:t> behövdes en ledare</a:t>
            </a:r>
            <a:endParaRPr lang="sv-SE" dirty="0"/>
          </a:p>
          <a:p>
            <a:endParaRPr lang="sv-SE" dirty="0"/>
          </a:p>
          <a:p>
            <a:r>
              <a:rPr lang="sv-SE" dirty="0"/>
              <a:t>Utökade Frankrikes gränser</a:t>
            </a:r>
          </a:p>
          <a:p>
            <a:endParaRPr lang="sv-SE" dirty="0"/>
          </a:p>
          <a:p>
            <a:r>
              <a:rPr lang="sv-SE" dirty="0"/>
              <a:t>Införde nya mått och längdenheter</a:t>
            </a:r>
          </a:p>
          <a:p>
            <a:endParaRPr lang="sv-SE" dirty="0"/>
          </a:p>
          <a:p>
            <a:r>
              <a:rPr lang="sv-SE" dirty="0"/>
              <a:t>Införde nya lagar och mänskliga rättigheter: skattelagar, religionsfrihet, alla hade lika värde</a:t>
            </a:r>
          </a:p>
          <a:p>
            <a:endParaRPr lang="sv-SE" dirty="0"/>
          </a:p>
          <a:p>
            <a:r>
              <a:rPr lang="sv-SE" dirty="0"/>
              <a:t>Förnyade och byggde upp landet</a:t>
            </a:r>
          </a:p>
          <a:p>
            <a:endParaRPr lang="sv-SE" dirty="0"/>
          </a:p>
          <a:p>
            <a:r>
              <a:rPr lang="sv-SE" dirty="0"/>
              <a:t>Införde skolplikt och värnplikt</a:t>
            </a:r>
          </a:p>
        </p:txBody>
      </p:sp>
    </p:spTree>
    <p:extLst>
      <p:ext uri="{BB962C8B-B14F-4D97-AF65-F5344CB8AC3E}">
        <p14:creationId xmlns:p14="http://schemas.microsoft.com/office/powerpoint/2010/main" val="3353747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772D9AF9-1878-48F7-BFBB-7A9F9EC2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F617DA2-D5B7-EA68-1922-44F51978CBB1}"/>
              </a:ext>
            </a:extLst>
          </p:cNvPr>
          <p:cNvSpPr>
            <a:spLocks noGrp="1"/>
          </p:cNvSpPr>
          <p:nvPr>
            <p:ph type="title"/>
          </p:nvPr>
        </p:nvSpPr>
        <p:spPr>
          <a:xfrm>
            <a:off x="581192" y="702156"/>
            <a:ext cx="7225075" cy="1013800"/>
          </a:xfrm>
        </p:spPr>
        <p:txBody>
          <a:bodyPr>
            <a:normAutofit/>
          </a:bodyPr>
          <a:lstStyle/>
          <a:p>
            <a:r>
              <a:rPr lang="sv-SE">
                <a:solidFill>
                  <a:schemeClr val="accent1"/>
                </a:solidFill>
              </a:rPr>
              <a:t>Konsekvenser av franska revolutionen</a:t>
            </a:r>
          </a:p>
        </p:txBody>
      </p:sp>
      <p:grpSp>
        <p:nvGrpSpPr>
          <p:cNvPr id="1040" name="Group 1039">
            <a:extLst>
              <a:ext uri="{FF2B5EF4-FFF2-40B4-BE49-F238E27FC236}">
                <a16:creationId xmlns:a16="http://schemas.microsoft.com/office/drawing/2014/main" id="{6A8DC581-38A9-48BA-BF56-4EA65051AD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41" name="Rectangle 1040">
              <a:extLst>
                <a:ext uri="{FF2B5EF4-FFF2-40B4-BE49-F238E27FC236}">
                  <a16:creationId xmlns:a16="http://schemas.microsoft.com/office/drawing/2014/main" id="{71B28BE8-0929-4508-9B82-8F449A54C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42" name="Rectangle 1041">
              <a:extLst>
                <a:ext uri="{FF2B5EF4-FFF2-40B4-BE49-F238E27FC236}">
                  <a16:creationId xmlns:a16="http://schemas.microsoft.com/office/drawing/2014/main" id="{CF490BBF-91F0-4E85-85C3-ACD8C3670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43" name="Rectangle 1042">
              <a:extLst>
                <a:ext uri="{FF2B5EF4-FFF2-40B4-BE49-F238E27FC236}">
                  <a16:creationId xmlns:a16="http://schemas.microsoft.com/office/drawing/2014/main" id="{27718832-A00F-46A2-8683-D06A8C1D8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3" name="Platshållare för innehåll 2">
            <a:extLst>
              <a:ext uri="{FF2B5EF4-FFF2-40B4-BE49-F238E27FC236}">
                <a16:creationId xmlns:a16="http://schemas.microsoft.com/office/drawing/2014/main" id="{9809B3ED-57CF-B49D-5379-9641589DF4E3}"/>
              </a:ext>
            </a:extLst>
          </p:cNvPr>
          <p:cNvSpPr>
            <a:spLocks noGrp="1"/>
          </p:cNvSpPr>
          <p:nvPr>
            <p:ph idx="1"/>
          </p:nvPr>
        </p:nvSpPr>
        <p:spPr>
          <a:xfrm>
            <a:off x="581194" y="1896533"/>
            <a:ext cx="7225074" cy="3962266"/>
          </a:xfrm>
        </p:spPr>
        <p:txBody>
          <a:bodyPr>
            <a:normAutofit/>
          </a:bodyPr>
          <a:lstStyle/>
          <a:p>
            <a:r>
              <a:rPr lang="sv-SE" b="1" dirty="0"/>
              <a:t>Vad? </a:t>
            </a:r>
            <a:r>
              <a:rPr lang="sv-SE" dirty="0"/>
              <a:t>Det var möjligt att göra uppror mot de styrande i samhället</a:t>
            </a:r>
          </a:p>
          <a:p>
            <a:r>
              <a:rPr lang="sv-SE" b="1" dirty="0"/>
              <a:t>Varför? </a:t>
            </a:r>
            <a:r>
              <a:rPr lang="sv-SE" dirty="0"/>
              <a:t>Människor krävde mer makt och rättigheter. </a:t>
            </a:r>
          </a:p>
          <a:p>
            <a:r>
              <a:rPr lang="sv-SE" b="1" dirty="0"/>
              <a:t>Leder till? </a:t>
            </a:r>
            <a:r>
              <a:rPr lang="sv-SE" dirty="0"/>
              <a:t>Deklaration om de mänskliga rättigheterna slogs fast. </a:t>
            </a:r>
          </a:p>
          <a:p>
            <a:r>
              <a:rPr lang="sv-SE" b="1" dirty="0"/>
              <a:t>Vad mer? </a:t>
            </a:r>
            <a:r>
              <a:rPr lang="sv-SE" dirty="0"/>
              <a:t>Eftersom präster och kyrka tillhörde den styrande eliten gjordes uppror mot kyrkan. </a:t>
            </a:r>
          </a:p>
          <a:p>
            <a:r>
              <a:rPr lang="sv-SE" b="1" dirty="0"/>
              <a:t>Resultat? </a:t>
            </a:r>
            <a:r>
              <a:rPr lang="sv-SE" dirty="0"/>
              <a:t>Sekularisering (skilja åt), religionen får minskad betydelse i samhället – religionsfrihet. </a:t>
            </a:r>
          </a:p>
        </p:txBody>
      </p:sp>
      <p:pic>
        <p:nvPicPr>
          <p:cNvPr id="1026" name="Picture 2" descr="Mänskliga och medborgerliga rättigheter 1789 | Historia | SO-rummet">
            <a:extLst>
              <a:ext uri="{FF2B5EF4-FFF2-40B4-BE49-F238E27FC236}">
                <a16:creationId xmlns:a16="http://schemas.microsoft.com/office/drawing/2014/main" id="{28B3C9E3-F004-D5DB-7979-8E871EB70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850" r="24612" b="2"/>
          <a:stretch>
            <a:fillRect/>
          </a:stretch>
        </p:blipFill>
        <p:spPr bwMode="auto">
          <a:xfrm>
            <a:off x="8042147" y="600075"/>
            <a:ext cx="3695828" cy="579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B1F289-D4E7-ED84-AEC9-D787879D13EB}"/>
              </a:ext>
            </a:extLst>
          </p:cNvPr>
          <p:cNvSpPr>
            <a:spLocks noGrp="1"/>
          </p:cNvSpPr>
          <p:nvPr>
            <p:ph type="title"/>
          </p:nvPr>
        </p:nvSpPr>
        <p:spPr/>
        <p:txBody>
          <a:bodyPr/>
          <a:lstStyle/>
          <a:p>
            <a:endParaRPr lang="sv-SE"/>
          </a:p>
        </p:txBody>
      </p:sp>
      <p:pic>
        <p:nvPicPr>
          <p:cNvPr id="2050" name="Picture 2" descr="En handfull tält med sioxer samlade utanför. Några sitter til häsy. Allt utspelas i ett vinterlandskap.">
            <a:extLst>
              <a:ext uri="{FF2B5EF4-FFF2-40B4-BE49-F238E27FC236}">
                <a16:creationId xmlns:a16="http://schemas.microsoft.com/office/drawing/2014/main" id="{69839069-FF1C-B39F-A3AC-59D824448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20" y="2204582"/>
            <a:ext cx="4315216" cy="4315216"/>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26B81411-3B4C-19AB-7C89-39E6E6AD421B}"/>
              </a:ext>
            </a:extLst>
          </p:cNvPr>
          <p:cNvSpPr txBox="1"/>
          <p:nvPr/>
        </p:nvSpPr>
        <p:spPr>
          <a:xfrm>
            <a:off x="575894" y="2632977"/>
            <a:ext cx="6093912" cy="2031325"/>
          </a:xfrm>
          <a:prstGeom prst="rect">
            <a:avLst/>
          </a:prstGeom>
          <a:noFill/>
        </p:spPr>
        <p:txBody>
          <a:bodyPr wrap="square">
            <a:spAutoFit/>
          </a:bodyPr>
          <a:lstStyle/>
          <a:p>
            <a:r>
              <a:rPr lang="sv-SE" i="0" dirty="0">
                <a:solidFill>
                  <a:srgbClr val="000000"/>
                </a:solidFill>
                <a:effectLst/>
                <a:latin typeface="+mj-lt"/>
              </a:rPr>
              <a:t>Kring 1500-talet började fler européer komma till Nordamerika. De urfolk som bott där sedan </a:t>
            </a:r>
            <a:r>
              <a:rPr lang="sv-SE" dirty="0">
                <a:solidFill>
                  <a:srgbClr val="000000"/>
                </a:solidFill>
                <a:latin typeface="+mj-lt"/>
              </a:rPr>
              <a:t>länge </a:t>
            </a:r>
            <a:r>
              <a:rPr lang="sv-SE" i="0" dirty="0">
                <a:solidFill>
                  <a:srgbClr val="000000"/>
                </a:solidFill>
                <a:effectLst/>
                <a:latin typeface="+mj-lt"/>
              </a:rPr>
              <a:t>trängdes gradvis undan.</a:t>
            </a:r>
          </a:p>
          <a:p>
            <a:endParaRPr lang="sv-SE" dirty="0">
              <a:solidFill>
                <a:srgbClr val="000000"/>
              </a:solidFill>
              <a:latin typeface="+mj-lt"/>
            </a:endParaRPr>
          </a:p>
          <a:p>
            <a:r>
              <a:rPr lang="sv-SE" dirty="0">
                <a:latin typeface="+mj-lt"/>
              </a:rPr>
              <a:t>Framför allt engelsmän och holländare upprättade kolonier, fransmän och spanjorer kom till de södra delarna av dagens USA.</a:t>
            </a:r>
          </a:p>
        </p:txBody>
      </p:sp>
    </p:spTree>
    <p:extLst>
      <p:ext uri="{BB962C8B-B14F-4D97-AF65-F5344CB8AC3E}">
        <p14:creationId xmlns:p14="http://schemas.microsoft.com/office/powerpoint/2010/main" val="362281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910D5-536E-DB9C-CE7E-D2924BBA4FC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D552A0D-61A9-3D76-7A8F-503CF2BC1A9A}"/>
              </a:ext>
            </a:extLst>
          </p:cNvPr>
          <p:cNvSpPr>
            <a:spLocks noGrp="1"/>
          </p:cNvSpPr>
          <p:nvPr>
            <p:ph type="title"/>
          </p:nvPr>
        </p:nvSpPr>
        <p:spPr/>
        <p:txBody>
          <a:bodyPr/>
          <a:lstStyle/>
          <a:p>
            <a:r>
              <a:rPr lang="sv-SE" dirty="0"/>
              <a:t>Skillnad mot den amerikanska revolutionen</a:t>
            </a:r>
          </a:p>
        </p:txBody>
      </p:sp>
      <p:sp>
        <p:nvSpPr>
          <p:cNvPr id="3" name="Platshållare för innehåll 2">
            <a:extLst>
              <a:ext uri="{FF2B5EF4-FFF2-40B4-BE49-F238E27FC236}">
                <a16:creationId xmlns:a16="http://schemas.microsoft.com/office/drawing/2014/main" id="{D45C0B9D-7A91-C1E6-E0AD-2E03C787C6C8}"/>
              </a:ext>
            </a:extLst>
          </p:cNvPr>
          <p:cNvSpPr>
            <a:spLocks noGrp="1"/>
          </p:cNvSpPr>
          <p:nvPr>
            <p:ph idx="1"/>
          </p:nvPr>
        </p:nvSpPr>
        <p:spPr>
          <a:xfrm>
            <a:off x="581193" y="2180496"/>
            <a:ext cx="7191208" cy="3678303"/>
          </a:xfrm>
        </p:spPr>
        <p:txBody>
          <a:bodyPr>
            <a:normAutofit/>
          </a:bodyPr>
          <a:lstStyle/>
          <a:p>
            <a:r>
              <a:rPr lang="sv-SE" dirty="0"/>
              <a:t>Apropå kyrkan</a:t>
            </a:r>
          </a:p>
          <a:p>
            <a:r>
              <a:rPr lang="sv-SE" dirty="0"/>
              <a:t>I det amerikanska frihetskriget spelade religionen en viktig roll</a:t>
            </a:r>
          </a:p>
          <a:p>
            <a:r>
              <a:rPr lang="sv-SE" b="1" dirty="0"/>
              <a:t>Varför? </a:t>
            </a:r>
            <a:r>
              <a:rPr lang="sv-SE" dirty="0"/>
              <a:t>Kristendomen sågs som en självklar grund för samhället som byggdes upp – kristna tanken om att människor har ett värde.  </a:t>
            </a:r>
          </a:p>
          <a:p>
            <a:r>
              <a:rPr lang="sv-SE" b="1" dirty="0"/>
              <a:t>Leder till? </a:t>
            </a:r>
            <a:r>
              <a:rPr lang="sv-SE" dirty="0"/>
              <a:t>Religionsfriheten har gjort människans tro mer privat, leder till att kyrkans roll och makt i samhället minskar. En mer textkritisk syn på Bibeln. </a:t>
            </a:r>
          </a:p>
          <a:p>
            <a:r>
              <a:rPr lang="sv-SE" dirty="0"/>
              <a:t>Evolutionsteorin träder fram. </a:t>
            </a:r>
          </a:p>
          <a:p>
            <a:r>
              <a:rPr lang="sv-SE" b="1" dirty="0"/>
              <a:t>Motreaktion: </a:t>
            </a:r>
            <a:r>
              <a:rPr lang="sv-SE" dirty="0"/>
              <a:t>Kristen fundamentalism växer sig starkare, kallas i dag kristna högern – politisk stark kraft. </a:t>
            </a:r>
            <a:endParaRPr lang="sv-SE" b="1" dirty="0"/>
          </a:p>
          <a:p>
            <a:endParaRPr lang="sv-SE" b="1" dirty="0"/>
          </a:p>
        </p:txBody>
      </p:sp>
      <p:pic>
        <p:nvPicPr>
          <p:cNvPr id="2050" name="Picture 2" descr="Andelen icke-troende ökar i USA – kyrkor måste stänga | Kyrkans Tidning">
            <a:extLst>
              <a:ext uri="{FF2B5EF4-FFF2-40B4-BE49-F238E27FC236}">
                <a16:creationId xmlns:a16="http://schemas.microsoft.com/office/drawing/2014/main" id="{2D7DED15-795A-6E9C-3CDD-23BA336D9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2865" y="1991675"/>
            <a:ext cx="3298939" cy="18474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d Bless America Auto Magnet - 24/pk - [Consumer]Autom">
            <a:extLst>
              <a:ext uri="{FF2B5EF4-FFF2-40B4-BE49-F238E27FC236}">
                <a16:creationId xmlns:a16="http://schemas.microsoft.com/office/drawing/2014/main" id="{44EB3BC6-4C6F-DEF3-8FF3-1FF6E1ACD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0771" y="401964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CBD6C2-4440-A27F-8715-5B1ADB5B2CE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D2DF334-7CE1-923D-DEEF-1CC7DB8D549D}"/>
              </a:ext>
            </a:extLst>
          </p:cNvPr>
          <p:cNvSpPr>
            <a:spLocks noGrp="1"/>
          </p:cNvSpPr>
          <p:nvPr>
            <p:ph type="title"/>
          </p:nvPr>
        </p:nvSpPr>
        <p:spPr>
          <a:xfrm>
            <a:off x="581192" y="702156"/>
            <a:ext cx="11029616" cy="1013800"/>
          </a:xfrm>
        </p:spPr>
        <p:txBody>
          <a:bodyPr>
            <a:normAutofit/>
          </a:bodyPr>
          <a:lstStyle/>
          <a:p>
            <a:r>
              <a:rPr lang="sv-SE" dirty="0"/>
              <a:t>Tillbaka till franska revolutionen</a:t>
            </a:r>
          </a:p>
        </p:txBody>
      </p:sp>
      <p:sp>
        <p:nvSpPr>
          <p:cNvPr id="3079" name="Rectangle 3078">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n bild som visar byggnad, kula, kalksten, sten&#10;&#10;AI-genererat innehåll kan vara felaktigt.">
            <a:extLst>
              <a:ext uri="{FF2B5EF4-FFF2-40B4-BE49-F238E27FC236}">
                <a16:creationId xmlns:a16="http://schemas.microsoft.com/office/drawing/2014/main" id="{D835EC21-B24C-2BC6-DA83-6614FA608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827" b="-1"/>
          <a:stretch>
            <a:fillRect/>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D0463B31-3AF7-1973-65B8-99DF7BED0831}"/>
              </a:ext>
            </a:extLst>
          </p:cNvPr>
          <p:cNvSpPr>
            <a:spLocks noGrp="1"/>
          </p:cNvSpPr>
          <p:nvPr>
            <p:ph idx="1"/>
          </p:nvPr>
        </p:nvSpPr>
        <p:spPr>
          <a:xfrm>
            <a:off x="6335805" y="2180496"/>
            <a:ext cx="5275001" cy="4045683"/>
          </a:xfrm>
        </p:spPr>
        <p:txBody>
          <a:bodyPr>
            <a:normAutofit/>
          </a:bodyPr>
          <a:lstStyle/>
          <a:p>
            <a:r>
              <a:rPr lang="sv-SE" b="1" dirty="0"/>
              <a:t>Fler konsekvenser</a:t>
            </a:r>
          </a:p>
          <a:p>
            <a:r>
              <a:rPr lang="sv-SE" dirty="0"/>
              <a:t>Nya mått och viktenheter införs. Cm Istället för tum och fot.  </a:t>
            </a:r>
          </a:p>
          <a:p>
            <a:r>
              <a:rPr lang="sv-SE" dirty="0"/>
              <a:t>Den franska revolutionen förändrade samhället i grunden – nya politiska idéer växer fram, ideologier. </a:t>
            </a:r>
          </a:p>
          <a:p>
            <a:r>
              <a:rPr lang="sv-SE" b="1" dirty="0"/>
              <a:t>Vilka?</a:t>
            </a:r>
          </a:p>
          <a:p>
            <a:r>
              <a:rPr lang="sv-SE" dirty="0"/>
              <a:t>Liberalism (individens frihet)</a:t>
            </a:r>
          </a:p>
          <a:p>
            <a:r>
              <a:rPr lang="sv-SE" dirty="0"/>
              <a:t>Konservatism (förändra långsamt)</a:t>
            </a:r>
          </a:p>
          <a:p>
            <a:r>
              <a:rPr lang="sv-SE" dirty="0"/>
              <a:t>Socialism (kamp för jämlikhet)</a:t>
            </a:r>
          </a:p>
        </p:txBody>
      </p:sp>
    </p:spTree>
    <p:extLst>
      <p:ext uri="{BB962C8B-B14F-4D97-AF65-F5344CB8AC3E}">
        <p14:creationId xmlns:p14="http://schemas.microsoft.com/office/powerpoint/2010/main" val="53196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BCD0FC8-A40A-4450-81DD-CD48959084A5}"/>
              </a:ext>
            </a:extLst>
          </p:cNvPr>
          <p:cNvSpPr/>
          <p:nvPr/>
        </p:nvSpPr>
        <p:spPr>
          <a:xfrm>
            <a:off x="1250022" y="656860"/>
            <a:ext cx="4277476" cy="2031325"/>
          </a:xfrm>
          <a:prstGeom prst="rect">
            <a:avLst/>
          </a:prstGeom>
        </p:spPr>
        <p:txBody>
          <a:bodyPr wrap="square">
            <a:spAutoFit/>
          </a:bodyPr>
          <a:lstStyle/>
          <a:p>
            <a:r>
              <a:rPr lang="sv-SE" dirty="0"/>
              <a:t>Vad gav Franska Revolutionen?</a:t>
            </a:r>
          </a:p>
          <a:p>
            <a:endParaRPr lang="sv-SE" dirty="0"/>
          </a:p>
          <a:p>
            <a:r>
              <a:rPr lang="sv-SE" dirty="0"/>
              <a:t>Frankrike fick en ny författning (grundlag)</a:t>
            </a:r>
          </a:p>
          <a:p>
            <a:r>
              <a:rPr lang="sv-SE" dirty="0"/>
              <a:t>Adelns makt och privilegier avskaffades</a:t>
            </a:r>
          </a:p>
          <a:p>
            <a:r>
              <a:rPr lang="sv-SE" dirty="0"/>
              <a:t>Den franska kungamakten störtades</a:t>
            </a:r>
          </a:p>
          <a:p>
            <a:endParaRPr lang="sv-SE" dirty="0"/>
          </a:p>
          <a:p>
            <a:pPr marL="285750" indent="-285750">
              <a:buFont typeface="Arial" panose="020B0604020202020204" pitchFamily="34" charset="0"/>
              <a:buChar char="•"/>
            </a:pPr>
            <a:endParaRPr lang="sv-SE" dirty="0"/>
          </a:p>
        </p:txBody>
      </p:sp>
      <p:pic>
        <p:nvPicPr>
          <p:cNvPr id="5" name="Bildobjekt 4">
            <a:extLst>
              <a:ext uri="{FF2B5EF4-FFF2-40B4-BE49-F238E27FC236}">
                <a16:creationId xmlns:a16="http://schemas.microsoft.com/office/drawing/2014/main" id="{437130E3-0F87-4625-87D5-C8F6EE8E813C}"/>
              </a:ext>
            </a:extLst>
          </p:cNvPr>
          <p:cNvPicPr>
            <a:picLocks noChangeAspect="1"/>
          </p:cNvPicPr>
          <p:nvPr/>
        </p:nvPicPr>
        <p:blipFill rotWithShape="1">
          <a:blip r:embed="rId3"/>
          <a:srcRect t="30197"/>
          <a:stretch/>
        </p:blipFill>
        <p:spPr>
          <a:xfrm>
            <a:off x="1085635" y="2450583"/>
            <a:ext cx="10067917" cy="3829692"/>
          </a:xfrm>
          <a:prstGeom prst="rect">
            <a:avLst/>
          </a:prstGeom>
        </p:spPr>
      </p:pic>
      <p:sp>
        <p:nvSpPr>
          <p:cNvPr id="6" name="Rektangel 5">
            <a:extLst>
              <a:ext uri="{FF2B5EF4-FFF2-40B4-BE49-F238E27FC236}">
                <a16:creationId xmlns:a16="http://schemas.microsoft.com/office/drawing/2014/main" id="{3E6349F7-6DE2-4D97-8A37-9BEC355B73A3}"/>
              </a:ext>
            </a:extLst>
          </p:cNvPr>
          <p:cNvSpPr/>
          <p:nvPr/>
        </p:nvSpPr>
        <p:spPr>
          <a:xfrm>
            <a:off x="5962436" y="738246"/>
            <a:ext cx="6096000" cy="1754326"/>
          </a:xfrm>
          <a:prstGeom prst="rect">
            <a:avLst/>
          </a:prstGeom>
        </p:spPr>
        <p:txBody>
          <a:bodyPr>
            <a:spAutoFit/>
          </a:bodyPr>
          <a:lstStyle/>
          <a:p>
            <a:r>
              <a:rPr lang="sv-SE" dirty="0"/>
              <a:t>Kyrkans makt minskade</a:t>
            </a:r>
          </a:p>
          <a:p>
            <a:r>
              <a:rPr lang="sv-SE" dirty="0"/>
              <a:t>Kvinnorna fick ökade rättigheter</a:t>
            </a:r>
          </a:p>
          <a:p>
            <a:r>
              <a:rPr lang="sv-SE" dirty="0"/>
              <a:t>Borgarna kunde stärka sin makt</a:t>
            </a:r>
          </a:p>
          <a:p>
            <a:r>
              <a:rPr lang="sv-SE" dirty="0"/>
              <a:t>Press- och yttrandefrihet infördes</a:t>
            </a:r>
          </a:p>
          <a:p>
            <a:r>
              <a:rPr lang="sv-SE" dirty="0"/>
              <a:t>Medborgarna blev lika inför lagen</a:t>
            </a:r>
          </a:p>
          <a:p>
            <a:r>
              <a:rPr lang="sv-SE" dirty="0"/>
              <a:t>Politiska ideologier bildas </a:t>
            </a:r>
          </a:p>
        </p:txBody>
      </p:sp>
      <p:sp>
        <p:nvSpPr>
          <p:cNvPr id="7" name="textruta 6">
            <a:extLst>
              <a:ext uri="{FF2B5EF4-FFF2-40B4-BE49-F238E27FC236}">
                <a16:creationId xmlns:a16="http://schemas.microsoft.com/office/drawing/2014/main" id="{84E71069-62CE-4559-B7F8-6AB5EDA834FF}"/>
              </a:ext>
            </a:extLst>
          </p:cNvPr>
          <p:cNvSpPr txBox="1"/>
          <p:nvPr/>
        </p:nvSpPr>
        <p:spPr>
          <a:xfrm flipH="1">
            <a:off x="962346" y="6400800"/>
            <a:ext cx="4800259" cy="369332"/>
          </a:xfrm>
          <a:prstGeom prst="rect">
            <a:avLst/>
          </a:prstGeom>
          <a:noFill/>
        </p:spPr>
        <p:txBody>
          <a:bodyPr wrap="square" rtlCol="0">
            <a:spAutoFit/>
          </a:bodyPr>
          <a:lstStyle/>
          <a:p>
            <a:r>
              <a:rPr lang="sv-SE" dirty="0"/>
              <a:t>Det blev bättre för merparten av folket.  </a:t>
            </a:r>
          </a:p>
        </p:txBody>
      </p:sp>
    </p:spTree>
    <p:extLst>
      <p:ext uri="{BB962C8B-B14F-4D97-AF65-F5344CB8AC3E}">
        <p14:creationId xmlns:p14="http://schemas.microsoft.com/office/powerpoint/2010/main" val="1238673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719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829233-CCDD-4B29-8418-399D8EEE1C16}"/>
              </a:ext>
            </a:extLst>
          </p:cNvPr>
          <p:cNvSpPr>
            <a:spLocks noGrp="1"/>
          </p:cNvSpPr>
          <p:nvPr>
            <p:ph type="title"/>
          </p:nvPr>
        </p:nvSpPr>
        <p:spPr/>
        <p:txBody>
          <a:bodyPr/>
          <a:lstStyle/>
          <a:p>
            <a:pPr algn="ctr"/>
            <a:r>
              <a:rPr lang="sv-SE" dirty="0"/>
              <a:t>Fler revolutioner</a:t>
            </a:r>
          </a:p>
        </p:txBody>
      </p:sp>
    </p:spTree>
    <p:extLst>
      <p:ext uri="{BB962C8B-B14F-4D97-AF65-F5344CB8AC3E}">
        <p14:creationId xmlns:p14="http://schemas.microsoft.com/office/powerpoint/2010/main" val="3536780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www.so-rummet.se/sites/default/files/fem_i_top/revolutionen_haiti.jpg">
            <a:extLst>
              <a:ext uri="{FF2B5EF4-FFF2-40B4-BE49-F238E27FC236}">
                <a16:creationId xmlns:a16="http://schemas.microsoft.com/office/drawing/2014/main" id="{F463D4AF-5E26-4B43-BC02-311D49282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575" y="3737352"/>
            <a:ext cx="2276554" cy="2427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A5473101-0B2B-4F31-9CFA-F1921074CAD5}"/>
              </a:ext>
            </a:extLst>
          </p:cNvPr>
          <p:cNvSpPr txBox="1"/>
          <p:nvPr/>
        </p:nvSpPr>
        <p:spPr>
          <a:xfrm>
            <a:off x="241246" y="-575812"/>
            <a:ext cx="10474700" cy="6740307"/>
          </a:xfrm>
          <a:prstGeom prst="rect">
            <a:avLst/>
          </a:prstGeom>
          <a:noFill/>
        </p:spPr>
        <p:txBody>
          <a:bodyPr wrap="square" rtlCol="0">
            <a:spAutoFit/>
          </a:bodyPr>
          <a:lstStyle/>
          <a:p>
            <a:endParaRPr lang="sv-SE" dirty="0"/>
          </a:p>
          <a:p>
            <a:endParaRPr lang="sv-SE" dirty="0"/>
          </a:p>
          <a:p>
            <a:endParaRPr lang="sv-SE" dirty="0"/>
          </a:p>
          <a:p>
            <a:endParaRPr lang="sv-SE" dirty="0"/>
          </a:p>
          <a:p>
            <a:r>
              <a:rPr lang="sv-SE" dirty="0"/>
              <a:t> Haitiska revolutionen (1791-1804)</a:t>
            </a:r>
          </a:p>
          <a:p>
            <a:endParaRPr lang="sv-SE" dirty="0"/>
          </a:p>
          <a:p>
            <a:r>
              <a:rPr lang="sv-SE" dirty="0"/>
              <a:t>Den västra delen av ön Hispaniola var i slutet av 1700-talet en fransk koloni - </a:t>
            </a:r>
            <a:r>
              <a:rPr lang="sv-SE" dirty="0" err="1"/>
              <a:t>St</a:t>
            </a:r>
            <a:r>
              <a:rPr lang="sv-SE" dirty="0"/>
              <a:t> </a:t>
            </a:r>
            <a:r>
              <a:rPr lang="sv-SE" dirty="0" err="1"/>
              <a:t>Domingue</a:t>
            </a:r>
            <a:r>
              <a:rPr lang="sv-SE" dirty="0"/>
              <a:t>. År 1789 startade den franska revolutionen med dess idéer om folkrepresentation och mänskliga rättigheter. Idéerna inspirerade till uppror i kolonin.</a:t>
            </a:r>
          </a:p>
          <a:p>
            <a:endParaRPr lang="sv-SE" dirty="0"/>
          </a:p>
          <a:p>
            <a:r>
              <a:rPr lang="sv-SE" dirty="0"/>
              <a:t>Dels var det vita kolonister som krävde självständighet (likt USA fått några år tidigare) och dels var det svarta slavar som ville avskaffa slaveriet och ställde krav på mänskliga rättigheter även för dem.</a:t>
            </a:r>
          </a:p>
          <a:p>
            <a:endParaRPr lang="sv-SE" dirty="0"/>
          </a:p>
          <a:p>
            <a:r>
              <a:rPr lang="sv-SE" dirty="0"/>
              <a:t>Slaget vid </a:t>
            </a:r>
            <a:r>
              <a:rPr lang="sv-SE" dirty="0" err="1"/>
              <a:t>Vertières</a:t>
            </a:r>
            <a:r>
              <a:rPr lang="sv-SE" dirty="0"/>
              <a:t> 1803</a:t>
            </a:r>
          </a:p>
          <a:p>
            <a:endParaRPr lang="sv-SE" dirty="0"/>
          </a:p>
          <a:p>
            <a:r>
              <a:rPr lang="sv-SE" dirty="0"/>
              <a:t>Större delen av slavbefolkningen på ön deltog i revolutionen och 1794 avskaffades slaveriet i alla franska kolonier. Napoleon tog makten i Frankrike 1799 men han lyckades </a:t>
            </a:r>
          </a:p>
          <a:p>
            <a:r>
              <a:rPr lang="sv-SE" dirty="0"/>
              <a:t>aldrig återta kontrollen över kolonin </a:t>
            </a:r>
            <a:r>
              <a:rPr lang="sv-SE" dirty="0" err="1"/>
              <a:t>St</a:t>
            </a:r>
            <a:r>
              <a:rPr lang="sv-SE" dirty="0"/>
              <a:t> </a:t>
            </a:r>
            <a:r>
              <a:rPr lang="sv-SE" dirty="0" err="1"/>
              <a:t>Domingue</a:t>
            </a:r>
            <a:r>
              <a:rPr lang="sv-SE" dirty="0"/>
              <a:t> och 1804 utropades</a:t>
            </a:r>
          </a:p>
          <a:p>
            <a:r>
              <a:rPr lang="sv-SE" dirty="0"/>
              <a:t> Haiti som det första självständiga landet i Amerika med svart</a:t>
            </a:r>
          </a:p>
          <a:p>
            <a:r>
              <a:rPr lang="sv-SE" dirty="0"/>
              <a:t> befolkningsmajoritet.</a:t>
            </a:r>
          </a:p>
          <a:p>
            <a:endParaRPr lang="sv-SE" dirty="0"/>
          </a:p>
          <a:p>
            <a:r>
              <a:rPr lang="sv-SE" dirty="0"/>
              <a:t>Revolutionen på Haiti i slutet av 1700-talet har inte enbart betydelse på </a:t>
            </a:r>
          </a:p>
          <a:p>
            <a:r>
              <a:rPr lang="sv-SE" dirty="0"/>
              <a:t>grund av att Haiti fick självständighet. Det betydde också att Napoleons</a:t>
            </a:r>
          </a:p>
          <a:p>
            <a:r>
              <a:rPr lang="sv-SE" dirty="0"/>
              <a:t> planer om dominans i Nordamerika gick om intet.</a:t>
            </a:r>
          </a:p>
        </p:txBody>
      </p:sp>
    </p:spTree>
    <p:extLst>
      <p:ext uri="{BB962C8B-B14F-4D97-AF65-F5344CB8AC3E}">
        <p14:creationId xmlns:p14="http://schemas.microsoft.com/office/powerpoint/2010/main" val="2356897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431EFEC-89B3-47C0-A7B0-6B3539A6B4D8}"/>
              </a:ext>
            </a:extLst>
          </p:cNvPr>
          <p:cNvSpPr/>
          <p:nvPr/>
        </p:nvSpPr>
        <p:spPr>
          <a:xfrm>
            <a:off x="318498" y="789119"/>
            <a:ext cx="8856324" cy="5632311"/>
          </a:xfrm>
          <a:prstGeom prst="rect">
            <a:avLst/>
          </a:prstGeom>
        </p:spPr>
        <p:txBody>
          <a:bodyPr wrap="square">
            <a:spAutoFit/>
          </a:bodyPr>
          <a:lstStyle/>
          <a:p>
            <a:r>
              <a:rPr lang="sv-SE" b="1" dirty="0"/>
              <a:t>Iranska revolutionen (1979)</a:t>
            </a:r>
          </a:p>
          <a:p>
            <a:endParaRPr lang="sv-SE" b="1" dirty="0"/>
          </a:p>
          <a:p>
            <a:r>
              <a:rPr lang="sv-SE" dirty="0">
                <a:hlinkClick r:id="rId2"/>
              </a:rPr>
              <a:t>Islam</a:t>
            </a:r>
            <a:r>
              <a:rPr lang="sv-SE" dirty="0"/>
              <a:t> har ända sedan </a:t>
            </a:r>
            <a:r>
              <a:rPr lang="sv-SE" dirty="0">
                <a:hlinkClick r:id="rId3"/>
              </a:rPr>
              <a:t>Muhammed</a:t>
            </a:r>
            <a:r>
              <a:rPr lang="sv-SE" dirty="0"/>
              <a:t> och de första kalifernas dagar varit en politisk kraft. Redan under 600-talet hade ett stort muslimskt rike (kalifat) skapats. Men i modern tid är det framförallt den iranska revolutionen och Ayatollah Khomeini som introducerat islam i allmänhet och islamismen i synnerhet som politisk kraft.</a:t>
            </a:r>
          </a:p>
          <a:p>
            <a:r>
              <a:rPr lang="sv-SE" dirty="0">
                <a:hlinkClick r:id="rId4"/>
              </a:rPr>
              <a:t>Iran styrdes sedan mitten av 1900-talet</a:t>
            </a:r>
            <a:r>
              <a:rPr lang="sv-SE" dirty="0"/>
              <a:t> av den västorienterade och auktoritäre shahen Mohammad Reza </a:t>
            </a:r>
            <a:r>
              <a:rPr lang="sv-SE" dirty="0" err="1"/>
              <a:t>Pahlavi</a:t>
            </a:r>
            <a:r>
              <a:rPr lang="sv-SE" dirty="0"/>
              <a:t>. Han reformerade landet och levnadsstandarden steg, samtidigt som klyftorna och missnöjet från religiösa ledare ökade.</a:t>
            </a:r>
          </a:p>
          <a:p>
            <a:r>
              <a:rPr lang="sv-SE" dirty="0"/>
              <a:t>Ayatollah Khomeini var en av de personer i Iran som starkast opponerade sig mot reformerna och han gjorde det på religiös grund. Hans agitation var så stark att han tvingades i exil. Han återkom dock 1979 och var en av centralfigurerna i den islamistiska revolution som i grunden förvandlade den iranska samhället till en teokrati. Den iranska revolutionen satte islamismen som politisk rörelse på världskartan.</a:t>
            </a:r>
          </a:p>
          <a:p>
            <a:r>
              <a:rPr lang="sv-SE" dirty="0"/>
              <a:t>Många är de rörelser som inspirerats av Khomeinis revolution.</a:t>
            </a:r>
          </a:p>
          <a:p>
            <a:r>
              <a:rPr lang="sv-SE" dirty="0"/>
              <a:t> </a:t>
            </a:r>
          </a:p>
          <a:p>
            <a:r>
              <a:rPr lang="sv-SE" dirty="0"/>
              <a:t>Dessutom ville och lyckades Iran 1979 också vara ett alternativ till </a:t>
            </a:r>
          </a:p>
          <a:p>
            <a:r>
              <a:rPr lang="sv-SE" dirty="0"/>
              <a:t>den tydliga dualism (öst eller väst) som dominerade under kalla kriget.</a:t>
            </a:r>
          </a:p>
          <a:p>
            <a:r>
              <a:rPr lang="sv-SE" dirty="0"/>
              <a:t> Idag är Iran (vid sidan om Saudi) en av de tydligaste maktfaktorerna i </a:t>
            </a:r>
          </a:p>
          <a:p>
            <a:r>
              <a:rPr lang="sv-SE" dirty="0"/>
              <a:t>Mellanöstern.</a:t>
            </a:r>
          </a:p>
        </p:txBody>
      </p:sp>
      <p:pic>
        <p:nvPicPr>
          <p:cNvPr id="3" name="Picture 2" descr="https://www.so-rummet.se/sites/default/files/fem_i_top/khomeini_in_mehrabad.jpg">
            <a:extLst>
              <a:ext uri="{FF2B5EF4-FFF2-40B4-BE49-F238E27FC236}">
                <a16:creationId xmlns:a16="http://schemas.microsoft.com/office/drawing/2014/main" id="{1A33182F-FE3F-4852-A076-042DED860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4692" y="3429000"/>
            <a:ext cx="2250041" cy="296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925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84466E-5F00-495B-BB5A-2478D3F0E42C}"/>
              </a:ext>
            </a:extLst>
          </p:cNvPr>
          <p:cNvSpPr/>
          <p:nvPr/>
        </p:nvSpPr>
        <p:spPr>
          <a:xfrm>
            <a:off x="297950" y="701991"/>
            <a:ext cx="8917969" cy="5909310"/>
          </a:xfrm>
          <a:prstGeom prst="rect">
            <a:avLst/>
          </a:prstGeom>
        </p:spPr>
        <p:txBody>
          <a:bodyPr wrap="square">
            <a:spAutoFit/>
          </a:bodyPr>
          <a:lstStyle/>
          <a:p>
            <a:r>
              <a:rPr lang="sv-SE" dirty="0"/>
              <a:t>Ryska revolutionen (februari och oktober 1917)</a:t>
            </a:r>
          </a:p>
          <a:p>
            <a:endParaRPr lang="sv-SE" dirty="0"/>
          </a:p>
          <a:p>
            <a:r>
              <a:rPr lang="sv-SE" dirty="0"/>
              <a:t>Ryska revolutionen 1917 kan egentligen syfta på två olika händelser - en i februari och en i oktober (om vi använder den gamla julianska kalendern, vilket man gjorde i Ryssland 1917).</a:t>
            </a:r>
          </a:p>
          <a:p>
            <a:endParaRPr lang="sv-SE" dirty="0"/>
          </a:p>
          <a:p>
            <a:r>
              <a:rPr lang="sv-SE" dirty="0"/>
              <a:t>Februarirevolutionen var resultatet av folkligt missnöje dels med tsaren och dels med första världskriget. Revolutionen fick till följd att den ryske tsaren - Nikolaj II - störtades och en flera hundra år lång tradition av tsarstyre i landet var till ända, men Rysslands deltagande i kriget fortsatte. Dock fick landet politiska friheter man inte haft tidigare.</a:t>
            </a:r>
          </a:p>
          <a:p>
            <a:endParaRPr lang="sv-SE" dirty="0"/>
          </a:p>
          <a:p>
            <a:r>
              <a:rPr lang="sv-SE" dirty="0"/>
              <a:t>Parallellt med att en ny regering tog över styret i landet bildades sovjeter (arbetarråd) som i praktiken snabbt togs över av bolsjevikerna med Lenin och Trotskij i spetsen. Det fortsatta missnöjet med kriget gjorde att bolsjevikerna växte. Och i oktober 1917 grep man makten i en tämligen oblodig revolution. Ett skott avfyrades från pansarkryssaren Aurora när bolsjevikerna tog makten. </a:t>
            </a:r>
          </a:p>
          <a:p>
            <a:endParaRPr lang="sv-SE" dirty="0"/>
          </a:p>
          <a:p>
            <a:r>
              <a:rPr lang="sv-SE" dirty="0"/>
              <a:t>Följderna av ryska revolutionen var enorma. Ur oktoberrevolutionen växte Sovjetunionen fram - ett land som (vid sidan av USA) fullständigt skulle komma att dominera världspolitiken under andra hälften av 1900-talet och som var en av de viktiga orsakerna till att nazisterna inte vann andra världskriget. Dessutom var ryska revolutionen det dittills mest kraftfulla exemplet på den revolutionära socialismen potential att bli statsideologi.</a:t>
            </a:r>
          </a:p>
        </p:txBody>
      </p:sp>
    </p:spTree>
    <p:extLst>
      <p:ext uri="{BB962C8B-B14F-4D97-AF65-F5344CB8AC3E}">
        <p14:creationId xmlns:p14="http://schemas.microsoft.com/office/powerpoint/2010/main" val="25303390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F12499C-DA83-4BBE-AE7F-4B77CB6C2CA5}"/>
              </a:ext>
            </a:extLst>
          </p:cNvPr>
          <p:cNvSpPr/>
          <p:nvPr/>
        </p:nvSpPr>
        <p:spPr>
          <a:xfrm>
            <a:off x="193728" y="819283"/>
            <a:ext cx="8024117" cy="3416320"/>
          </a:xfrm>
          <a:prstGeom prst="rect">
            <a:avLst/>
          </a:prstGeom>
        </p:spPr>
        <p:txBody>
          <a:bodyPr wrap="square">
            <a:spAutoFit/>
          </a:bodyPr>
          <a:lstStyle/>
          <a:p>
            <a:r>
              <a:rPr lang="sv-SE" b="1" dirty="0">
                <a:solidFill>
                  <a:srgbClr val="202122"/>
                </a:solidFill>
                <a:latin typeface="Arial" panose="020B0604020202020204" pitchFamily="34" charset="0"/>
              </a:rPr>
              <a:t>Arabiska våren</a:t>
            </a:r>
            <a:r>
              <a:rPr lang="sv-SE" dirty="0">
                <a:solidFill>
                  <a:srgbClr val="202122"/>
                </a:solidFill>
                <a:latin typeface="Arial" panose="020B0604020202020204" pitchFamily="34" charset="0"/>
              </a:rPr>
              <a:t> </a:t>
            </a:r>
            <a:r>
              <a:rPr lang="sv-SE" dirty="0">
                <a:latin typeface="Arial" panose="020B0604020202020204" pitchFamily="34" charset="0"/>
              </a:rPr>
              <a:t>var en serie av politiska protestyttringar i arabiska länder i Nordafrika och på Arabiska halvön som inleddes 2010, med krav på bland annat regeringsavgångar, </a:t>
            </a:r>
            <a:r>
              <a:rPr lang="sv-SE" dirty="0" err="1">
                <a:latin typeface="Arial" panose="020B0604020202020204" pitchFamily="34" charset="0"/>
              </a:rPr>
              <a:t>regimbyten</a:t>
            </a:r>
            <a:r>
              <a:rPr lang="sv-SE" dirty="0">
                <a:latin typeface="Arial" panose="020B0604020202020204" pitchFamily="34" charset="0"/>
              </a:rPr>
              <a:t> och demokratiska reformer. Proteströrelsen i delar av den arabiska världen ville förändra styrelsesättet och förbättra människorättssituationen. Sedan vintern 2011 spred sig upproret från land till land med olika resultat.</a:t>
            </a:r>
          </a:p>
          <a:p>
            <a:endParaRPr lang="sv-SE" dirty="0">
              <a:latin typeface="Arial" panose="020B0604020202020204" pitchFamily="34" charset="0"/>
            </a:endParaRPr>
          </a:p>
          <a:p>
            <a:r>
              <a:rPr lang="sv-SE" dirty="0"/>
              <a:t>Under Arabiska våren spelade</a:t>
            </a:r>
          </a:p>
          <a:p>
            <a:r>
              <a:rPr lang="sv-SE" dirty="0"/>
              <a:t> </a:t>
            </a:r>
            <a:r>
              <a:rPr lang="sv-SE" dirty="0">
                <a:hlinkClick r:id="rId2" tooltip="Sociala medier"/>
              </a:rPr>
              <a:t>sociala medier</a:t>
            </a:r>
            <a:r>
              <a:rPr lang="sv-SE" dirty="0"/>
              <a:t>, som Facebook och </a:t>
            </a:r>
          </a:p>
          <a:p>
            <a:r>
              <a:rPr lang="sv-SE" dirty="0"/>
              <a:t>Twitter, en så viktig roll att händelserna </a:t>
            </a:r>
          </a:p>
          <a:p>
            <a:r>
              <a:rPr lang="sv-SE" dirty="0"/>
              <a:t>ibland kallats för </a:t>
            </a:r>
          </a:p>
          <a:p>
            <a:r>
              <a:rPr lang="sv-SE" dirty="0"/>
              <a:t>"Twitter- och Facebookrevolution".</a:t>
            </a:r>
            <a:endParaRPr lang="sv-SE" dirty="0">
              <a:latin typeface="Arial" panose="020B0604020202020204" pitchFamily="34" charset="0"/>
            </a:endParaRPr>
          </a:p>
        </p:txBody>
      </p:sp>
      <p:pic>
        <p:nvPicPr>
          <p:cNvPr id="10" name="Bildobjekt 9">
            <a:extLst>
              <a:ext uri="{FF2B5EF4-FFF2-40B4-BE49-F238E27FC236}">
                <a16:creationId xmlns:a16="http://schemas.microsoft.com/office/drawing/2014/main" id="{DFD796E6-0976-4423-905B-897C83F63934}"/>
              </a:ext>
            </a:extLst>
          </p:cNvPr>
          <p:cNvPicPr>
            <a:picLocks noChangeAspect="1"/>
          </p:cNvPicPr>
          <p:nvPr/>
        </p:nvPicPr>
        <p:blipFill>
          <a:blip r:embed="rId3"/>
          <a:stretch>
            <a:fillRect/>
          </a:stretch>
        </p:blipFill>
        <p:spPr>
          <a:xfrm>
            <a:off x="4013307" y="2713747"/>
            <a:ext cx="7535309" cy="3932261"/>
          </a:xfrm>
          <a:prstGeom prst="rect">
            <a:avLst/>
          </a:prstGeom>
        </p:spPr>
      </p:pic>
      <p:sp>
        <p:nvSpPr>
          <p:cNvPr id="11" name="Rektangel 10">
            <a:extLst>
              <a:ext uri="{FF2B5EF4-FFF2-40B4-BE49-F238E27FC236}">
                <a16:creationId xmlns:a16="http://schemas.microsoft.com/office/drawing/2014/main" id="{F8D64965-529C-4ECB-9792-82B58F5C7C70}"/>
              </a:ext>
            </a:extLst>
          </p:cNvPr>
          <p:cNvSpPr/>
          <p:nvPr/>
        </p:nvSpPr>
        <p:spPr>
          <a:xfrm>
            <a:off x="3821987" y="2609636"/>
            <a:ext cx="986319" cy="3760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137492DF-1474-4992-9CD2-1A1215BC2C0A}"/>
              </a:ext>
            </a:extLst>
          </p:cNvPr>
          <p:cNvSpPr/>
          <p:nvPr/>
        </p:nvSpPr>
        <p:spPr>
          <a:xfrm>
            <a:off x="11383766" y="2527443"/>
            <a:ext cx="356170" cy="411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AEC78B61-35FF-4134-B98E-914CC233A2C3}"/>
              </a:ext>
            </a:extLst>
          </p:cNvPr>
          <p:cNvSpPr/>
          <p:nvPr/>
        </p:nvSpPr>
        <p:spPr>
          <a:xfrm>
            <a:off x="10894262" y="6369978"/>
            <a:ext cx="750014" cy="276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80557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6211F23-1961-4DAF-802A-BFA90CF31B30}"/>
              </a:ext>
            </a:extLst>
          </p:cNvPr>
          <p:cNvSpPr txBox="1"/>
          <p:nvPr/>
        </p:nvSpPr>
        <p:spPr>
          <a:xfrm>
            <a:off x="1245707" y="1927435"/>
            <a:ext cx="2537717" cy="707886"/>
          </a:xfrm>
          <a:prstGeom prst="rect">
            <a:avLst/>
          </a:prstGeom>
          <a:noFill/>
        </p:spPr>
        <p:txBody>
          <a:bodyPr wrap="square" rtlCol="0">
            <a:spAutoFit/>
          </a:bodyPr>
          <a:lstStyle/>
          <a:p>
            <a:r>
              <a:rPr lang="sv-SE" sz="4000" dirty="0"/>
              <a:t>#</a:t>
            </a:r>
            <a:r>
              <a:rPr lang="sv-SE" sz="4000" dirty="0" err="1"/>
              <a:t>metoo</a:t>
            </a:r>
            <a:endParaRPr lang="sv-SE" sz="4000" dirty="0"/>
          </a:p>
        </p:txBody>
      </p:sp>
      <p:sp>
        <p:nvSpPr>
          <p:cNvPr id="3" name="Rektangel 2">
            <a:extLst>
              <a:ext uri="{FF2B5EF4-FFF2-40B4-BE49-F238E27FC236}">
                <a16:creationId xmlns:a16="http://schemas.microsoft.com/office/drawing/2014/main" id="{5611EB19-24E2-4B1C-81E8-9ADA09E73D26}"/>
              </a:ext>
            </a:extLst>
          </p:cNvPr>
          <p:cNvSpPr/>
          <p:nvPr/>
        </p:nvSpPr>
        <p:spPr>
          <a:xfrm>
            <a:off x="4091648" y="2173522"/>
            <a:ext cx="5919697" cy="369332"/>
          </a:xfrm>
          <a:prstGeom prst="rect">
            <a:avLst/>
          </a:prstGeom>
        </p:spPr>
        <p:txBody>
          <a:bodyPr wrap="none">
            <a:spAutoFit/>
          </a:bodyPr>
          <a:lstStyle/>
          <a:p>
            <a:r>
              <a:rPr lang="sv-SE" dirty="0">
                <a:hlinkClick r:id="rId3"/>
              </a:rPr>
              <a:t>#</a:t>
            </a:r>
            <a:r>
              <a:rPr lang="sv-SE" dirty="0" err="1">
                <a:hlinkClick r:id="rId3"/>
              </a:rPr>
              <a:t>Metoo</a:t>
            </a:r>
            <a:r>
              <a:rPr lang="sv-SE" dirty="0">
                <a:hlinkClick r:id="rId3"/>
              </a:rPr>
              <a:t> - </a:t>
            </a:r>
            <a:r>
              <a:rPr lang="sv-SE" dirty="0" err="1">
                <a:hlinkClick r:id="rId3"/>
              </a:rPr>
              <a:t>hashtaggen</a:t>
            </a:r>
            <a:r>
              <a:rPr lang="sv-SE" dirty="0">
                <a:hlinkClick r:id="rId3"/>
              </a:rPr>
              <a:t> som startade en revolution (skolfilm.se)</a:t>
            </a:r>
            <a:endParaRPr lang="sv-SE" dirty="0"/>
          </a:p>
        </p:txBody>
      </p:sp>
    </p:spTree>
    <p:extLst>
      <p:ext uri="{BB962C8B-B14F-4D97-AF65-F5344CB8AC3E}">
        <p14:creationId xmlns:p14="http://schemas.microsoft.com/office/powerpoint/2010/main" val="234221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ur såg britterna på sitt imperium? | Historia | SO-rummet">
            <a:extLst>
              <a:ext uri="{FF2B5EF4-FFF2-40B4-BE49-F238E27FC236}">
                <a16:creationId xmlns:a16="http://schemas.microsoft.com/office/drawing/2014/main" id="{8D1ACD5E-F20C-42F0-801D-BA8B9E0F1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677" y="1445017"/>
            <a:ext cx="6576547" cy="3524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CE50ACC5-8F74-4744-B712-8DB5E729D8C2}"/>
              </a:ext>
            </a:extLst>
          </p:cNvPr>
          <p:cNvSpPr txBox="1"/>
          <p:nvPr/>
        </p:nvSpPr>
        <p:spPr>
          <a:xfrm flipH="1">
            <a:off x="6456793" y="5286727"/>
            <a:ext cx="5954389" cy="923330"/>
          </a:xfrm>
          <a:prstGeom prst="rect">
            <a:avLst/>
          </a:prstGeom>
          <a:noFill/>
        </p:spPr>
        <p:txBody>
          <a:bodyPr wrap="square" rtlCol="0">
            <a:spAutoFit/>
          </a:bodyPr>
          <a:lstStyle/>
          <a:p>
            <a:r>
              <a:rPr lang="sv-SE" dirty="0"/>
              <a:t>Det brittiska imperiet sträckte sig över hela världen. </a:t>
            </a:r>
          </a:p>
          <a:p>
            <a:r>
              <a:rPr lang="sv-SE" dirty="0"/>
              <a:t>Kungen i Storbritannien styrde på olika sätt de olika kolonierna </a:t>
            </a:r>
          </a:p>
        </p:txBody>
      </p:sp>
      <p:pic>
        <p:nvPicPr>
          <p:cNvPr id="4" name="Bildobjekt 3">
            <a:extLst>
              <a:ext uri="{FF2B5EF4-FFF2-40B4-BE49-F238E27FC236}">
                <a16:creationId xmlns:a16="http://schemas.microsoft.com/office/drawing/2014/main" id="{4C9EDA2B-4DE6-49A7-8D63-8B2731E44C53}"/>
              </a:ext>
            </a:extLst>
          </p:cNvPr>
          <p:cNvPicPr>
            <a:picLocks noChangeAspect="1"/>
          </p:cNvPicPr>
          <p:nvPr/>
        </p:nvPicPr>
        <p:blipFill>
          <a:blip r:embed="rId3"/>
          <a:stretch>
            <a:fillRect/>
          </a:stretch>
        </p:blipFill>
        <p:spPr>
          <a:xfrm>
            <a:off x="719191" y="1185831"/>
            <a:ext cx="5521845" cy="4042407"/>
          </a:xfrm>
          <a:prstGeom prst="rect">
            <a:avLst/>
          </a:prstGeom>
        </p:spPr>
      </p:pic>
      <p:sp>
        <p:nvSpPr>
          <p:cNvPr id="5" name="textruta 4">
            <a:extLst>
              <a:ext uri="{FF2B5EF4-FFF2-40B4-BE49-F238E27FC236}">
                <a16:creationId xmlns:a16="http://schemas.microsoft.com/office/drawing/2014/main" id="{6516FECE-473F-4973-8F18-372FD2DDA4D7}"/>
              </a:ext>
            </a:extLst>
          </p:cNvPr>
          <p:cNvSpPr txBox="1"/>
          <p:nvPr/>
        </p:nvSpPr>
        <p:spPr>
          <a:xfrm>
            <a:off x="760288" y="5609690"/>
            <a:ext cx="5106256" cy="933604"/>
          </a:xfrm>
          <a:prstGeom prst="rect">
            <a:avLst/>
          </a:prstGeom>
          <a:noFill/>
        </p:spPr>
        <p:txBody>
          <a:bodyPr wrap="square" rtlCol="0">
            <a:spAutoFit/>
          </a:bodyPr>
          <a:lstStyle/>
          <a:p>
            <a:r>
              <a:rPr lang="sv-SE" dirty="0"/>
              <a:t>Men britterna var inte själva på den amerikanska kontinenten.</a:t>
            </a:r>
          </a:p>
          <a:p>
            <a:r>
              <a:rPr lang="sv-SE" dirty="0"/>
              <a:t>Frankrike och Spanien hade också intressen. </a:t>
            </a:r>
          </a:p>
        </p:txBody>
      </p:sp>
    </p:spTree>
    <p:extLst>
      <p:ext uri="{BB962C8B-B14F-4D97-AF65-F5344CB8AC3E}">
        <p14:creationId xmlns:p14="http://schemas.microsoft.com/office/powerpoint/2010/main" val="36165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C792C16A-B8B0-4783-8E43-02EA868A0152}"/>
              </a:ext>
            </a:extLst>
          </p:cNvPr>
          <p:cNvSpPr txBox="1">
            <a:spLocks noChangeArrowheads="1"/>
          </p:cNvSpPr>
          <p:nvPr/>
        </p:nvSpPr>
        <p:spPr bwMode="auto">
          <a:xfrm>
            <a:off x="405955" y="721813"/>
            <a:ext cx="551516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dirty="0"/>
              <a:t>Varför åkte man till ett annat land för att bosätta sig?</a:t>
            </a:r>
          </a:p>
          <a:p>
            <a:pPr eaLnBrk="1" hangingPunct="1">
              <a:spcBef>
                <a:spcPct val="0"/>
              </a:spcBef>
              <a:buFontTx/>
              <a:buNone/>
            </a:pPr>
            <a:endParaRPr lang="sv-SE" altLang="sv-SE" sz="1800" dirty="0"/>
          </a:p>
          <a:p>
            <a:pPr marL="285750" indent="-285750">
              <a:spcBef>
                <a:spcPct val="0"/>
              </a:spcBef>
            </a:pPr>
            <a:r>
              <a:rPr lang="sv-SE" altLang="sv-SE" sz="1800" dirty="0"/>
              <a:t>För att kungen sa så</a:t>
            </a:r>
          </a:p>
          <a:p>
            <a:pPr>
              <a:spcBef>
                <a:spcPct val="0"/>
              </a:spcBef>
              <a:buNone/>
            </a:pPr>
            <a:endParaRPr lang="sv-SE" altLang="sv-SE" sz="1800" dirty="0"/>
          </a:p>
          <a:p>
            <a:pPr marL="285750" indent="-285750">
              <a:spcBef>
                <a:spcPct val="0"/>
              </a:spcBef>
            </a:pPr>
            <a:r>
              <a:rPr lang="sv-SE" altLang="sv-SE" sz="1800" dirty="0"/>
              <a:t>Jakten på rikedomar, makt (äventyrare)</a:t>
            </a:r>
          </a:p>
          <a:p>
            <a:pPr marL="285750" indent="-285750">
              <a:spcBef>
                <a:spcPct val="0"/>
              </a:spcBef>
            </a:pPr>
            <a:endParaRPr lang="sv-SE" altLang="sv-SE" sz="1800" dirty="0"/>
          </a:p>
          <a:p>
            <a:pPr marL="285750" indent="-285750">
              <a:spcBef>
                <a:spcPct val="0"/>
              </a:spcBef>
            </a:pPr>
            <a:r>
              <a:rPr lang="sv-SE" altLang="sv-SE" sz="1800" dirty="0"/>
              <a:t>Fattigdom och hungersnöd (missväxt och torka)</a:t>
            </a:r>
          </a:p>
          <a:p>
            <a:pPr marL="285750" indent="-285750">
              <a:spcBef>
                <a:spcPct val="0"/>
              </a:spcBef>
            </a:pPr>
            <a:endParaRPr lang="sv-SE" altLang="sv-SE" sz="1800" dirty="0"/>
          </a:p>
          <a:p>
            <a:pPr marL="285750" indent="-285750">
              <a:spcBef>
                <a:spcPct val="0"/>
              </a:spcBef>
            </a:pPr>
            <a:r>
              <a:rPr lang="sv-SE" altLang="sv-SE" sz="1800" dirty="0"/>
              <a:t>Förföljd för din religion</a:t>
            </a:r>
          </a:p>
        </p:txBody>
      </p:sp>
      <p:pic>
        <p:nvPicPr>
          <p:cNvPr id="3" name="Picture 6" descr="mayflower_17540_lg">
            <a:extLst>
              <a:ext uri="{FF2B5EF4-FFF2-40B4-BE49-F238E27FC236}">
                <a16:creationId xmlns:a16="http://schemas.microsoft.com/office/drawing/2014/main" id="{ECD1C309-423D-4A7A-84E7-ACCCAD474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55" y="3429000"/>
            <a:ext cx="3274031" cy="302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skacker_rutsdalen_RJ">
            <a:extLst>
              <a:ext uri="{FF2B5EF4-FFF2-40B4-BE49-F238E27FC236}">
                <a16:creationId xmlns:a16="http://schemas.microsoft.com/office/drawing/2014/main" id="{421546AA-5885-4FFD-B24F-ADD685286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577" y="917326"/>
            <a:ext cx="223361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Urskog_Hamra1">
            <a:extLst>
              <a:ext uri="{FF2B5EF4-FFF2-40B4-BE49-F238E27FC236}">
                <a16:creationId xmlns:a16="http://schemas.microsoft.com/office/drawing/2014/main" id="{40507610-98C7-4482-9331-067C1DACA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883" y="621052"/>
            <a:ext cx="240347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indianer">
            <a:extLst>
              <a:ext uri="{FF2B5EF4-FFF2-40B4-BE49-F238E27FC236}">
                <a16:creationId xmlns:a16="http://schemas.microsoft.com/office/drawing/2014/main" id="{A7539B5D-62ED-4783-94D3-9C314BB1A7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8397" y="2581276"/>
            <a:ext cx="259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1800019806">
            <a:extLst>
              <a:ext uri="{FF2B5EF4-FFF2-40B4-BE49-F238E27FC236}">
                <a16:creationId xmlns:a16="http://schemas.microsoft.com/office/drawing/2014/main" id="{256149E4-24A2-4C93-9B80-58939CC03D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0691" y="4232276"/>
            <a:ext cx="3935412"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36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etton kolonierna – Wikipedia">
            <a:extLst>
              <a:ext uri="{FF2B5EF4-FFF2-40B4-BE49-F238E27FC236}">
                <a16:creationId xmlns:a16="http://schemas.microsoft.com/office/drawing/2014/main" id="{4C7CBF22-182F-006E-0788-5ACD49EA9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472" y="864294"/>
            <a:ext cx="4488131" cy="5480137"/>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2BB1F083-5BEE-5A54-F881-3117B1025AC6}"/>
              </a:ext>
            </a:extLst>
          </p:cNvPr>
          <p:cNvSpPr txBox="1"/>
          <p:nvPr/>
        </p:nvSpPr>
        <p:spPr>
          <a:xfrm>
            <a:off x="1064712" y="1640910"/>
            <a:ext cx="3607496" cy="3139321"/>
          </a:xfrm>
          <a:prstGeom prst="rect">
            <a:avLst/>
          </a:prstGeom>
          <a:noFill/>
        </p:spPr>
        <p:txBody>
          <a:bodyPr wrap="square" rtlCol="0">
            <a:spAutoFit/>
          </a:bodyPr>
          <a:lstStyle/>
          <a:p>
            <a:r>
              <a:rPr lang="sv-SE" dirty="0"/>
              <a:t>De första kolonierna</a:t>
            </a:r>
          </a:p>
          <a:p>
            <a:endParaRPr lang="sv-SE" dirty="0"/>
          </a:p>
          <a:p>
            <a:r>
              <a:rPr lang="sv-SE" dirty="0"/>
              <a:t>År 1630 beräknas det, vid sidan av ursprungsbefolkningen, ha funnits 4600 invånare i de dåvarande kolonierna.</a:t>
            </a:r>
          </a:p>
          <a:p>
            <a:endParaRPr lang="sv-SE" dirty="0"/>
          </a:p>
          <a:p>
            <a:r>
              <a:rPr lang="sv-SE" dirty="0"/>
              <a:t>När självständigheten utropades 1776 bestod USA av 13 kolonier som tillsammans hade runt 2,5 miljoner invånare.</a:t>
            </a:r>
          </a:p>
        </p:txBody>
      </p:sp>
    </p:spTree>
    <p:extLst>
      <p:ext uri="{BB962C8B-B14F-4D97-AF65-F5344CB8AC3E}">
        <p14:creationId xmlns:p14="http://schemas.microsoft.com/office/powerpoint/2010/main" val="247641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D3228EF-1A06-9E69-B3CA-4603E0B14BA7}"/>
              </a:ext>
            </a:extLst>
          </p:cNvPr>
          <p:cNvSpPr txBox="1"/>
          <p:nvPr/>
        </p:nvSpPr>
        <p:spPr>
          <a:xfrm>
            <a:off x="930058" y="795191"/>
            <a:ext cx="5884102" cy="3354765"/>
          </a:xfrm>
          <a:prstGeom prst="rect">
            <a:avLst/>
          </a:prstGeom>
          <a:noFill/>
        </p:spPr>
        <p:txBody>
          <a:bodyPr wrap="square">
            <a:spAutoFit/>
          </a:bodyPr>
          <a:lstStyle/>
          <a:p>
            <a:r>
              <a:rPr lang="sv-SE" sz="3200" b="1" dirty="0"/>
              <a:t>Kolonisterna</a:t>
            </a:r>
          </a:p>
          <a:p>
            <a:endParaRPr lang="sv-SE" b="1" dirty="0"/>
          </a:p>
          <a:p>
            <a:endParaRPr lang="sv-SE" dirty="0"/>
          </a:p>
          <a:p>
            <a:r>
              <a:rPr lang="sv-SE" dirty="0"/>
              <a:t>De som kommit till de nya landet för att bosätta sig kallas kolonister. De flesta hade brittiskt ursprung. </a:t>
            </a:r>
          </a:p>
          <a:p>
            <a:endParaRPr lang="sv-SE" dirty="0"/>
          </a:p>
          <a:p>
            <a:r>
              <a:rPr lang="sv-SE" dirty="0"/>
              <a:t>De ville inte längre vara underställda det brittiska styret, kungen. </a:t>
            </a:r>
          </a:p>
          <a:p>
            <a:endParaRPr lang="sv-SE" dirty="0"/>
          </a:p>
          <a:p>
            <a:endParaRPr lang="sv-SE" dirty="0"/>
          </a:p>
          <a:p>
            <a:r>
              <a:rPr lang="sv-SE" dirty="0"/>
              <a:t>  </a:t>
            </a:r>
          </a:p>
        </p:txBody>
      </p:sp>
      <p:pic>
        <p:nvPicPr>
          <p:cNvPr id="1028" name="Picture 4" descr="De första svenska emigranterna till USA – Kulturbilder">
            <a:extLst>
              <a:ext uri="{FF2B5EF4-FFF2-40B4-BE49-F238E27FC236}">
                <a16:creationId xmlns:a16="http://schemas.microsoft.com/office/drawing/2014/main" id="{967F6409-5B5A-8CF2-B722-ABD3B3A30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205" y="1085916"/>
            <a:ext cx="4633196" cy="294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7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tdelning">
  <a:themeElements>
    <a:clrScheme name="Utdelning">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Utdelning">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tdelning">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08d3dff-106a-41ab-b8ee-a3bf306ea74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5B3EFD0E2461845B98A95A572012E22" ma:contentTypeVersion="13" ma:contentTypeDescription="Skapa ett nytt dokument." ma:contentTypeScope="" ma:versionID="cf9b80d5799ffc6ee7262bfd827de553">
  <xsd:schema xmlns:xsd="http://www.w3.org/2001/XMLSchema" xmlns:xs="http://www.w3.org/2001/XMLSchema" xmlns:p="http://schemas.microsoft.com/office/2006/metadata/properties" xmlns:ns3="a08d3dff-106a-41ab-b8ee-a3bf306ea740" xmlns:ns4="5f7d0027-8b45-409f-b12a-65de1f6b2c5f" targetNamespace="http://schemas.microsoft.com/office/2006/metadata/properties" ma:root="true" ma:fieldsID="d58f6024faf057e3e5ee4f71657be40f" ns3:_="" ns4:_="">
    <xsd:import namespace="a08d3dff-106a-41ab-b8ee-a3bf306ea740"/>
    <xsd:import namespace="5f7d0027-8b45-409f-b12a-65de1f6b2c5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d3dff-106a-41ab-b8ee-a3bf306ea7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7d0027-8b45-409f-b12a-65de1f6b2c5f"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SharingHintHash" ma:index="18"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05DE7-3AB1-4C27-BD97-DC70253AA27A}">
  <ds:schemaRefs>
    <ds:schemaRef ds:uri="5f7d0027-8b45-409f-b12a-65de1f6b2c5f"/>
    <ds:schemaRef ds:uri="http://schemas.microsoft.com/office/2006/documentManagement/types"/>
    <ds:schemaRef ds:uri="http://www.w3.org/XML/1998/namespace"/>
    <ds:schemaRef ds:uri="a08d3dff-106a-41ab-b8ee-a3bf306ea740"/>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DB05BF7-A340-4320-B24A-4001127940E9}">
  <ds:schemaRefs>
    <ds:schemaRef ds:uri="http://schemas.microsoft.com/sharepoint/v3/contenttype/forms"/>
  </ds:schemaRefs>
</ds:datastoreItem>
</file>

<file path=customXml/itemProps3.xml><?xml version="1.0" encoding="utf-8"?>
<ds:datastoreItem xmlns:ds="http://schemas.openxmlformats.org/officeDocument/2006/customXml" ds:itemID="{183A921B-6A2E-4E07-B224-2CDD004239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8d3dff-106a-41ab-b8ee-a3bf306ea740"/>
    <ds:schemaRef ds:uri="5f7d0027-8b45-409f-b12a-65de1f6b2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TM03457464[[fn=Utdelning]]</Template>
  <TotalTime>18871</TotalTime>
  <Words>3476</Words>
  <Application>Microsoft Office PowerPoint</Application>
  <PresentationFormat>Bredbild</PresentationFormat>
  <Paragraphs>456</Paragraphs>
  <Slides>59</Slides>
  <Notes>8</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59</vt:i4>
      </vt:variant>
    </vt:vector>
  </HeadingPairs>
  <TitlesOfParts>
    <vt:vector size="67" baseType="lpstr">
      <vt:lpstr>Algerian</vt:lpstr>
      <vt:lpstr>Aptos</vt:lpstr>
      <vt:lpstr>Arial</vt:lpstr>
      <vt:lpstr>Calibri</vt:lpstr>
      <vt:lpstr>Gill Sans MT</vt:lpstr>
      <vt:lpstr>Wingdings</vt:lpstr>
      <vt:lpstr>Wingdings 2</vt:lpstr>
      <vt:lpstr>Utdelning</vt:lpstr>
      <vt:lpstr>Revolutioner!</vt:lpstr>
      <vt:lpstr>PowerPoint-presentation</vt:lpstr>
      <vt:lpstr>Amerikanska revolutionen</vt:lpstr>
      <vt:lpstr>Vilka människor fanns i Amerika?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Boston tea party</vt:lpstr>
      <vt:lpstr>Boston tea party</vt:lpstr>
      <vt:lpstr>Krig 1775-1783</vt:lpstr>
      <vt:lpstr>PowerPoint-presentation</vt:lpstr>
      <vt:lpstr>PowerPoint-presentation</vt:lpstr>
      <vt:lpstr>Krig 1775-1783</vt:lpstr>
      <vt:lpstr>Konsekvenser av frihetskriget</vt:lpstr>
      <vt:lpstr>PowerPoint-presentation</vt:lpstr>
      <vt:lpstr>Konsekvenser av frihetskriget</vt:lpstr>
      <vt:lpstr>Franska revolutionen</vt:lpstr>
      <vt:lpstr>Marie-Antoinette</vt:lpstr>
      <vt:lpstr>Marie-Antoinette</vt:lpstr>
      <vt:lpstr>Marie-Antoinette</vt:lpstr>
      <vt:lpstr>Marie-Antoinette</vt:lpstr>
      <vt:lpstr>Marie-Antoinette</vt:lpstr>
      <vt:lpstr>Franska revolutionen</vt:lpstr>
      <vt:lpstr>Franska revolutionen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Konsekvenser av franska revolutionen</vt:lpstr>
      <vt:lpstr>Skillnad mot den amerikanska revolutionen</vt:lpstr>
      <vt:lpstr>Tillbaka till franska revolutionen</vt:lpstr>
      <vt:lpstr>PowerPoint-presentation</vt:lpstr>
      <vt:lpstr>PowerPoint-presentation</vt:lpstr>
      <vt:lpstr>Fler revolutioner</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Revolutioner!</dc:title>
  <dc:creator>Beatriz Lindgren</dc:creator>
  <cp:lastModifiedBy>Markus Tornberg</cp:lastModifiedBy>
  <cp:revision>6</cp:revision>
  <dcterms:created xsi:type="dcterms:W3CDTF">2023-05-11T06:25:17Z</dcterms:created>
  <dcterms:modified xsi:type="dcterms:W3CDTF">2025-09-04T06:52:49Z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0x010100D5B3EFD0E2461845B98A95A572012E22</vt:lpwstr>
  </property>
</Properties>
</file>