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handoutMasterIdLst>
    <p:handoutMasterId r:id="rId24"/>
  </p:handoutMasterIdLst>
  <p:sldIdLst>
    <p:sldId id="327" r:id="rId2"/>
    <p:sldId id="547" r:id="rId3"/>
    <p:sldId id="548" r:id="rId4"/>
    <p:sldId id="549" r:id="rId5"/>
    <p:sldId id="550" r:id="rId6"/>
    <p:sldId id="551" r:id="rId7"/>
    <p:sldId id="554" r:id="rId8"/>
    <p:sldId id="555" r:id="rId9"/>
    <p:sldId id="556" r:id="rId10"/>
    <p:sldId id="552" r:id="rId11"/>
    <p:sldId id="553" r:id="rId12"/>
    <p:sldId id="557" r:id="rId13"/>
    <p:sldId id="713" r:id="rId14"/>
    <p:sldId id="712" r:id="rId15"/>
    <p:sldId id="570" r:id="rId16"/>
    <p:sldId id="571" r:id="rId17"/>
    <p:sldId id="572" r:id="rId18"/>
    <p:sldId id="573" r:id="rId19"/>
    <p:sldId id="561" r:id="rId20"/>
    <p:sldId id="562" r:id="rId21"/>
    <p:sldId id="563"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B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6" autoAdjust="0"/>
    <p:restoredTop sz="82558" autoAdjust="0"/>
  </p:normalViewPr>
  <p:slideViewPr>
    <p:cSldViewPr snapToGrid="0">
      <p:cViewPr varScale="1">
        <p:scale>
          <a:sx n="60" d="100"/>
          <a:sy n="60" d="100"/>
        </p:scale>
        <p:origin x="870" y="72"/>
      </p:cViewPr>
      <p:guideLst/>
    </p:cSldViewPr>
  </p:slideViewPr>
  <p:notesTextViewPr>
    <p:cViewPr>
      <p:scale>
        <a:sx n="100" d="100"/>
        <a:sy n="100" d="100"/>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385A7-9E84-40EF-9596-FFC3BA275452}" type="doc">
      <dgm:prSet loTypeId="urn:microsoft.com/office/officeart/2005/8/layout/venn1" loCatId="relationship" qsTypeId="urn:microsoft.com/office/officeart/2005/8/quickstyle/3d7" qsCatId="3D" csTypeId="urn:microsoft.com/office/officeart/2005/8/colors/accent1_2" csCatId="accent1" phldr="1"/>
      <dgm:spPr/>
    </dgm:pt>
    <dgm:pt modelId="{ED27C1EE-C777-4AF0-8D08-A9404120AC41}">
      <dgm:prSet phldrT="[Text]"/>
      <dgm:spPr/>
      <dgm:t>
        <a:bodyPr/>
        <a:lstStyle/>
        <a:p>
          <a:r>
            <a:rPr lang="sv-SE" dirty="0"/>
            <a:t> </a:t>
          </a:r>
        </a:p>
      </dgm:t>
    </dgm:pt>
    <dgm:pt modelId="{20374687-2DA8-4BEB-81CA-0E54EFD8F209}" type="parTrans" cxnId="{C4B7A7E6-BC99-4A66-84A0-9158D9607E12}">
      <dgm:prSet/>
      <dgm:spPr/>
      <dgm:t>
        <a:bodyPr/>
        <a:lstStyle/>
        <a:p>
          <a:endParaRPr lang="sv-SE"/>
        </a:p>
      </dgm:t>
    </dgm:pt>
    <dgm:pt modelId="{431C8910-AE48-413B-AC49-9121B736AC92}" type="sibTrans" cxnId="{C4B7A7E6-BC99-4A66-84A0-9158D9607E12}">
      <dgm:prSet/>
      <dgm:spPr/>
      <dgm:t>
        <a:bodyPr/>
        <a:lstStyle/>
        <a:p>
          <a:endParaRPr lang="sv-SE"/>
        </a:p>
      </dgm:t>
    </dgm:pt>
    <dgm:pt modelId="{790A8F8D-292E-4A3B-A3CA-07BC162C4668}" type="pres">
      <dgm:prSet presAssocID="{F6A385A7-9E84-40EF-9596-FFC3BA275452}" presName="compositeShape" presStyleCnt="0">
        <dgm:presLayoutVars>
          <dgm:chMax val="7"/>
          <dgm:dir/>
          <dgm:resizeHandles val="exact"/>
        </dgm:presLayoutVars>
      </dgm:prSet>
      <dgm:spPr/>
    </dgm:pt>
    <dgm:pt modelId="{ACFD8C05-6860-4789-A77A-A52746A53D6E}" type="pres">
      <dgm:prSet presAssocID="{ED27C1EE-C777-4AF0-8D08-A9404120AC41}" presName="circ1TxSh" presStyleLbl="vennNode1" presStyleIdx="0" presStyleCnt="1" custLinFactNeighborX="47062" custLinFactNeighborY="1575"/>
      <dgm:spPr/>
      <dgm:t>
        <a:bodyPr/>
        <a:lstStyle/>
        <a:p>
          <a:endParaRPr lang="sv-SE"/>
        </a:p>
      </dgm:t>
    </dgm:pt>
  </dgm:ptLst>
  <dgm:cxnLst>
    <dgm:cxn modelId="{EF15D329-C266-4525-8BE1-097680006BB5}" type="presOf" srcId="{F6A385A7-9E84-40EF-9596-FFC3BA275452}" destId="{790A8F8D-292E-4A3B-A3CA-07BC162C4668}" srcOrd="0" destOrd="0" presId="urn:microsoft.com/office/officeart/2005/8/layout/venn1"/>
    <dgm:cxn modelId="{C4B7A7E6-BC99-4A66-84A0-9158D9607E12}" srcId="{F6A385A7-9E84-40EF-9596-FFC3BA275452}" destId="{ED27C1EE-C777-4AF0-8D08-A9404120AC41}" srcOrd="0" destOrd="0" parTransId="{20374687-2DA8-4BEB-81CA-0E54EFD8F209}" sibTransId="{431C8910-AE48-413B-AC49-9121B736AC92}"/>
    <dgm:cxn modelId="{0A385640-82A6-45B9-A302-9EB3FABC6827}" type="presOf" srcId="{ED27C1EE-C777-4AF0-8D08-A9404120AC41}" destId="{ACFD8C05-6860-4789-A77A-A52746A53D6E}" srcOrd="0" destOrd="0" presId="urn:microsoft.com/office/officeart/2005/8/layout/venn1"/>
    <dgm:cxn modelId="{650F6CAC-8816-41A9-AB9F-5AB33D51AB71}" type="presParOf" srcId="{790A8F8D-292E-4A3B-A3CA-07BC162C4668}" destId="{ACFD8C05-6860-4789-A77A-A52746A53D6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FFF29-F8EF-4751-ABB4-58C09BA73881}" type="doc">
      <dgm:prSet loTypeId="urn:microsoft.com/office/officeart/2005/8/layout/venn1" loCatId="relationship" qsTypeId="urn:microsoft.com/office/officeart/2005/8/quickstyle/3d7" qsCatId="3D" csTypeId="urn:microsoft.com/office/officeart/2005/8/colors/colorful4" csCatId="colorful" phldr="1"/>
      <dgm:spPr/>
    </dgm:pt>
    <dgm:pt modelId="{A3EF0703-A29E-450F-95F2-CB0C6550EFE6}">
      <dgm:prSet phldrT="[Text]"/>
      <dgm:spPr/>
      <dgm:t>
        <a:bodyPr/>
        <a:lstStyle/>
        <a:p>
          <a:r>
            <a:rPr lang="sv-SE" dirty="0" smtClean="0"/>
            <a:t>Regler och reglementen</a:t>
          </a:r>
          <a:endParaRPr lang="sv-SE" dirty="0"/>
        </a:p>
      </dgm:t>
    </dgm:pt>
    <dgm:pt modelId="{D16BFCA3-3927-4710-8F5E-1468EC4C27EE}" type="parTrans" cxnId="{C8468438-9364-4F6E-8367-1A20EFB6B218}">
      <dgm:prSet/>
      <dgm:spPr/>
      <dgm:t>
        <a:bodyPr/>
        <a:lstStyle/>
        <a:p>
          <a:endParaRPr lang="sv-SE"/>
        </a:p>
      </dgm:t>
    </dgm:pt>
    <dgm:pt modelId="{D7486CB0-6AAD-404C-923B-3B22E1553B3D}" type="sibTrans" cxnId="{C8468438-9364-4F6E-8367-1A20EFB6B218}">
      <dgm:prSet/>
      <dgm:spPr/>
      <dgm:t>
        <a:bodyPr/>
        <a:lstStyle/>
        <a:p>
          <a:endParaRPr lang="sv-SE"/>
        </a:p>
      </dgm:t>
    </dgm:pt>
    <dgm:pt modelId="{7A625979-6385-43F5-8C68-5ED6F9AEB33B}">
      <dgm:prSet phldrT="[Text]"/>
      <dgm:spPr/>
      <dgm:t>
        <a:bodyPr/>
        <a:lstStyle/>
        <a:p>
          <a:r>
            <a:rPr lang="sv-SE" dirty="0"/>
            <a:t>Styrande dokument</a:t>
          </a:r>
        </a:p>
      </dgm:t>
    </dgm:pt>
    <dgm:pt modelId="{B491F639-C3E5-4AE6-871A-252673B341ED}" type="parTrans" cxnId="{4D457353-91E8-4AF2-B114-0C4ACF6C3C2A}">
      <dgm:prSet/>
      <dgm:spPr/>
      <dgm:t>
        <a:bodyPr/>
        <a:lstStyle/>
        <a:p>
          <a:endParaRPr lang="sv-SE"/>
        </a:p>
      </dgm:t>
    </dgm:pt>
    <dgm:pt modelId="{7AEDFC02-1459-440F-B9C5-5D25D891ED51}" type="sibTrans" cxnId="{4D457353-91E8-4AF2-B114-0C4ACF6C3C2A}">
      <dgm:prSet/>
      <dgm:spPr/>
      <dgm:t>
        <a:bodyPr/>
        <a:lstStyle/>
        <a:p>
          <a:endParaRPr lang="sv-SE"/>
        </a:p>
      </dgm:t>
    </dgm:pt>
    <dgm:pt modelId="{85D64A3F-36E0-4C52-9D2C-4390608D56CF}">
      <dgm:prSet phldrT="[Text]"/>
      <dgm:spPr/>
      <dgm:t>
        <a:bodyPr/>
        <a:lstStyle/>
        <a:p>
          <a:r>
            <a:rPr lang="sv-SE" dirty="0"/>
            <a:t>Målstyrning</a:t>
          </a:r>
        </a:p>
      </dgm:t>
    </dgm:pt>
    <dgm:pt modelId="{7026B50D-186B-414A-910C-AA30275A354F}" type="parTrans" cxnId="{8AB367DC-A287-4261-94E6-62BF11C14ECB}">
      <dgm:prSet/>
      <dgm:spPr/>
      <dgm:t>
        <a:bodyPr/>
        <a:lstStyle/>
        <a:p>
          <a:endParaRPr lang="sv-SE"/>
        </a:p>
      </dgm:t>
    </dgm:pt>
    <dgm:pt modelId="{DA38FAC5-F121-42A3-A9F3-EE4DA0041D14}" type="sibTrans" cxnId="{8AB367DC-A287-4261-94E6-62BF11C14ECB}">
      <dgm:prSet/>
      <dgm:spPr/>
      <dgm:t>
        <a:bodyPr/>
        <a:lstStyle/>
        <a:p>
          <a:endParaRPr lang="sv-SE"/>
        </a:p>
      </dgm:t>
    </dgm:pt>
    <dgm:pt modelId="{B8DE5653-99CE-452D-B8AA-973AA6FBCA40}" type="pres">
      <dgm:prSet presAssocID="{F8CFFF29-F8EF-4751-ABB4-58C09BA73881}" presName="compositeShape" presStyleCnt="0">
        <dgm:presLayoutVars>
          <dgm:chMax val="7"/>
          <dgm:dir/>
          <dgm:resizeHandles val="exact"/>
        </dgm:presLayoutVars>
      </dgm:prSet>
      <dgm:spPr/>
    </dgm:pt>
    <dgm:pt modelId="{C690C51F-29C0-4503-BBF9-4B73A89A51F8}" type="pres">
      <dgm:prSet presAssocID="{A3EF0703-A29E-450F-95F2-CB0C6550EFE6}" presName="circ1" presStyleLbl="vennNode1" presStyleIdx="0" presStyleCnt="3" custLinFactNeighborX="867" custLinFactNeighborY="6072"/>
      <dgm:spPr/>
      <dgm:t>
        <a:bodyPr/>
        <a:lstStyle/>
        <a:p>
          <a:endParaRPr lang="sv-SE"/>
        </a:p>
      </dgm:t>
    </dgm:pt>
    <dgm:pt modelId="{6F02AE59-8BBB-440D-AFB7-C4097201F690}" type="pres">
      <dgm:prSet presAssocID="{A3EF0703-A29E-450F-95F2-CB0C6550EFE6}" presName="circ1Tx" presStyleLbl="revTx" presStyleIdx="0" presStyleCnt="0">
        <dgm:presLayoutVars>
          <dgm:chMax val="0"/>
          <dgm:chPref val="0"/>
          <dgm:bulletEnabled val="1"/>
        </dgm:presLayoutVars>
      </dgm:prSet>
      <dgm:spPr/>
      <dgm:t>
        <a:bodyPr/>
        <a:lstStyle/>
        <a:p>
          <a:endParaRPr lang="sv-SE"/>
        </a:p>
      </dgm:t>
    </dgm:pt>
    <dgm:pt modelId="{4C7EE106-7B6E-49D5-9C53-6D5FC698AA46}" type="pres">
      <dgm:prSet presAssocID="{7A625979-6385-43F5-8C68-5ED6F9AEB33B}" presName="circ2" presStyleLbl="vennNode1" presStyleIdx="1" presStyleCnt="3" custLinFactNeighborX="-4906" custLinFactNeighborY="-2578"/>
      <dgm:spPr/>
      <dgm:t>
        <a:bodyPr/>
        <a:lstStyle/>
        <a:p>
          <a:endParaRPr lang="sv-SE"/>
        </a:p>
      </dgm:t>
    </dgm:pt>
    <dgm:pt modelId="{D820FD73-9C75-437A-83E0-1CF30100CB69}" type="pres">
      <dgm:prSet presAssocID="{7A625979-6385-43F5-8C68-5ED6F9AEB33B}" presName="circ2Tx" presStyleLbl="revTx" presStyleIdx="0" presStyleCnt="0">
        <dgm:presLayoutVars>
          <dgm:chMax val="0"/>
          <dgm:chPref val="0"/>
          <dgm:bulletEnabled val="1"/>
        </dgm:presLayoutVars>
      </dgm:prSet>
      <dgm:spPr/>
      <dgm:t>
        <a:bodyPr/>
        <a:lstStyle/>
        <a:p>
          <a:endParaRPr lang="sv-SE"/>
        </a:p>
      </dgm:t>
    </dgm:pt>
    <dgm:pt modelId="{8E6440C7-EE53-49A3-947E-858BC2F2E29A}" type="pres">
      <dgm:prSet presAssocID="{85D64A3F-36E0-4C52-9D2C-4390608D56CF}" presName="circ3" presStyleLbl="vennNode1" presStyleIdx="2" presStyleCnt="3" custLinFactNeighborX="666" custLinFactNeighborY="333"/>
      <dgm:spPr/>
      <dgm:t>
        <a:bodyPr/>
        <a:lstStyle/>
        <a:p>
          <a:endParaRPr lang="sv-SE"/>
        </a:p>
      </dgm:t>
    </dgm:pt>
    <dgm:pt modelId="{CD2CE3B9-3B68-4D46-97F0-9BB17903E463}" type="pres">
      <dgm:prSet presAssocID="{85D64A3F-36E0-4C52-9D2C-4390608D56CF}" presName="circ3Tx" presStyleLbl="revTx" presStyleIdx="0" presStyleCnt="0">
        <dgm:presLayoutVars>
          <dgm:chMax val="0"/>
          <dgm:chPref val="0"/>
          <dgm:bulletEnabled val="1"/>
        </dgm:presLayoutVars>
      </dgm:prSet>
      <dgm:spPr/>
      <dgm:t>
        <a:bodyPr/>
        <a:lstStyle/>
        <a:p>
          <a:endParaRPr lang="sv-SE"/>
        </a:p>
      </dgm:t>
    </dgm:pt>
  </dgm:ptLst>
  <dgm:cxnLst>
    <dgm:cxn modelId="{2A7CF5C9-61CD-4A7B-911C-A7B115C86A73}" type="presOf" srcId="{A3EF0703-A29E-450F-95F2-CB0C6550EFE6}" destId="{6F02AE59-8BBB-440D-AFB7-C4097201F690}" srcOrd="1" destOrd="0" presId="urn:microsoft.com/office/officeart/2005/8/layout/venn1"/>
    <dgm:cxn modelId="{074EA245-0ECF-4088-9332-770BA8637B5C}" type="presOf" srcId="{7A625979-6385-43F5-8C68-5ED6F9AEB33B}" destId="{D820FD73-9C75-437A-83E0-1CF30100CB69}" srcOrd="1" destOrd="0" presId="urn:microsoft.com/office/officeart/2005/8/layout/venn1"/>
    <dgm:cxn modelId="{8CA3CE48-2F99-45EF-BEEC-0C174CB7253C}" type="presOf" srcId="{7A625979-6385-43F5-8C68-5ED6F9AEB33B}" destId="{4C7EE106-7B6E-49D5-9C53-6D5FC698AA46}" srcOrd="0" destOrd="0" presId="urn:microsoft.com/office/officeart/2005/8/layout/venn1"/>
    <dgm:cxn modelId="{8AB367DC-A287-4261-94E6-62BF11C14ECB}" srcId="{F8CFFF29-F8EF-4751-ABB4-58C09BA73881}" destId="{85D64A3F-36E0-4C52-9D2C-4390608D56CF}" srcOrd="2" destOrd="0" parTransId="{7026B50D-186B-414A-910C-AA30275A354F}" sibTransId="{DA38FAC5-F121-42A3-A9F3-EE4DA0041D14}"/>
    <dgm:cxn modelId="{711116A6-C856-4F28-A503-CB5F7A2AD93F}" type="presOf" srcId="{F8CFFF29-F8EF-4751-ABB4-58C09BA73881}" destId="{B8DE5653-99CE-452D-B8AA-973AA6FBCA40}" srcOrd="0" destOrd="0" presId="urn:microsoft.com/office/officeart/2005/8/layout/venn1"/>
    <dgm:cxn modelId="{B2D00DCE-B717-4835-824B-60662F1B54A3}" type="presOf" srcId="{85D64A3F-36E0-4C52-9D2C-4390608D56CF}" destId="{8E6440C7-EE53-49A3-947E-858BC2F2E29A}" srcOrd="0" destOrd="0" presId="urn:microsoft.com/office/officeart/2005/8/layout/venn1"/>
    <dgm:cxn modelId="{C8468438-9364-4F6E-8367-1A20EFB6B218}" srcId="{F8CFFF29-F8EF-4751-ABB4-58C09BA73881}" destId="{A3EF0703-A29E-450F-95F2-CB0C6550EFE6}" srcOrd="0" destOrd="0" parTransId="{D16BFCA3-3927-4710-8F5E-1468EC4C27EE}" sibTransId="{D7486CB0-6AAD-404C-923B-3B22E1553B3D}"/>
    <dgm:cxn modelId="{4D457353-91E8-4AF2-B114-0C4ACF6C3C2A}" srcId="{F8CFFF29-F8EF-4751-ABB4-58C09BA73881}" destId="{7A625979-6385-43F5-8C68-5ED6F9AEB33B}" srcOrd="1" destOrd="0" parTransId="{B491F639-C3E5-4AE6-871A-252673B341ED}" sibTransId="{7AEDFC02-1459-440F-B9C5-5D25D891ED51}"/>
    <dgm:cxn modelId="{C2643E67-BB95-4814-AFFC-D7BAB72969BE}" type="presOf" srcId="{A3EF0703-A29E-450F-95F2-CB0C6550EFE6}" destId="{C690C51F-29C0-4503-BBF9-4B73A89A51F8}" srcOrd="0" destOrd="0" presId="urn:microsoft.com/office/officeart/2005/8/layout/venn1"/>
    <dgm:cxn modelId="{57F10C8B-434E-4315-BF69-EA907D02C86D}" type="presOf" srcId="{85D64A3F-36E0-4C52-9D2C-4390608D56CF}" destId="{CD2CE3B9-3B68-4D46-97F0-9BB17903E463}" srcOrd="1" destOrd="0" presId="urn:microsoft.com/office/officeart/2005/8/layout/venn1"/>
    <dgm:cxn modelId="{95D990C1-A43E-4636-A4ED-F05441FF3515}" type="presParOf" srcId="{B8DE5653-99CE-452D-B8AA-973AA6FBCA40}" destId="{C690C51F-29C0-4503-BBF9-4B73A89A51F8}" srcOrd="0" destOrd="0" presId="urn:microsoft.com/office/officeart/2005/8/layout/venn1"/>
    <dgm:cxn modelId="{1F5A8287-1B67-4779-AA4B-12B38893A981}" type="presParOf" srcId="{B8DE5653-99CE-452D-B8AA-973AA6FBCA40}" destId="{6F02AE59-8BBB-440D-AFB7-C4097201F690}" srcOrd="1" destOrd="0" presId="urn:microsoft.com/office/officeart/2005/8/layout/venn1"/>
    <dgm:cxn modelId="{64DF11B5-6461-49AD-AA25-E1E78A36E640}" type="presParOf" srcId="{B8DE5653-99CE-452D-B8AA-973AA6FBCA40}" destId="{4C7EE106-7B6E-49D5-9C53-6D5FC698AA46}" srcOrd="2" destOrd="0" presId="urn:microsoft.com/office/officeart/2005/8/layout/venn1"/>
    <dgm:cxn modelId="{5D621B90-5449-45B3-969D-520E8B85386D}" type="presParOf" srcId="{B8DE5653-99CE-452D-B8AA-973AA6FBCA40}" destId="{D820FD73-9C75-437A-83E0-1CF30100CB69}" srcOrd="3" destOrd="0" presId="urn:microsoft.com/office/officeart/2005/8/layout/venn1"/>
    <dgm:cxn modelId="{E22E2122-902E-45AE-A6BB-2C1B3AA6657C}" type="presParOf" srcId="{B8DE5653-99CE-452D-B8AA-973AA6FBCA40}" destId="{8E6440C7-EE53-49A3-947E-858BC2F2E29A}" srcOrd="4" destOrd="0" presId="urn:microsoft.com/office/officeart/2005/8/layout/venn1"/>
    <dgm:cxn modelId="{D86A3216-9D18-4512-81DA-B0A9426DE9FE}" type="presParOf" srcId="{B8DE5653-99CE-452D-B8AA-973AA6FBCA40}" destId="{CD2CE3B9-3B68-4D46-97F0-9BB17903E463}"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D8C05-6860-4789-A77A-A52746A53D6E}">
      <dsp:nvSpPr>
        <dsp:cNvPr id="0" name=""/>
        <dsp:cNvSpPr/>
      </dsp:nvSpPr>
      <dsp:spPr>
        <a:xfrm>
          <a:off x="630030" y="0"/>
          <a:ext cx="5880100" cy="5880100"/>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sv-SE" sz="6500" kern="1200" dirty="0"/>
            <a:t> </a:t>
          </a:r>
        </a:p>
      </dsp:txBody>
      <dsp:txXfrm>
        <a:off x="1491151" y="861121"/>
        <a:ext cx="4157858" cy="4157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0C51F-29C0-4503-BBF9-4B73A89A51F8}">
      <dsp:nvSpPr>
        <dsp:cNvPr id="0" name=""/>
        <dsp:cNvSpPr/>
      </dsp:nvSpPr>
      <dsp:spPr>
        <a:xfrm>
          <a:off x="1242724" y="243468"/>
          <a:ext cx="2985385" cy="2985385"/>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sv-SE" sz="2900" kern="1200" dirty="0" smtClean="0"/>
            <a:t>Regler och reglementen</a:t>
          </a:r>
          <a:endParaRPr lang="sv-SE" sz="2900" kern="1200" dirty="0"/>
        </a:p>
      </dsp:txBody>
      <dsp:txXfrm>
        <a:off x="1640776" y="765910"/>
        <a:ext cx="2189282" cy="1343423"/>
      </dsp:txXfrm>
    </dsp:sp>
    <dsp:sp modelId="{4C7EE106-7B6E-49D5-9C53-6D5FC698AA46}">
      <dsp:nvSpPr>
        <dsp:cNvPr id="0" name=""/>
        <dsp:cNvSpPr/>
      </dsp:nvSpPr>
      <dsp:spPr>
        <a:xfrm>
          <a:off x="2147605" y="1851098"/>
          <a:ext cx="2985385" cy="2985385"/>
        </a:xfrm>
        <a:prstGeom prst="ellipse">
          <a:avLst/>
        </a:prstGeom>
        <a:solidFill>
          <a:schemeClr val="accent4">
            <a:alpha val="50000"/>
            <a:hueOff val="5197846"/>
            <a:satOff val="-23984"/>
            <a:lumOff val="883"/>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sv-SE" sz="2900" kern="1200" dirty="0"/>
            <a:t>Styrande dokument</a:t>
          </a:r>
        </a:p>
      </dsp:txBody>
      <dsp:txXfrm>
        <a:off x="3060635" y="2622323"/>
        <a:ext cx="1791231" cy="1641962"/>
      </dsp:txXfrm>
    </dsp:sp>
    <dsp:sp modelId="{8E6440C7-EE53-49A3-947E-858BC2F2E29A}">
      <dsp:nvSpPr>
        <dsp:cNvPr id="0" name=""/>
        <dsp:cNvSpPr/>
      </dsp:nvSpPr>
      <dsp:spPr>
        <a:xfrm>
          <a:off x="159497" y="1938002"/>
          <a:ext cx="2985385" cy="2985385"/>
        </a:xfrm>
        <a:prstGeom prst="ellipse">
          <a:avLst/>
        </a:prstGeom>
        <a:solidFill>
          <a:schemeClr val="accent4">
            <a:alpha val="50000"/>
            <a:hueOff val="10395692"/>
            <a:satOff val="-47968"/>
            <a:lumOff val="1765"/>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sv-SE" sz="2900" kern="1200" dirty="0"/>
            <a:t>Målstyrning</a:t>
          </a:r>
        </a:p>
      </dsp:txBody>
      <dsp:txXfrm>
        <a:off x="440621" y="2709227"/>
        <a:ext cx="1791231" cy="164196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06BA58B-29EE-4A76-B9A9-19F75632D0E9}" type="datetimeFigureOut">
              <a:rPr lang="sv-SE" smtClean="0"/>
              <a:t>2019-12-17</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D9E03C5-128E-4F54-A247-90397927A33F}" type="slidenum">
              <a:rPr lang="sv-SE" smtClean="0"/>
              <a:t>‹#›</a:t>
            </a:fld>
            <a:endParaRPr lang="sv-SE"/>
          </a:p>
        </p:txBody>
      </p:sp>
    </p:spTree>
    <p:extLst>
      <p:ext uri="{BB962C8B-B14F-4D97-AF65-F5344CB8AC3E}">
        <p14:creationId xmlns:p14="http://schemas.microsoft.com/office/powerpoint/2010/main" val="232676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D24E4B-58B0-45FD-85AF-BE567CA3B57B}" type="datetimeFigureOut">
              <a:rPr lang="sv-SE" smtClean="0"/>
              <a:t>2019-12-17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A118DA-F7A0-4D1B-84A0-D02FEEEB5B98}" type="slidenum">
              <a:rPr lang="sv-SE" smtClean="0"/>
              <a:t>‹#›</a:t>
            </a:fld>
            <a:endParaRPr lang="sv-SE"/>
          </a:p>
        </p:txBody>
      </p:sp>
    </p:spTree>
    <p:extLst>
      <p:ext uri="{BB962C8B-B14F-4D97-AF65-F5344CB8AC3E}">
        <p14:creationId xmlns:p14="http://schemas.microsoft.com/office/powerpoint/2010/main" val="89164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1</a:t>
            </a:fld>
            <a:endParaRPr lang="sv-SE"/>
          </a:p>
        </p:txBody>
      </p:sp>
    </p:spTree>
    <p:extLst>
      <p:ext uri="{BB962C8B-B14F-4D97-AF65-F5344CB8AC3E}">
        <p14:creationId xmlns:p14="http://schemas.microsoft.com/office/powerpoint/2010/main" val="4098060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Månadsrapporter: </a:t>
            </a:r>
            <a:r>
              <a:rPr lang="sv-SE" dirty="0" smtClean="0"/>
              <a:t>Ett urval av nyckeltal kopplade mot av Kommunfullmäktige beslutade mål där respektive nyckeltal kan redovisa månadsvisa utfall.</a:t>
            </a:r>
          </a:p>
          <a:p>
            <a:endParaRPr lang="sv-SE" dirty="0" smtClean="0"/>
          </a:p>
          <a:p>
            <a:r>
              <a:rPr lang="sv-SE" b="1" dirty="0" smtClean="0"/>
              <a:t>Fördjupade månadsrapport i mars: </a:t>
            </a:r>
            <a:r>
              <a:rPr lang="sv-SE" dirty="0" smtClean="0"/>
              <a:t>Ett urval av nyckeltal kopplade mot av Kommunfullmäktige beslutade mål där respektive nyckeltal kan redovisa månadsvisa utfall eller kan ackumuleras till mars.</a:t>
            </a:r>
          </a:p>
          <a:p>
            <a:endParaRPr lang="sv-SE" dirty="0" smtClean="0"/>
          </a:p>
          <a:p>
            <a:r>
              <a:rPr lang="sv-SE" b="1" dirty="0" smtClean="0"/>
              <a:t>Delårsrapport i augusti: </a:t>
            </a:r>
            <a:r>
              <a:rPr lang="sv-SE" dirty="0" smtClean="0"/>
              <a:t>En nyckeltalsbilaga i två delar. Del ett utgör ett urval av nyckeltal kopplade mot av Kommunfullmäktige beslutade mål där respektive nyckeltal kan redovisa månadsvisa utfall eller kan ackumuleras till augusti. Del två redovisar det senaste utfallet för verksamhetsbeskrivande basnyckeltal.</a:t>
            </a:r>
          </a:p>
          <a:p>
            <a:endParaRPr lang="sv-SE" dirty="0" smtClean="0"/>
          </a:p>
          <a:p>
            <a:r>
              <a:rPr lang="sv-SE" b="1" dirty="0" smtClean="0"/>
              <a:t>Årsredovisning: </a:t>
            </a:r>
            <a:r>
              <a:rPr lang="sv-SE" dirty="0" smtClean="0"/>
              <a:t>Samtliga nyckeltal kopplade mot av Kommunfullmäktige beslutade för att bedöma grad av måluppfyllelse. Presenteras i en nyckeltalsbilaga för Piteå kommun totalt samt per nämnd/bolag.</a:t>
            </a:r>
          </a:p>
          <a:p>
            <a:endParaRPr lang="sv-SE" dirty="0" smtClean="0"/>
          </a:p>
          <a:p>
            <a:r>
              <a:rPr lang="sv-SE" dirty="0" smtClean="0"/>
              <a:t>Alla nyckeltal som är individbaserade redovisas med utfall för män och kvinnor.</a:t>
            </a:r>
          </a:p>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10</a:t>
            </a:fld>
            <a:endParaRPr lang="sv-SE"/>
          </a:p>
        </p:txBody>
      </p:sp>
    </p:spTree>
    <p:extLst>
      <p:ext uri="{BB962C8B-B14F-4D97-AF65-F5344CB8AC3E}">
        <p14:creationId xmlns:p14="http://schemas.microsoft.com/office/powerpoint/2010/main" val="184621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Månadsrapporter: </a:t>
            </a:r>
            <a:r>
              <a:rPr lang="sv-SE" dirty="0" smtClean="0"/>
              <a:t>Ett urval av nyckeltal kopplade mot av Kommunfullmäktige beslutade mål där respektive nyckeltal kan redovisa månadsvisa utfall.</a:t>
            </a:r>
          </a:p>
          <a:p>
            <a:endParaRPr lang="sv-SE" dirty="0" smtClean="0"/>
          </a:p>
          <a:p>
            <a:r>
              <a:rPr lang="sv-SE" b="1" dirty="0" smtClean="0"/>
              <a:t>Fördjupade månadsrapport i mars: </a:t>
            </a:r>
            <a:r>
              <a:rPr lang="sv-SE" dirty="0" smtClean="0"/>
              <a:t>Ett urval av nyckeltal kopplade mot av Kommunfullmäktige beslutade mål där respektive nyckeltal kan redovisa månadsvisa utfall eller kan ackumuleras till mars.</a:t>
            </a:r>
          </a:p>
          <a:p>
            <a:endParaRPr lang="sv-SE" dirty="0" smtClean="0"/>
          </a:p>
          <a:p>
            <a:r>
              <a:rPr lang="sv-SE" b="1" dirty="0" smtClean="0"/>
              <a:t>Delårsrapport i augusti: </a:t>
            </a:r>
            <a:r>
              <a:rPr lang="sv-SE" dirty="0" smtClean="0"/>
              <a:t>En nyckeltalsbilaga i två delar. Del ett utgör ett urval av nyckeltal kopplade mot av Kommunfullmäktige beslutade mål där respektive nyckeltal kan redovisa månadsvisa utfall eller kan ackumuleras till augusti. Del två redovisar det senaste utfallet för verksamhetsbeskrivande basnyckeltal.</a:t>
            </a:r>
          </a:p>
          <a:p>
            <a:endParaRPr lang="sv-SE" dirty="0" smtClean="0"/>
          </a:p>
          <a:p>
            <a:r>
              <a:rPr lang="sv-SE" b="1" dirty="0" smtClean="0"/>
              <a:t>Årsredovisning: </a:t>
            </a:r>
            <a:r>
              <a:rPr lang="sv-SE" dirty="0" smtClean="0"/>
              <a:t>Samtliga nyckeltal kopplade mot av Kommunfullmäktige beslutade för att bedöma grad av måluppfyllelse. Presenteras i en nyckeltalsbilaga för Piteå kommun totalt samt per nämnd/bolag.</a:t>
            </a:r>
          </a:p>
          <a:p>
            <a:endParaRPr lang="sv-SE" dirty="0" smtClean="0"/>
          </a:p>
          <a:p>
            <a:r>
              <a:rPr lang="sv-SE" dirty="0" smtClean="0"/>
              <a:t>Alla nyckeltal som är individbaserade redovisas med utfall för män och kvinnor.</a:t>
            </a:r>
          </a:p>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11</a:t>
            </a:fld>
            <a:endParaRPr lang="sv-SE"/>
          </a:p>
        </p:txBody>
      </p:sp>
    </p:spTree>
    <p:extLst>
      <p:ext uri="{BB962C8B-B14F-4D97-AF65-F5344CB8AC3E}">
        <p14:creationId xmlns:p14="http://schemas.microsoft.com/office/powerpoint/2010/main" val="287109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12</a:t>
            </a:fld>
            <a:endParaRPr lang="sv-SE"/>
          </a:p>
        </p:txBody>
      </p:sp>
    </p:spTree>
    <p:extLst>
      <p:ext uri="{BB962C8B-B14F-4D97-AF65-F5344CB8AC3E}">
        <p14:creationId xmlns:p14="http://schemas.microsoft.com/office/powerpoint/2010/main" val="56272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Breda</a:t>
            </a:r>
            <a:r>
              <a:rPr lang="en-US" baseline="0" dirty="0" smtClean="0"/>
              <a:t> </a:t>
            </a:r>
            <a:r>
              <a:rPr lang="en-US" baseline="0" dirty="0" err="1" smtClean="0"/>
              <a:t>mål</a:t>
            </a:r>
            <a:r>
              <a:rPr lang="en-US" baseline="0" dirty="0" smtClean="0"/>
              <a:t> - </a:t>
            </a:r>
            <a:r>
              <a:rPr lang="en-US" dirty="0" err="1" smtClean="0"/>
              <a:t>Kan</a:t>
            </a:r>
            <a:r>
              <a:rPr lang="en-US" dirty="0" smtClean="0"/>
              <a:t> </a:t>
            </a:r>
            <a:r>
              <a:rPr lang="en-US" dirty="0" err="1" smtClean="0"/>
              <a:t>bryta</a:t>
            </a:r>
            <a:r>
              <a:rPr lang="en-US" dirty="0" smtClean="0"/>
              <a:t> </a:t>
            </a:r>
            <a:r>
              <a:rPr lang="en-US" dirty="0" err="1" smtClean="0"/>
              <a:t>ner</a:t>
            </a:r>
            <a:r>
              <a:rPr lang="en-US" dirty="0" smtClean="0"/>
              <a:t> de </a:t>
            </a:r>
            <a:r>
              <a:rPr lang="en-US" dirty="0" err="1" smtClean="0"/>
              <a:t>olika</a:t>
            </a:r>
            <a:r>
              <a:rPr lang="en-US" dirty="0" smtClean="0"/>
              <a:t> </a:t>
            </a:r>
            <a:r>
              <a:rPr lang="en-US" dirty="0" err="1" smtClean="0"/>
              <a:t>målen</a:t>
            </a:r>
            <a:r>
              <a:rPr lang="en-US" dirty="0" smtClean="0"/>
              <a:t> </a:t>
            </a:r>
            <a:r>
              <a:rPr lang="en-US" dirty="0" err="1" smtClean="0"/>
              <a:t>på</a:t>
            </a:r>
            <a:r>
              <a:rPr lang="en-US" dirty="0" smtClean="0"/>
              <a:t> </a:t>
            </a:r>
            <a:r>
              <a:rPr lang="en-US" dirty="0" err="1" smtClean="0"/>
              <a:t>verksamhetsnivå</a:t>
            </a:r>
            <a:r>
              <a:rPr lang="en-US" dirty="0" smtClean="0"/>
              <a:t>.</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Intern </a:t>
            </a:r>
            <a:r>
              <a:rPr lang="en-US" baseline="0" dirty="0" err="1" smtClean="0"/>
              <a:t>kontroll</a:t>
            </a:r>
            <a:r>
              <a:rPr lang="en-US" baseline="0" smtClean="0"/>
              <a:t> - Orange</a:t>
            </a:r>
            <a:endParaRPr lang="en-US" dirty="0" smtClean="0"/>
          </a:p>
          <a:p>
            <a:endParaRPr lang="en-US" dirty="0"/>
          </a:p>
        </p:txBody>
      </p:sp>
      <p:sp>
        <p:nvSpPr>
          <p:cNvPr id="4" name="Platshållare för bildnummer 3"/>
          <p:cNvSpPr>
            <a:spLocks noGrp="1"/>
          </p:cNvSpPr>
          <p:nvPr>
            <p:ph type="sldNum" sz="quarter" idx="10"/>
          </p:nvPr>
        </p:nvSpPr>
        <p:spPr/>
        <p:txBody>
          <a:bodyPr/>
          <a:lstStyle/>
          <a:p>
            <a:fld id="{90FD24AF-D647-455F-86F3-7329C93847F2}" type="slidenum">
              <a:rPr lang="en-US" smtClean="0"/>
              <a:t>13</a:t>
            </a:fld>
            <a:endParaRPr lang="en-US"/>
          </a:p>
        </p:txBody>
      </p:sp>
    </p:spTree>
    <p:extLst>
      <p:ext uri="{BB962C8B-B14F-4D97-AF65-F5344CB8AC3E}">
        <p14:creationId xmlns:p14="http://schemas.microsoft.com/office/powerpoint/2010/main" val="413655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Årsredovisning och Politiska riktlinjer parallell process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118DA-F7A0-4D1B-84A0-D02FEEEB5B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83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118DA-F7A0-4D1B-84A0-D02FEEEB5B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98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Garantera att allmänheten har tillgång till regler.</a:t>
            </a:r>
          </a:p>
          <a:p>
            <a:r>
              <a:rPr lang="sv-SE" dirty="0"/>
              <a:t>Grundläggande verksamhet</a:t>
            </a:r>
          </a:p>
          <a:p>
            <a:r>
              <a:rPr lang="sv-SE" dirty="0"/>
              <a:t>Piteå kommun alla styrande dokument hållas samlade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118DA-F7A0-4D1B-84A0-D02FEEEB5B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14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118DA-F7A0-4D1B-84A0-D02FEEEB5B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21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Styrande dokument - Regel och </a:t>
            </a:r>
            <a:r>
              <a:rPr lang="sv-SE" dirty="0" err="1"/>
              <a:t>hirarki</a:t>
            </a:r>
            <a:r>
              <a:rPr lang="sv-SE" dirty="0"/>
              <a:t> – styrning, detaljstyrning</a:t>
            </a:r>
          </a:p>
          <a:p>
            <a:r>
              <a:rPr lang="sv-SE" dirty="0"/>
              <a:t>Målstyrning – Mål, nyckeltal och mätning – Marknad</a:t>
            </a:r>
          </a:p>
          <a:p>
            <a:r>
              <a:rPr lang="sv-SE" dirty="0"/>
              <a:t>Tillit och värderingstyrning – Vision gemensamt mål, medarbetarpolicy, samarbete</a:t>
            </a:r>
          </a:p>
          <a:p>
            <a:endParaRPr lang="sv-SE" dirty="0"/>
          </a:p>
          <a:p>
            <a:r>
              <a:rPr lang="sv-SE" dirty="0"/>
              <a:t>Undvika detaljstyrning – ge utrymme för medarbetarna</a:t>
            </a:r>
          </a:p>
          <a:p>
            <a:r>
              <a:rPr lang="sv-SE" dirty="0"/>
              <a:t>Hålla isär de olika modellerna – inte sätta nya mål i styrande dokument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Mätande</a:t>
            </a:r>
            <a:r>
              <a:rPr lang="sv-SE" b="0" baseline="0" dirty="0"/>
              <a:t> får inte vara för mätandets skull, eller vara ett skyltfönster</a:t>
            </a:r>
            <a:endParaRPr lang="sv-SE" b="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118DA-F7A0-4D1B-84A0-D02FEEEB5B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6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19</a:t>
            </a:fld>
            <a:endParaRPr lang="sv-SE"/>
          </a:p>
        </p:txBody>
      </p:sp>
    </p:spTree>
    <p:extLst>
      <p:ext uri="{BB962C8B-B14F-4D97-AF65-F5344CB8AC3E}">
        <p14:creationId xmlns:p14="http://schemas.microsoft.com/office/powerpoint/2010/main" val="317732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2</a:t>
            </a:fld>
            <a:endParaRPr lang="sv-SE"/>
          </a:p>
        </p:txBody>
      </p:sp>
    </p:spTree>
    <p:extLst>
      <p:ext uri="{BB962C8B-B14F-4D97-AF65-F5344CB8AC3E}">
        <p14:creationId xmlns:p14="http://schemas.microsoft.com/office/powerpoint/2010/main" val="60293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20</a:t>
            </a:fld>
            <a:endParaRPr lang="sv-SE"/>
          </a:p>
        </p:txBody>
      </p:sp>
    </p:spTree>
    <p:extLst>
      <p:ext uri="{BB962C8B-B14F-4D97-AF65-F5344CB8AC3E}">
        <p14:creationId xmlns:p14="http://schemas.microsoft.com/office/powerpoint/2010/main" val="2285183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21</a:t>
            </a:fld>
            <a:endParaRPr lang="sv-SE"/>
          </a:p>
        </p:txBody>
      </p:sp>
    </p:spTree>
    <p:extLst>
      <p:ext uri="{BB962C8B-B14F-4D97-AF65-F5344CB8AC3E}">
        <p14:creationId xmlns:p14="http://schemas.microsoft.com/office/powerpoint/2010/main" val="271956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Politiska viljan utgör grunden för hela kommunens styr och ledningssystem. Den omfattas av vision och strategiska områden som fokus ligger på. Mål</a:t>
            </a:r>
            <a:r>
              <a:rPr lang="sv-SE" baseline="0" dirty="0" smtClean="0"/>
              <a:t> ur ett medborgarperspektiv samt aktuella politiska frågor.</a:t>
            </a:r>
          </a:p>
          <a:p>
            <a:r>
              <a:rPr lang="sv-SE" baseline="0" dirty="0" smtClean="0"/>
              <a:t>Styr och ledningsprocessen utgör själva strukturen i systemet.</a:t>
            </a:r>
          </a:p>
          <a:p>
            <a:r>
              <a:rPr lang="sv-SE" baseline="0" dirty="0" smtClean="0"/>
              <a:t>Ledarskap och medarbetarskap är centrala delar som baseras på en tillitsbaserat förhållningssätt i vardagen. Man kan säga att det utgör en del av den kultur som Piteå kommun vill stå för.</a:t>
            </a:r>
          </a:p>
          <a:p>
            <a:r>
              <a:rPr lang="sv-SE" baseline="0" dirty="0" smtClean="0"/>
              <a:t>Verksamhetsutveckling och forskning är grundstenar i att hela tiden kunna anpassa och förhålla sig till ständigt nya förutsättningar.</a:t>
            </a:r>
          </a:p>
          <a:p>
            <a:r>
              <a:rPr lang="sv-SE" baseline="0" dirty="0" smtClean="0"/>
              <a:t>Öppenhet och transparens bygger på delaktighet och insyn. Därför är dialogen med medborgare och företagare en förutsättning för att göra kloka vägval i alla beslut och ställningstaganden. Man kan också uttrycka det som att dialog är en viktig metod i Piteå kommuns styr- och ledningssystem.</a:t>
            </a:r>
          </a:p>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3</a:t>
            </a:fld>
            <a:endParaRPr lang="sv-SE"/>
          </a:p>
        </p:txBody>
      </p:sp>
    </p:spTree>
    <p:extLst>
      <p:ext uri="{BB962C8B-B14F-4D97-AF65-F5344CB8AC3E}">
        <p14:creationId xmlns:p14="http://schemas.microsoft.com/office/powerpoint/2010/main" val="384071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Förvaltande uppdrag – reglemente</a:t>
            </a:r>
          </a:p>
          <a:p>
            <a:r>
              <a:rPr lang="sv-SE" dirty="0" smtClean="0"/>
              <a:t>Specifika uppdrag – KF, KS, nämnd</a:t>
            </a:r>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4</a:t>
            </a:fld>
            <a:endParaRPr lang="sv-SE"/>
          </a:p>
        </p:txBody>
      </p:sp>
    </p:spTree>
    <p:extLst>
      <p:ext uri="{BB962C8B-B14F-4D97-AF65-F5344CB8AC3E}">
        <p14:creationId xmlns:p14="http://schemas.microsoft.com/office/powerpoint/2010/main" val="19022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5</a:t>
            </a:fld>
            <a:endParaRPr lang="sv-SE"/>
          </a:p>
        </p:txBody>
      </p:sp>
    </p:spTree>
    <p:extLst>
      <p:ext uri="{BB962C8B-B14F-4D97-AF65-F5344CB8AC3E}">
        <p14:creationId xmlns:p14="http://schemas.microsoft.com/office/powerpoint/2010/main" val="191484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59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a:t>
            </a:r>
            <a:r>
              <a:rPr lang="sv-SE" baseline="0" dirty="0" smtClean="0"/>
              <a:t> strategiska styrkedjan från vision till aktivitet - och tillbaka igen, 1 vision till många aktiviteter.</a:t>
            </a:r>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7</a:t>
            </a:fld>
            <a:endParaRPr lang="sv-SE"/>
          </a:p>
        </p:txBody>
      </p:sp>
    </p:spTree>
    <p:extLst>
      <p:ext uri="{BB962C8B-B14F-4D97-AF65-F5344CB8AC3E}">
        <p14:creationId xmlns:p14="http://schemas.microsoft.com/office/powerpoint/2010/main" val="371159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Jmf SMARTA mål. </a:t>
            </a:r>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8</a:t>
            </a:fld>
            <a:endParaRPr lang="sv-SE"/>
          </a:p>
        </p:txBody>
      </p:sp>
    </p:spTree>
    <p:extLst>
      <p:ext uri="{BB962C8B-B14F-4D97-AF65-F5344CB8AC3E}">
        <p14:creationId xmlns:p14="http://schemas.microsoft.com/office/powerpoint/2010/main" val="381591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9</a:t>
            </a:fld>
            <a:endParaRPr lang="sv-SE"/>
          </a:p>
        </p:txBody>
      </p:sp>
    </p:spTree>
    <p:extLst>
      <p:ext uri="{BB962C8B-B14F-4D97-AF65-F5344CB8AC3E}">
        <p14:creationId xmlns:p14="http://schemas.microsoft.com/office/powerpoint/2010/main" val="19375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38267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42927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230561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platshållare">
    <p:spTree>
      <p:nvGrpSpPr>
        <p:cNvPr id="1" name=""/>
        <p:cNvGrpSpPr/>
        <p:nvPr/>
      </p:nvGrpSpPr>
      <p:grpSpPr>
        <a:xfrm>
          <a:off x="0" y="0"/>
          <a:ext cx="0" cy="0"/>
          <a:chOff x="0" y="0"/>
          <a:chExt cx="0" cy="0"/>
        </a:xfrm>
      </p:grpSpPr>
      <p:pic>
        <p:nvPicPr>
          <p:cNvPr id="5" name="Bildobjekt 4" descr="pitea_kommun_farg.jpg"/>
          <p:cNvPicPr>
            <a:picLocks noChangeAspect="1"/>
          </p:cNvPicPr>
          <p:nvPr userDrawn="1"/>
        </p:nvPicPr>
        <p:blipFill>
          <a:blip r:embed="rId2" cstate="print"/>
          <a:stretch>
            <a:fillRect/>
          </a:stretch>
        </p:blipFill>
        <p:spPr>
          <a:xfrm>
            <a:off x="480000" y="360001"/>
            <a:ext cx="2400000" cy="601225"/>
          </a:xfrm>
          <a:prstGeom prst="rect">
            <a:avLst/>
          </a:prstGeom>
        </p:spPr>
      </p:pic>
      <p:sp>
        <p:nvSpPr>
          <p:cNvPr id="7" name="Platshållare för innehåll 6"/>
          <p:cNvSpPr>
            <a:spLocks noGrp="1"/>
          </p:cNvSpPr>
          <p:nvPr>
            <p:ph sz="quarter" idx="10"/>
          </p:nvPr>
        </p:nvSpPr>
        <p:spPr>
          <a:xfrm>
            <a:off x="1047716" y="2357430"/>
            <a:ext cx="10096571" cy="328614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571462" y="1000108"/>
            <a:ext cx="11049077" cy="1143000"/>
          </a:xfrm>
        </p:spPr>
        <p:txBody>
          <a:bodyPr/>
          <a:lstStyle>
            <a:lvl1pPr>
              <a:defRPr>
                <a:latin typeface="Gill Sans MT" pitchFamily="34" charset="0"/>
              </a:defRPr>
            </a:lvl1pPr>
          </a:lstStyle>
          <a:p>
            <a:r>
              <a:rPr lang="sv-SE" smtClean="0"/>
              <a:t>Klicka här för att ändra format</a:t>
            </a:r>
            <a:endParaRPr lang="sv-SE" dirty="0"/>
          </a:p>
        </p:txBody>
      </p:sp>
      <p:pic>
        <p:nvPicPr>
          <p:cNvPr id="1028" name="Picture 4"/>
          <p:cNvPicPr>
            <a:picLocks noChangeAspect="1" noChangeArrowheads="1"/>
          </p:cNvPicPr>
          <p:nvPr userDrawn="1"/>
        </p:nvPicPr>
        <p:blipFill>
          <a:blip r:embed="rId3" cstate="print"/>
          <a:srcRect/>
          <a:stretch>
            <a:fillRect/>
          </a:stretch>
        </p:blipFill>
        <p:spPr bwMode="auto">
          <a:xfrm flipH="1">
            <a:off x="0" y="6286520"/>
            <a:ext cx="12192000" cy="428628"/>
          </a:xfrm>
          <a:prstGeom prst="rect">
            <a:avLst/>
          </a:prstGeom>
          <a:noFill/>
          <a:ln w="9525">
            <a:noFill/>
            <a:miter lim="800000"/>
            <a:headEnd/>
            <a:tailEnd/>
          </a:ln>
        </p:spPr>
      </p:pic>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spTree>
    <p:extLst>
      <p:ext uri="{BB962C8B-B14F-4D97-AF65-F5344CB8AC3E}">
        <p14:creationId xmlns:p14="http://schemas.microsoft.com/office/powerpoint/2010/main" val="1876250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086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98397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1AA6DBE-38A0-468B-9011-A49F4E09434E}" type="datetimeFigureOut">
              <a:rPr lang="sv-SE" smtClean="0"/>
              <a:t>2019-12-17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99103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1AA6DBE-38A0-468B-9011-A49F4E09434E}" type="datetimeFigureOut">
              <a:rPr lang="sv-SE" smtClean="0"/>
              <a:t>2019-12-17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76421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1AA6DBE-38A0-468B-9011-A49F4E09434E}" type="datetimeFigureOut">
              <a:rPr lang="sv-SE" smtClean="0"/>
              <a:t>2019-12-17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73789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1AA6DBE-38A0-468B-9011-A49F4E09434E}" type="datetimeFigureOut">
              <a:rPr lang="sv-SE" smtClean="0"/>
              <a:t>2019-12-17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35401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2019-12-17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71733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2019-12-17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77038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A6DBE-38A0-468B-9011-A49F4E09434E}" type="datetimeFigureOut">
              <a:rPr lang="sv-SE" smtClean="0"/>
              <a:t>2019-12-17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85250-AC35-4BFA-BDDD-D2C46DAFC464}" type="slidenum">
              <a:rPr lang="sv-SE" smtClean="0"/>
              <a:t>‹#›</a:t>
            </a:fld>
            <a:endParaRPr lang="sv-SE"/>
          </a:p>
        </p:txBody>
      </p:sp>
      <p:pic>
        <p:nvPicPr>
          <p:cNvPr id="7" name="Picture 4"/>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29556" t="56766" r="1038" b="37828"/>
          <a:stretch/>
        </p:blipFill>
        <p:spPr bwMode="auto">
          <a:xfrm flipH="1">
            <a:off x="0" y="6275012"/>
            <a:ext cx="12192000" cy="451642"/>
          </a:xfrm>
          <a:prstGeom prst="rect">
            <a:avLst/>
          </a:prstGeom>
          <a:noFill/>
          <a:ln w="9525">
            <a:noFill/>
            <a:miter lim="800000"/>
            <a:headEnd/>
            <a:tailEnd/>
          </a:ln>
        </p:spPr>
      </p:pic>
    </p:spTree>
    <p:extLst>
      <p:ext uri="{BB962C8B-B14F-4D97-AF65-F5344CB8AC3E}">
        <p14:creationId xmlns:p14="http://schemas.microsoft.com/office/powerpoint/2010/main" val="30397274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
        <p:nvSpPr>
          <p:cNvPr id="3" name="Underrubrik 2"/>
          <p:cNvSpPr>
            <a:spLocks noGrp="1"/>
          </p:cNvSpPr>
          <p:nvPr>
            <p:ph type="subTitle" idx="1"/>
          </p:nvPr>
        </p:nvSpPr>
        <p:spPr/>
        <p:txBody>
          <a:bodyPr/>
          <a:lstStyle/>
          <a:p>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96"/>
            <a:ext cx="12192000" cy="6858000"/>
          </a:xfrm>
          <a:prstGeom prst="rect">
            <a:avLst/>
          </a:prstGeom>
        </p:spPr>
      </p:pic>
      <p:sp>
        <p:nvSpPr>
          <p:cNvPr id="5" name="Rubrik 1"/>
          <p:cNvSpPr txBox="1">
            <a:spLocks/>
          </p:cNvSpPr>
          <p:nvPr/>
        </p:nvSpPr>
        <p:spPr>
          <a:xfrm>
            <a:off x="2510287" y="983411"/>
            <a:ext cx="8307615" cy="4586116"/>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sv-SE" sz="19200" b="1" dirty="0" smtClean="0">
                <a:solidFill>
                  <a:schemeClr val="bg1"/>
                </a:solidFill>
                <a:latin typeface="Gill Sans MT" panose="020B0502020104020203" pitchFamily="34" charset="0"/>
              </a:rPr>
              <a:t>Kommunens styr- och ledningssystem</a:t>
            </a:r>
          </a:p>
          <a:p>
            <a:pPr>
              <a:lnSpc>
                <a:spcPct val="170000"/>
              </a:lnSpc>
            </a:pPr>
            <a:endParaRPr lang="sv-SE" sz="8000" dirty="0" smtClean="0">
              <a:solidFill>
                <a:schemeClr val="bg1"/>
              </a:solidFill>
              <a:latin typeface="Gill Sans MT" panose="020B0502020104020203" pitchFamily="34" charset="0"/>
            </a:endParaRPr>
          </a:p>
          <a:p>
            <a:pPr>
              <a:lnSpc>
                <a:spcPct val="170000"/>
              </a:lnSpc>
            </a:pPr>
            <a:r>
              <a:rPr lang="sv-SE" sz="11200" dirty="0" smtClean="0">
                <a:solidFill>
                  <a:schemeClr val="bg1"/>
                </a:solidFill>
                <a:latin typeface="Gill Sans MT" panose="020B0502020104020203" pitchFamily="34" charset="0"/>
              </a:rPr>
              <a:t>Leif Wikman, Avdelningschef</a:t>
            </a:r>
          </a:p>
          <a:p>
            <a:pPr>
              <a:lnSpc>
                <a:spcPct val="170000"/>
              </a:lnSpc>
            </a:pPr>
            <a:r>
              <a:rPr lang="sv-SE" sz="11200" dirty="0" smtClean="0">
                <a:solidFill>
                  <a:schemeClr val="bg1"/>
                </a:solidFill>
                <a:latin typeface="Gill Sans MT" panose="020B0502020104020203" pitchFamily="34" charset="0"/>
              </a:rPr>
              <a:t>Christer Lindström, Processledare</a:t>
            </a:r>
            <a:r>
              <a:rPr lang="sv-SE" dirty="0" smtClean="0">
                <a:solidFill>
                  <a:schemeClr val="bg1"/>
                </a:solidFill>
              </a:rPr>
              <a:t/>
            </a:r>
            <a:br>
              <a:rPr lang="sv-SE" dirty="0" smtClean="0">
                <a:solidFill>
                  <a:schemeClr val="bg1"/>
                </a:solidFill>
              </a:rPr>
            </a:br>
            <a:r>
              <a:rPr lang="sv-SE" sz="2000" dirty="0" smtClean="0">
                <a:solidFill>
                  <a:schemeClr val="bg1"/>
                </a:solidFill>
              </a:rPr>
              <a:t/>
            </a:r>
            <a:br>
              <a:rPr lang="sv-SE" sz="2000" dirty="0" smtClean="0">
                <a:solidFill>
                  <a:schemeClr val="bg1"/>
                </a:solidFill>
              </a:rPr>
            </a:br>
            <a:endParaRPr lang="sv-SE" sz="2200" dirty="0">
              <a:solidFill>
                <a:schemeClr val="bg1"/>
              </a:solidFill>
            </a:endParaRPr>
          </a:p>
        </p:txBody>
      </p:sp>
    </p:spTree>
    <p:extLst>
      <p:ext uri="{BB962C8B-B14F-4D97-AF65-F5344CB8AC3E}">
        <p14:creationId xmlns:p14="http://schemas.microsoft.com/office/powerpoint/2010/main" val="2658269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1"/>
          <p:cNvSpPr txBox="1">
            <a:spLocks/>
          </p:cNvSpPr>
          <p:nvPr/>
        </p:nvSpPr>
        <p:spPr>
          <a:xfrm>
            <a:off x="1631504" y="1700808"/>
            <a:ext cx="8712968" cy="3286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Gill Sans MT"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1400" kern="1200">
                <a:solidFill>
                  <a:schemeClr val="tx1"/>
                </a:solidFill>
                <a:latin typeface="Gill Sans MT"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Gill Sans M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p:txBody>
      </p:sp>
      <p:sp>
        <p:nvSpPr>
          <p:cNvPr id="9" name="Rubrik 2"/>
          <p:cNvSpPr txBox="1">
            <a:spLocks/>
          </p:cNvSpPr>
          <p:nvPr/>
        </p:nvSpPr>
        <p:spPr>
          <a:xfrm>
            <a:off x="1436444" y="270218"/>
            <a:ext cx="94330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lvl="0">
              <a:defRPr/>
            </a:pPr>
            <a:r>
              <a:rPr lang="sv-SE" sz="4400" b="0" dirty="0" smtClean="0">
                <a:solidFill>
                  <a:sysClr val="windowText" lastClr="000000"/>
                </a:solidFill>
              </a:rPr>
              <a:t>Nyckeltal</a:t>
            </a:r>
            <a:endParaRPr lang="sv-SE" b="0" dirty="0">
              <a:solidFill>
                <a:sysClr val="windowText" lastClr="000000"/>
              </a:solidFill>
            </a:endParaRPr>
          </a:p>
        </p:txBody>
      </p:sp>
      <p:sp>
        <p:nvSpPr>
          <p:cNvPr id="3" name="Rektangel 2"/>
          <p:cNvSpPr/>
          <p:nvPr/>
        </p:nvSpPr>
        <p:spPr>
          <a:xfrm>
            <a:off x="1436444" y="1509081"/>
            <a:ext cx="9763009" cy="3477875"/>
          </a:xfrm>
          <a:prstGeom prst="rect">
            <a:avLst/>
          </a:prstGeom>
        </p:spPr>
        <p:txBody>
          <a:bodyPr wrap="square">
            <a:spAutoFit/>
          </a:bodyPr>
          <a:lstStyle/>
          <a:p>
            <a:pPr marL="342900" indent="-342900">
              <a:buFont typeface="Arial" panose="020B0604020202020204" pitchFamily="34" charset="0"/>
              <a:buChar char="•"/>
            </a:pPr>
            <a:r>
              <a:rPr lang="sv-SE" sz="2000" b="1" dirty="0">
                <a:latin typeface="Gill Sans MT" panose="020B0502020104020203" pitchFamily="34" charset="0"/>
              </a:rPr>
              <a:t>Månadsrapporter: </a:t>
            </a:r>
            <a:r>
              <a:rPr lang="sv-SE" sz="2000" dirty="0">
                <a:latin typeface="Gill Sans MT" panose="020B0502020104020203" pitchFamily="34" charset="0"/>
              </a:rPr>
              <a:t>U</a:t>
            </a:r>
            <a:r>
              <a:rPr lang="sv-SE" sz="2000" dirty="0" smtClean="0">
                <a:latin typeface="Gill Sans MT" panose="020B0502020104020203" pitchFamily="34" charset="0"/>
              </a:rPr>
              <a:t>rval </a:t>
            </a:r>
            <a:r>
              <a:rPr lang="sv-SE" sz="2000" dirty="0">
                <a:latin typeface="Gill Sans MT" panose="020B0502020104020203" pitchFamily="34" charset="0"/>
              </a:rPr>
              <a:t>av nyckeltal </a:t>
            </a:r>
            <a:r>
              <a:rPr lang="sv-SE" sz="2000" dirty="0" smtClean="0">
                <a:latin typeface="Gill Sans MT" panose="020B0502020104020203" pitchFamily="34" charset="0"/>
              </a:rPr>
              <a:t>där månadsvisa utfall kan redovisas</a:t>
            </a:r>
            <a:endParaRPr lang="sv-SE" sz="2000" dirty="0">
              <a:latin typeface="Gill Sans MT" panose="020B0502020104020203" pitchFamily="34" charset="0"/>
            </a:endParaRPr>
          </a:p>
          <a:p>
            <a:pPr marL="342900" indent="-342900">
              <a:buFont typeface="Arial" panose="020B0604020202020204" pitchFamily="34" charset="0"/>
              <a:buChar char="•"/>
            </a:pPr>
            <a:r>
              <a:rPr lang="sv-SE" sz="2000" b="1" dirty="0">
                <a:latin typeface="Gill Sans MT" panose="020B0502020104020203" pitchFamily="34" charset="0"/>
              </a:rPr>
              <a:t>Fördjupade månadsrapport i mars: </a:t>
            </a:r>
            <a:r>
              <a:rPr lang="sv-SE" sz="2000" dirty="0">
                <a:latin typeface="Gill Sans MT" panose="020B0502020104020203" pitchFamily="34" charset="0"/>
              </a:rPr>
              <a:t>Urval av nyckeltal där månadsvisa utfall kan </a:t>
            </a:r>
            <a:r>
              <a:rPr lang="sv-SE" sz="2000" dirty="0" smtClean="0">
                <a:latin typeface="Gill Sans MT" panose="020B0502020104020203" pitchFamily="34" charset="0"/>
              </a:rPr>
              <a:t>redovisas eller </a:t>
            </a:r>
            <a:r>
              <a:rPr lang="sv-SE" sz="2000" dirty="0">
                <a:latin typeface="Gill Sans MT" panose="020B0502020104020203" pitchFamily="34" charset="0"/>
              </a:rPr>
              <a:t>kan ackumuleras till mars</a:t>
            </a:r>
            <a:r>
              <a:rPr lang="sv-SE" sz="2000" dirty="0" smtClean="0">
                <a:latin typeface="Gill Sans MT" panose="020B0502020104020203" pitchFamily="34" charset="0"/>
              </a:rPr>
              <a:t>.</a:t>
            </a:r>
            <a:endParaRPr lang="sv-SE" sz="2000" dirty="0">
              <a:latin typeface="Gill Sans MT" panose="020B0502020104020203" pitchFamily="34" charset="0"/>
            </a:endParaRPr>
          </a:p>
          <a:p>
            <a:pPr marL="342900" indent="-342900">
              <a:buFont typeface="Arial" panose="020B0604020202020204" pitchFamily="34" charset="0"/>
              <a:buChar char="•"/>
            </a:pPr>
            <a:r>
              <a:rPr lang="sv-SE" sz="2000" b="1" dirty="0">
                <a:latin typeface="Gill Sans MT" panose="020B0502020104020203" pitchFamily="34" charset="0"/>
              </a:rPr>
              <a:t>Delårsrapport i augusti: </a:t>
            </a:r>
            <a:r>
              <a:rPr lang="sv-SE" sz="2000" dirty="0">
                <a:latin typeface="Gill Sans MT" panose="020B0502020104020203" pitchFamily="34" charset="0"/>
              </a:rPr>
              <a:t>En nyckeltalsbilaga i två delar. </a:t>
            </a:r>
            <a:r>
              <a:rPr lang="sv-SE" sz="2000" dirty="0" smtClean="0">
                <a:latin typeface="Gill Sans MT" panose="020B0502020104020203" pitchFamily="34" charset="0"/>
              </a:rPr>
              <a:t>Del ett består av ett urval </a:t>
            </a:r>
            <a:r>
              <a:rPr lang="sv-SE" sz="2000" dirty="0">
                <a:latin typeface="Gill Sans MT" panose="020B0502020104020203" pitchFamily="34" charset="0"/>
              </a:rPr>
              <a:t>av nyckeltal där månadsvisa utfall kan redovisas eller kan ackumuleras till </a:t>
            </a:r>
            <a:r>
              <a:rPr lang="sv-SE" sz="2000" dirty="0" smtClean="0">
                <a:latin typeface="Gill Sans MT" panose="020B0502020104020203" pitchFamily="34" charset="0"/>
              </a:rPr>
              <a:t>aug.</a:t>
            </a:r>
            <a:endParaRPr lang="sv-SE" sz="2000" dirty="0">
              <a:latin typeface="Gill Sans MT" panose="020B0502020104020203" pitchFamily="34" charset="0"/>
            </a:endParaRPr>
          </a:p>
          <a:p>
            <a:pPr marL="342900" indent="-342900">
              <a:buFont typeface="Arial" panose="020B0604020202020204" pitchFamily="34" charset="0"/>
              <a:buChar char="•"/>
            </a:pPr>
            <a:r>
              <a:rPr lang="sv-SE" sz="2000" dirty="0" smtClean="0">
                <a:latin typeface="Gill Sans MT" panose="020B0502020104020203" pitchFamily="34" charset="0"/>
              </a:rPr>
              <a:t>Del </a:t>
            </a:r>
            <a:r>
              <a:rPr lang="sv-SE" sz="2000" dirty="0">
                <a:latin typeface="Gill Sans MT" panose="020B0502020104020203" pitchFamily="34" charset="0"/>
              </a:rPr>
              <a:t>två redovisar det senaste utfallet för verksamhetsbeskrivande basnyckeltal</a:t>
            </a:r>
            <a:r>
              <a:rPr lang="sv-SE" sz="2000" dirty="0" smtClean="0">
                <a:latin typeface="Gill Sans MT" panose="020B0502020104020203" pitchFamily="34" charset="0"/>
              </a:rPr>
              <a:t>.</a:t>
            </a:r>
            <a:endParaRPr lang="sv-SE" sz="2000" dirty="0">
              <a:latin typeface="Gill Sans MT" panose="020B0502020104020203" pitchFamily="34" charset="0"/>
            </a:endParaRPr>
          </a:p>
          <a:p>
            <a:pPr marL="342900" indent="-342900">
              <a:buFont typeface="Arial" panose="020B0604020202020204" pitchFamily="34" charset="0"/>
              <a:buChar char="•"/>
            </a:pPr>
            <a:r>
              <a:rPr lang="sv-SE" sz="2000" b="1" dirty="0">
                <a:latin typeface="Gill Sans MT" panose="020B0502020104020203" pitchFamily="34" charset="0"/>
              </a:rPr>
              <a:t>Årsredovisning: </a:t>
            </a:r>
            <a:r>
              <a:rPr lang="sv-SE" sz="2000" dirty="0">
                <a:latin typeface="Gill Sans MT" panose="020B0502020104020203" pitchFamily="34" charset="0"/>
              </a:rPr>
              <a:t>Samtliga nyckeltal kopplade mot av Kommunfullmäktige beslutade för att bedöma grad av måluppfyllelse. Presenteras i en nyckeltalsbilaga för Piteå kommun totalt samt per nämnd/bolag</a:t>
            </a:r>
            <a:r>
              <a:rPr lang="sv-SE" sz="2000" dirty="0" smtClean="0">
                <a:latin typeface="Gill Sans MT" panose="020B0502020104020203" pitchFamily="34" charset="0"/>
              </a:rPr>
              <a:t>.</a:t>
            </a:r>
          </a:p>
          <a:p>
            <a:pPr marL="342900" indent="-342900">
              <a:buFont typeface="Arial" panose="020B0604020202020204" pitchFamily="34" charset="0"/>
              <a:buChar char="•"/>
            </a:pPr>
            <a:endParaRPr lang="sv-SE" sz="2000" dirty="0">
              <a:latin typeface="Gill Sans MT" panose="020B0502020104020203" pitchFamily="34" charset="0"/>
            </a:endParaRPr>
          </a:p>
          <a:p>
            <a:pPr marL="342900" indent="-342900">
              <a:buFont typeface="Arial" panose="020B0604020202020204" pitchFamily="34" charset="0"/>
              <a:buChar char="•"/>
            </a:pPr>
            <a:r>
              <a:rPr lang="sv-SE" sz="2000" dirty="0">
                <a:latin typeface="Gill Sans MT" panose="020B0502020104020203" pitchFamily="34" charset="0"/>
              </a:rPr>
              <a:t>Alla nyckeltal som är individbaserade redovisas med utfall för män och kvinnor.</a:t>
            </a:r>
          </a:p>
        </p:txBody>
      </p:sp>
    </p:spTree>
    <p:extLst>
      <p:ext uri="{BB962C8B-B14F-4D97-AF65-F5344CB8AC3E}">
        <p14:creationId xmlns:p14="http://schemas.microsoft.com/office/powerpoint/2010/main" val="182321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p:cNvSpPr txBox="1">
            <a:spLocks/>
          </p:cNvSpPr>
          <p:nvPr/>
        </p:nvSpPr>
        <p:spPr>
          <a:xfrm>
            <a:off x="1436444" y="270218"/>
            <a:ext cx="94330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lvl="0">
              <a:defRPr/>
            </a:pPr>
            <a:r>
              <a:rPr lang="sv-SE" sz="4400" b="0" dirty="0" smtClean="0">
                <a:solidFill>
                  <a:sysClr val="windowText" lastClr="000000"/>
                </a:solidFill>
              </a:rPr>
              <a:t>Nyckeltal</a:t>
            </a:r>
            <a:endParaRPr lang="sv-SE" sz="4400" b="0" dirty="0">
              <a:solidFill>
                <a:sysClr val="windowText" lastClr="000000"/>
              </a:solidFill>
            </a:endParaRPr>
          </a:p>
        </p:txBody>
      </p:sp>
      <p:pic>
        <p:nvPicPr>
          <p:cNvPr id="2" name="Bildobjekt 1"/>
          <p:cNvPicPr>
            <a:picLocks noChangeAspect="1"/>
          </p:cNvPicPr>
          <p:nvPr/>
        </p:nvPicPr>
        <p:blipFill>
          <a:blip r:embed="rId3"/>
          <a:stretch>
            <a:fillRect/>
          </a:stretch>
        </p:blipFill>
        <p:spPr>
          <a:xfrm>
            <a:off x="186627" y="1759528"/>
            <a:ext cx="11721907" cy="1856508"/>
          </a:xfrm>
          <a:prstGeom prst="rect">
            <a:avLst/>
          </a:prstGeom>
        </p:spPr>
      </p:pic>
    </p:spTree>
    <p:extLst>
      <p:ext uri="{BB962C8B-B14F-4D97-AF65-F5344CB8AC3E}">
        <p14:creationId xmlns:p14="http://schemas.microsoft.com/office/powerpoint/2010/main" val="2025236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p:cNvSpPr txBox="1">
            <a:spLocks/>
          </p:cNvSpPr>
          <p:nvPr/>
        </p:nvSpPr>
        <p:spPr>
          <a:xfrm>
            <a:off x="2351584" y="116632"/>
            <a:ext cx="94330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lvl="0">
              <a:defRPr/>
            </a:pPr>
            <a:r>
              <a:rPr lang="sv-SE" sz="4400" b="0" dirty="0" smtClean="0">
                <a:solidFill>
                  <a:sysClr val="windowText" lastClr="000000"/>
                </a:solidFill>
              </a:rPr>
              <a:t>Underlag för målbedömning</a:t>
            </a:r>
            <a:endParaRPr lang="sv-SE" sz="4400" b="0" dirty="0">
              <a:solidFill>
                <a:sysClr val="windowText" lastClr="000000"/>
              </a:solidFill>
            </a:endParaRPr>
          </a:p>
        </p:txBody>
      </p:sp>
      <p:sp>
        <p:nvSpPr>
          <p:cNvPr id="3" name="Rektangel 2"/>
          <p:cNvSpPr/>
          <p:nvPr/>
        </p:nvSpPr>
        <p:spPr>
          <a:xfrm>
            <a:off x="581891" y="1259632"/>
            <a:ext cx="10626436" cy="3970318"/>
          </a:xfrm>
          <a:prstGeom prst="rect">
            <a:avLst/>
          </a:prstGeom>
        </p:spPr>
        <p:txBody>
          <a:bodyPr wrap="square">
            <a:spAutoFit/>
          </a:bodyPr>
          <a:lstStyle/>
          <a:p>
            <a:pPr marL="285750" indent="-285750">
              <a:buFont typeface="Arial" panose="020B0604020202020204" pitchFamily="34" charset="0"/>
              <a:buChar char="•"/>
            </a:pPr>
            <a:r>
              <a:rPr lang="sv-SE" sz="2800" dirty="0">
                <a:latin typeface="Gill Sans MT" panose="020B0502020104020203" pitchFamily="34" charset="0"/>
              </a:rPr>
              <a:t>Analys sker utifrån fastställda mål för att undvika att enskilda nyckeltal får allt för stor vikt. </a:t>
            </a:r>
          </a:p>
          <a:p>
            <a:pPr marL="285750" indent="-285750">
              <a:buFont typeface="Arial" panose="020B0604020202020204" pitchFamily="34" charset="0"/>
              <a:buChar char="•"/>
            </a:pPr>
            <a:r>
              <a:rPr lang="sv-SE" sz="2800" dirty="0">
                <a:latin typeface="Gill Sans MT" panose="020B0502020104020203" pitchFamily="34" charset="0"/>
              </a:rPr>
              <a:t>Analysen ska handla om helheten för målet, eller det strategiska området, inte om detaljer. </a:t>
            </a:r>
          </a:p>
          <a:p>
            <a:pPr marL="285750" indent="-285750">
              <a:buFont typeface="Arial" panose="020B0604020202020204" pitchFamily="34" charset="0"/>
              <a:buChar char="•"/>
            </a:pPr>
            <a:r>
              <a:rPr lang="sv-SE" sz="2800" dirty="0">
                <a:latin typeface="Gill Sans MT" panose="020B0502020104020203" pitchFamily="34" charset="0"/>
              </a:rPr>
              <a:t>Nyckeltalens roll är att stödja en kvalitativ bedömning, men kan aldrig utgöra det enda underlaget för bedömning, men kan aldrig utgöra det enda underlaget för bedömning av måluppfyllelse. </a:t>
            </a:r>
          </a:p>
          <a:p>
            <a:pPr marL="285750" indent="-285750">
              <a:buFont typeface="Arial" panose="020B0604020202020204" pitchFamily="34" charset="0"/>
              <a:buChar char="•"/>
            </a:pPr>
            <a:r>
              <a:rPr lang="sv-SE" sz="2800" dirty="0">
                <a:latin typeface="Gill Sans MT" panose="020B0502020104020203" pitchFamily="34" charset="0"/>
              </a:rPr>
              <a:t>Jämförelser med andra kommuner ger möjligheter att förhålla sig till de egna resultaten.</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01" y="5584319"/>
            <a:ext cx="11801598" cy="407621"/>
          </a:xfrm>
          <a:prstGeom prst="rect">
            <a:avLst/>
          </a:prstGeom>
        </p:spPr>
      </p:pic>
    </p:spTree>
    <p:extLst>
      <p:ext uri="{BB962C8B-B14F-4D97-AF65-F5344CB8AC3E}">
        <p14:creationId xmlns:p14="http://schemas.microsoft.com/office/powerpoint/2010/main" val="3214714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med rundade hörn 6"/>
          <p:cNvSpPr/>
          <p:nvPr/>
        </p:nvSpPr>
        <p:spPr>
          <a:xfrm>
            <a:off x="1738365" y="1986512"/>
            <a:ext cx="8119068" cy="34867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endParaRPr lang="en-US" dirty="0"/>
          </a:p>
        </p:txBody>
      </p:sp>
      <p:sp>
        <p:nvSpPr>
          <p:cNvPr id="2" name="Rubrik 1"/>
          <p:cNvSpPr>
            <a:spLocks noGrp="1"/>
          </p:cNvSpPr>
          <p:nvPr>
            <p:ph type="title"/>
          </p:nvPr>
        </p:nvSpPr>
        <p:spPr>
          <a:xfrm>
            <a:off x="1707994" y="-2862"/>
            <a:ext cx="10515600" cy="1325563"/>
          </a:xfrm>
        </p:spPr>
        <p:txBody>
          <a:bodyPr/>
          <a:lstStyle/>
          <a:p>
            <a:r>
              <a:rPr lang="sv-SE" dirty="0" smtClean="0">
                <a:latin typeface="Gill Sans"/>
              </a:rPr>
              <a:t>Parallella</a:t>
            </a:r>
            <a:r>
              <a:rPr lang="en-US" dirty="0" smtClean="0">
                <a:latin typeface="Gill Sans"/>
              </a:rPr>
              <a:t> </a:t>
            </a:r>
            <a:r>
              <a:rPr lang="sv-SE" dirty="0" smtClean="0">
                <a:latin typeface="Gill Sans"/>
              </a:rPr>
              <a:t>styr-</a:t>
            </a:r>
            <a:r>
              <a:rPr lang="en-US" dirty="0" smtClean="0">
                <a:latin typeface="Gill Sans"/>
              </a:rPr>
              <a:t> och </a:t>
            </a:r>
            <a:r>
              <a:rPr lang="sv-SE" dirty="0" smtClean="0">
                <a:latin typeface="Gill Sans"/>
              </a:rPr>
              <a:t>ledningssystem</a:t>
            </a:r>
            <a:endParaRPr lang="sv-SE" dirty="0">
              <a:latin typeface="Gill Sans"/>
            </a:endParaRPr>
          </a:p>
        </p:txBody>
      </p:sp>
      <p:sp>
        <p:nvSpPr>
          <p:cNvPr id="4" name="Rektangel med rundade hörn 3"/>
          <p:cNvSpPr/>
          <p:nvPr/>
        </p:nvSpPr>
        <p:spPr>
          <a:xfrm>
            <a:off x="2211367" y="1690688"/>
            <a:ext cx="2513214" cy="4032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latin typeface="Gill Sans"/>
              </a:rPr>
              <a:t>MÅL OCH RESULTATSTYRNING</a:t>
            </a:r>
          </a:p>
          <a:p>
            <a:pPr algn="ctr"/>
            <a:endParaRPr lang="sv-SE" sz="1600" dirty="0" smtClean="0">
              <a:latin typeface="Gill Sans"/>
            </a:endParaRPr>
          </a:p>
          <a:p>
            <a:pPr algn="ctr"/>
            <a:endParaRPr lang="sv-SE" sz="1600" dirty="0" smtClean="0">
              <a:latin typeface="Gill Sans"/>
            </a:endParaRPr>
          </a:p>
          <a:p>
            <a:pPr algn="ctr"/>
            <a:endParaRPr lang="sv-SE" sz="1600" dirty="0" smtClean="0">
              <a:latin typeface="Gill Sans"/>
            </a:endParaRPr>
          </a:p>
          <a:p>
            <a:pPr marL="285750" indent="-285750">
              <a:buFont typeface="Arial" panose="020B0604020202020204" pitchFamily="34" charset="0"/>
              <a:buChar char="•"/>
            </a:pPr>
            <a:r>
              <a:rPr lang="sv-SE" sz="1600" dirty="0" err="1" smtClean="0">
                <a:latin typeface="Gill Sans"/>
              </a:rPr>
              <a:t>Årshjul</a:t>
            </a:r>
            <a:r>
              <a:rPr lang="sv-SE" sz="1600" dirty="0" smtClean="0">
                <a:latin typeface="Gill Sans"/>
              </a:rPr>
              <a:t> / VEP</a:t>
            </a:r>
          </a:p>
          <a:p>
            <a:pPr marL="285750" indent="-285750">
              <a:buFont typeface="Arial" panose="020B0604020202020204" pitchFamily="34" charset="0"/>
              <a:buChar char="•"/>
            </a:pPr>
            <a:r>
              <a:rPr lang="sv-SE" sz="1600" dirty="0" smtClean="0">
                <a:latin typeface="Gill Sans"/>
              </a:rPr>
              <a:t>Mål</a:t>
            </a:r>
          </a:p>
          <a:p>
            <a:pPr marL="285750" indent="-285750">
              <a:buFont typeface="Arial" panose="020B0604020202020204" pitchFamily="34" charset="0"/>
              <a:buChar char="•"/>
            </a:pPr>
            <a:r>
              <a:rPr lang="sv-SE" sz="1600" dirty="0" smtClean="0">
                <a:latin typeface="Gill Sans"/>
              </a:rPr>
              <a:t>Nyckeltal</a:t>
            </a:r>
          </a:p>
          <a:p>
            <a:pPr marL="285750" indent="-285750">
              <a:buFont typeface="Arial" panose="020B0604020202020204" pitchFamily="34" charset="0"/>
              <a:buChar char="•"/>
            </a:pPr>
            <a:endParaRPr lang="sv-SE" dirty="0"/>
          </a:p>
        </p:txBody>
      </p:sp>
      <p:sp>
        <p:nvSpPr>
          <p:cNvPr id="5" name="Rektangel med rundade hörn 4"/>
          <p:cNvSpPr/>
          <p:nvPr/>
        </p:nvSpPr>
        <p:spPr>
          <a:xfrm>
            <a:off x="4936556" y="1690688"/>
            <a:ext cx="2513214" cy="4032279"/>
          </a:xfrm>
          <a:prstGeom prst="roundRect">
            <a:avLst/>
          </a:prstGeom>
          <a:ln w="3175">
            <a:solidFill>
              <a:schemeClr val="accent2">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sv-SE" sz="1600" dirty="0" smtClean="0">
                <a:latin typeface="Gill Sans"/>
              </a:rPr>
              <a:t>HIERARKI OCH</a:t>
            </a:r>
            <a:br>
              <a:rPr lang="sv-SE" sz="1600" dirty="0" smtClean="0">
                <a:latin typeface="Gill Sans"/>
              </a:rPr>
            </a:br>
            <a:r>
              <a:rPr lang="sv-SE" sz="1600" dirty="0" smtClean="0">
                <a:latin typeface="Gill Sans"/>
              </a:rPr>
              <a:t>REGELSTYRNING</a:t>
            </a:r>
          </a:p>
          <a:p>
            <a:pPr algn="ctr"/>
            <a:endParaRPr lang="sv-SE" sz="1600" dirty="0" smtClean="0">
              <a:latin typeface="Gill Sans"/>
            </a:endParaRPr>
          </a:p>
          <a:p>
            <a:pPr algn="ctr"/>
            <a:endParaRPr lang="sv-SE" sz="1600" dirty="0" smtClean="0">
              <a:latin typeface="Gill Sans"/>
            </a:endParaRPr>
          </a:p>
          <a:p>
            <a:pPr algn="ctr"/>
            <a:endParaRPr lang="sv-SE" sz="1600" dirty="0" smtClean="0">
              <a:latin typeface="Gill Sans"/>
            </a:endParaRPr>
          </a:p>
          <a:p>
            <a:pPr marL="285750" indent="-285750">
              <a:buFont typeface="Arial" panose="020B0604020202020204" pitchFamily="34" charset="0"/>
              <a:buChar char="•"/>
            </a:pPr>
            <a:r>
              <a:rPr lang="sv-SE" sz="1600" dirty="0" smtClean="0">
                <a:latin typeface="Gill Sans"/>
              </a:rPr>
              <a:t>Organisation</a:t>
            </a:r>
          </a:p>
          <a:p>
            <a:pPr marL="285750" indent="-285750">
              <a:buFont typeface="Arial" panose="020B0604020202020204" pitchFamily="34" charset="0"/>
              <a:buChar char="•"/>
            </a:pPr>
            <a:r>
              <a:rPr lang="sv-SE" sz="1600" dirty="0" smtClean="0">
                <a:latin typeface="Gill Sans"/>
              </a:rPr>
              <a:t>Reglemente</a:t>
            </a:r>
          </a:p>
          <a:p>
            <a:pPr marL="285750" indent="-285750">
              <a:buFont typeface="Arial" panose="020B0604020202020204" pitchFamily="34" charset="0"/>
              <a:buChar char="•"/>
            </a:pPr>
            <a:r>
              <a:rPr lang="sv-SE" sz="1600" dirty="0" smtClean="0">
                <a:latin typeface="Gill Sans"/>
              </a:rPr>
              <a:t>Styrande Dokument</a:t>
            </a:r>
            <a:endParaRPr lang="sv-SE" sz="1600" dirty="0">
              <a:latin typeface="Gill Sans"/>
            </a:endParaRPr>
          </a:p>
        </p:txBody>
      </p:sp>
      <p:sp>
        <p:nvSpPr>
          <p:cNvPr id="6" name="Rektangel med rundade hörn 5"/>
          <p:cNvSpPr/>
          <p:nvPr/>
        </p:nvSpPr>
        <p:spPr>
          <a:xfrm>
            <a:off x="7629988" y="1986512"/>
            <a:ext cx="2513214" cy="34867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latin typeface="Gill Sans"/>
              </a:rPr>
              <a:t>TILLIT OCH</a:t>
            </a:r>
            <a:br>
              <a:rPr lang="en-US" sz="1600" dirty="0" smtClean="0">
                <a:latin typeface="Gill Sans"/>
              </a:rPr>
            </a:br>
            <a:r>
              <a:rPr lang="en-US" sz="1600" dirty="0" smtClean="0">
                <a:latin typeface="Gill Sans"/>
              </a:rPr>
              <a:t>VÄRDERINGS-STYRNING</a:t>
            </a:r>
          </a:p>
          <a:p>
            <a:pPr algn="ctr"/>
            <a:endParaRPr lang="en-US" sz="1600" dirty="0">
              <a:latin typeface="Gill Sans"/>
            </a:endParaRPr>
          </a:p>
          <a:p>
            <a:pPr algn="ctr"/>
            <a:endParaRPr lang="en-US" sz="1600" dirty="0" smtClean="0">
              <a:latin typeface="Gill Sans"/>
            </a:endParaRPr>
          </a:p>
          <a:p>
            <a:pPr algn="ctr"/>
            <a:endParaRPr lang="en-US" sz="1600" dirty="0" smtClean="0">
              <a:latin typeface="Gill Sans"/>
            </a:endParaRPr>
          </a:p>
          <a:p>
            <a:pPr marL="285750" indent="-285750">
              <a:buFont typeface="Arial" panose="020B0604020202020204" pitchFamily="34" charset="0"/>
              <a:buChar char="•"/>
            </a:pPr>
            <a:r>
              <a:rPr lang="en-US" sz="1600" dirty="0" smtClean="0">
                <a:latin typeface="Gill Sans"/>
              </a:rPr>
              <a:t>Vision</a:t>
            </a:r>
            <a:endParaRPr lang="en-US" sz="1600" dirty="0">
              <a:latin typeface="Gill Sans"/>
            </a:endParaRPr>
          </a:p>
          <a:p>
            <a:pPr marL="285750" indent="-285750">
              <a:buFont typeface="Arial" panose="020B0604020202020204" pitchFamily="34" charset="0"/>
              <a:buChar char="•"/>
            </a:pPr>
            <a:r>
              <a:rPr lang="en-US" sz="1600" dirty="0" err="1" smtClean="0">
                <a:latin typeface="Gill Sans"/>
              </a:rPr>
              <a:t>Värderingar</a:t>
            </a:r>
            <a:endParaRPr lang="en-US" sz="1600" dirty="0" smtClean="0">
              <a:latin typeface="Gill Sans"/>
            </a:endParaRPr>
          </a:p>
          <a:p>
            <a:pPr marL="285750" indent="-285750">
              <a:buFont typeface="Arial" panose="020B0604020202020204" pitchFamily="34" charset="0"/>
              <a:buChar char="•"/>
            </a:pPr>
            <a:r>
              <a:rPr lang="en-US" sz="1600" dirty="0" smtClean="0">
                <a:latin typeface="Gill Sans"/>
              </a:rPr>
              <a:t>Kultur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6993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ubrik 2"/>
          <p:cNvSpPr>
            <a:spLocks noGrp="1"/>
          </p:cNvSpPr>
          <p:nvPr>
            <p:ph type="title"/>
          </p:nvPr>
        </p:nvSpPr>
        <p:spPr>
          <a:xfrm>
            <a:off x="717586" y="-6235"/>
            <a:ext cx="11035644" cy="1709370"/>
          </a:xfrm>
        </p:spPr>
        <p:txBody>
          <a:bodyPr>
            <a:normAutofit/>
          </a:bodyPr>
          <a:lstStyle/>
          <a:p>
            <a:pPr algn="ctr"/>
            <a:r>
              <a:rPr lang="sv-SE" dirty="0">
                <a:latin typeface="Gill Sans MT" panose="020B0502020104020203" pitchFamily="34" charset="0"/>
              </a:rPr>
              <a:t>Så här knyter kommunens styr- och ledningssystem ihop ekonomi och kvalitet</a:t>
            </a:r>
            <a:endParaRPr lang="sv-SE" dirty="0"/>
          </a:p>
        </p:txBody>
      </p:sp>
      <p:sp>
        <p:nvSpPr>
          <p:cNvPr id="19" name="Platshållare för text 3"/>
          <p:cNvSpPr txBox="1">
            <a:spLocks/>
          </p:cNvSpPr>
          <p:nvPr/>
        </p:nvSpPr>
        <p:spPr>
          <a:xfrm>
            <a:off x="8082515" y="7057465"/>
            <a:ext cx="3524249" cy="285750"/>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Kommunledningsförvaltningen</a:t>
            </a: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V-form 19"/>
          <p:cNvSpPr/>
          <p:nvPr/>
        </p:nvSpPr>
        <p:spPr>
          <a:xfrm>
            <a:off x="754497" y="1684021"/>
            <a:ext cx="3438227" cy="2016224"/>
          </a:xfrm>
          <a:prstGeom prst="chevron">
            <a:avLst>
              <a:gd name="adj" fmla="val 14647"/>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Årsredovisning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Utvärdering av mål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Analys av resultat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Behov av åtgärder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Ansvarsutkrävande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God ekonomisk </a:t>
            </a:r>
            <a:r>
              <a:rPr kumimoji="0" lang="sv-SE" sz="1600" b="0" i="0" u="none" strike="noStrike" kern="1200" cap="none" spc="0" normalizeH="0" baseline="0" noProof="0" dirty="0" smtClean="0">
                <a:ln>
                  <a:noFill/>
                </a:ln>
                <a:solidFill>
                  <a:prstClr val="black"/>
                </a:solidFill>
                <a:effectLst/>
                <a:uLnTx/>
                <a:uFillTx/>
                <a:latin typeface="Calibri" panose="020F0502020204030204"/>
                <a:ea typeface="+mn-ea"/>
                <a:cs typeface="+mn-cs"/>
              </a:rPr>
              <a:t>hushållning</a:t>
            </a:r>
            <a:endPar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Grund för riktlinjer</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V-form 20"/>
          <p:cNvSpPr/>
          <p:nvPr/>
        </p:nvSpPr>
        <p:spPr>
          <a:xfrm>
            <a:off x="7032204" y="2489121"/>
            <a:ext cx="2726574" cy="2654995"/>
          </a:xfrm>
          <a:prstGeom prst="chevron">
            <a:avLst>
              <a:gd name="adj" fmla="val 14647"/>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Verksamhetsplan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Utgångspunkt från årsredovisningen och de resultat och analyser som redovisas där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Övriga parametrar</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V-form 21"/>
          <p:cNvSpPr/>
          <p:nvPr/>
        </p:nvSpPr>
        <p:spPr>
          <a:xfrm>
            <a:off x="9546121" y="2489122"/>
            <a:ext cx="2415580" cy="2654995"/>
          </a:xfrm>
          <a:prstGeom prst="chevron">
            <a:avLst>
              <a:gd name="adj" fmla="val 14647"/>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Månads- och delårsbokslut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Uppföljningar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Analyser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Behov av eventuella åtgärder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Eventuella justeringar</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V-form 23"/>
          <p:cNvSpPr/>
          <p:nvPr/>
        </p:nvSpPr>
        <p:spPr>
          <a:xfrm>
            <a:off x="4325724" y="2489123"/>
            <a:ext cx="2930516" cy="2654994"/>
          </a:xfrm>
          <a:prstGeom prst="chevron">
            <a:avLst>
              <a:gd name="adj" fmla="val 14647"/>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Politiska riktlinjer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Viljeinriktning för perioden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Tydliga uppdrag för nämnder och styrelse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Utmaningar inför kommande budget och </a:t>
            </a:r>
            <a:r>
              <a:rPr kumimoji="0" lang="sv-SE"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verksamhets-plan</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V-form 24"/>
          <p:cNvSpPr/>
          <p:nvPr/>
        </p:nvSpPr>
        <p:spPr>
          <a:xfrm>
            <a:off x="772624" y="3945913"/>
            <a:ext cx="3403475" cy="1991754"/>
          </a:xfrm>
          <a:prstGeom prst="chevron">
            <a:avLst>
              <a:gd name="adj" fmla="val 14647"/>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Omvärldsanalys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smtClean="0">
                <a:ln>
                  <a:noFill/>
                </a:ln>
                <a:solidFill>
                  <a:prstClr val="black"/>
                </a:solidFill>
                <a:effectLst/>
                <a:uLnTx/>
                <a:uFillTx/>
                <a:latin typeface="Calibri" panose="020F0502020204030204"/>
                <a:ea typeface="+mn-ea"/>
                <a:cs typeface="+mn-cs"/>
              </a:rPr>
              <a:t>Långsiktiga förutsättningar</a:t>
            </a:r>
            <a:endPar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Internationellt, nationellt, lokalt/regionalt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ruta 25"/>
          <p:cNvSpPr txBox="1"/>
          <p:nvPr/>
        </p:nvSpPr>
        <p:spPr>
          <a:xfrm rot="16200000">
            <a:off x="-390949" y="4642963"/>
            <a:ext cx="17942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Förutsättningar</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ruta 26"/>
          <p:cNvSpPr txBox="1"/>
          <p:nvPr/>
        </p:nvSpPr>
        <p:spPr>
          <a:xfrm rot="16200000">
            <a:off x="-132687" y="2527704"/>
            <a:ext cx="12401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Processen</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15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txBox="1">
            <a:spLocks/>
          </p:cNvSpPr>
          <p:nvPr/>
        </p:nvSpPr>
        <p:spPr>
          <a:xfrm>
            <a:off x="5951984" y="1424187"/>
            <a:ext cx="5760640" cy="3790204"/>
          </a:xfrm>
          <a:prstGeom prst="rect">
            <a:avLst/>
          </a:prstGeom>
          <a:solidFill>
            <a:srgbClr val="F79646">
              <a:lumMod val="20000"/>
              <a:lumOff val="80000"/>
              <a:alpha val="50000"/>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Gill Sans MT"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1400" kern="1200">
                <a:solidFill>
                  <a:schemeClr val="tx1"/>
                </a:solidFill>
                <a:latin typeface="Gill Sans MT"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Gill Sans M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1800" b="1"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Styrande dokument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Policys (Kommunfullmäktige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Reglementen (Kommunfullmäktige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Plan/program (Kommunfullmäktige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Föreskrifter (Kommunstyrelsen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Riktlinjer (Kommunstyrelsen/nämnd beslutar i de flesta fall)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Handlingsplan (Kommunstyrelsen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Anvisning/instruktion (Kommunchef/förvaltningschef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Bolagsordningar – ägardirektiv (Kommunfullmäktige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Delegationsordningar (Respektive styrelse/nämnd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Taxor och avgifter (Kommunfullmäktige beslutar)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
            </a:r>
            <a:b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b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En </a:t>
            </a:r>
            <a:r>
              <a:rPr kumimoji="0" lang="sv-SE" sz="1600" b="0" i="1"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rutinbeskrivning</a:t>
            </a:r>
            <a:r>
              <a:rPr kumimoji="0" lang="sv-SE" sz="16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 på verksamhetsnivå är inte ett officiellt styrande dokument och beslutas därför av och för verksamhetens egna behov.</a:t>
            </a:r>
          </a:p>
        </p:txBody>
      </p:sp>
      <p:sp>
        <p:nvSpPr>
          <p:cNvPr id="3" name="Rubrik 2"/>
          <p:cNvSpPr txBox="1">
            <a:spLocks/>
          </p:cNvSpPr>
          <p:nvPr/>
        </p:nvSpPr>
        <p:spPr>
          <a:xfrm>
            <a:off x="1326344" y="116632"/>
            <a:ext cx="921702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rPr>
              <a:t>Att leda och styra i Piteå kommun</a:t>
            </a:r>
            <a:br>
              <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rPr>
            </a:br>
            <a:r>
              <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rPr>
              <a:t>- </a:t>
            </a:r>
            <a:r>
              <a:rPr kumimoji="0" lang="sv-SE" sz="3200" b="0" i="0" u="none" strike="noStrike" kern="1200" cap="none" spc="0" normalizeH="0" baseline="0" noProof="0" dirty="0">
                <a:ln>
                  <a:noFill/>
                </a:ln>
                <a:solidFill>
                  <a:sysClr val="windowText" lastClr="000000"/>
                </a:solidFill>
                <a:effectLst/>
                <a:uLnTx/>
                <a:uFillTx/>
                <a:latin typeface="Gill Sans MT" pitchFamily="34" charset="0"/>
                <a:ea typeface="+mj-ea"/>
                <a:cs typeface="+mj-cs"/>
              </a:rPr>
              <a:t>Lagar och styrande dokument</a:t>
            </a:r>
          </a:p>
        </p:txBody>
      </p:sp>
      <p:sp>
        <p:nvSpPr>
          <p:cNvPr id="5" name="Platshållare för innehåll 1"/>
          <p:cNvSpPr txBox="1">
            <a:spLocks/>
          </p:cNvSpPr>
          <p:nvPr/>
        </p:nvSpPr>
        <p:spPr>
          <a:xfrm>
            <a:off x="1063825" y="1469975"/>
            <a:ext cx="4744143" cy="3744416"/>
          </a:xfrm>
          <a:prstGeom prst="rect">
            <a:avLst/>
          </a:prstGeom>
          <a:solidFill>
            <a:srgbClr val="F79646">
              <a:lumMod val="20000"/>
              <a:lumOff val="80000"/>
              <a:alpha val="50000"/>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Gill Sans MT"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1400" kern="1200">
                <a:solidFill>
                  <a:schemeClr val="tx1"/>
                </a:solidFill>
                <a:latin typeface="Gill Sans MT"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Gill Sans M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1600" b="1"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Grundläggande struktur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EU-lagstiftning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De fyra grundlagarna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Lagstiftning</a:t>
            </a:r>
            <a:b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b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	Kommunallagen (KL)</a:t>
            </a:r>
            <a:b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b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	Förvaltningslagen (FL)</a:t>
            </a:r>
            <a:b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b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	Offentlighets- och sekretesslagen (</a:t>
            </a:r>
            <a:r>
              <a:rPr kumimoji="0" lang="sv-SE" sz="1600" b="0" i="0" u="none" strike="noStrike" kern="1200" cap="none" spc="0" normalizeH="0" baseline="0" noProof="0" dirty="0" err="1">
                <a:ln>
                  <a:noFill/>
                </a:ln>
                <a:solidFill>
                  <a:prstClr val="black"/>
                </a:solidFill>
                <a:effectLst/>
                <a:uLnTx/>
                <a:uFillTx/>
                <a:latin typeface="Gill Sans MT" pitchFamily="34" charset="0"/>
                <a:ea typeface="+mn-ea"/>
                <a:cs typeface="Times New Roman" pitchFamily="18" charset="0"/>
              </a:rPr>
              <a:t>OoS</a:t>
            </a: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	Speciallagstiftning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Kommunfullmäktige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Reglementen (styrande dokument)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Nämnder och styrelser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Delegationsordning (styrande dokument)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Styrande dokument</a:t>
            </a:r>
            <a:endParaRPr kumimoji="0" lang="sv-SE" sz="10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p:txBody>
      </p:sp>
      <p:sp>
        <p:nvSpPr>
          <p:cNvPr id="6" name="Nedåtpil 5"/>
          <p:cNvSpPr/>
          <p:nvPr/>
        </p:nvSpPr>
        <p:spPr>
          <a:xfrm>
            <a:off x="263352" y="1469975"/>
            <a:ext cx="576064" cy="2376264"/>
          </a:xfrm>
          <a:prstGeom prst="downArrow">
            <a:avLst/>
          </a:prstGeom>
          <a:solidFill>
            <a:srgbClr val="F79646">
              <a:lumMod val="75000"/>
              <a:alpha val="60000"/>
            </a:srgbClr>
          </a:solidFill>
          <a:ln w="12700" cap="flat" cmpd="sng" algn="ctr">
            <a:solidFill>
              <a:sysClr val="window" lastClr="FFFFFF">
                <a:lumMod val="7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7" name="Nedåtpil 6"/>
          <p:cNvSpPr/>
          <p:nvPr/>
        </p:nvSpPr>
        <p:spPr>
          <a:xfrm>
            <a:off x="263352" y="3918247"/>
            <a:ext cx="576064" cy="1224136"/>
          </a:xfrm>
          <a:prstGeom prst="downArrow">
            <a:avLst/>
          </a:prstGeom>
          <a:solidFill>
            <a:srgbClr val="F79646">
              <a:lumMod val="75000"/>
              <a:alpha val="60000"/>
            </a:srgbClr>
          </a:solidFill>
          <a:ln w="12700" cap="flat" cmpd="sng" algn="ctr">
            <a:solidFill>
              <a:sysClr val="window" lastClr="FFFFFF">
                <a:lumMod val="7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5637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8E37EA2-F625-4A73-85F4-AF7D37BE3153}"/>
              </a:ext>
            </a:extLst>
          </p:cNvPr>
          <p:cNvPicPr>
            <a:picLocks noChangeAspect="1"/>
          </p:cNvPicPr>
          <p:nvPr/>
        </p:nvPicPr>
        <p:blipFill>
          <a:blip r:embed="rId3"/>
          <a:stretch>
            <a:fillRect/>
          </a:stretch>
        </p:blipFill>
        <p:spPr>
          <a:xfrm>
            <a:off x="5588095" y="3722440"/>
            <a:ext cx="5172075" cy="2009775"/>
          </a:xfrm>
          <a:prstGeom prst="rect">
            <a:avLst/>
          </a:prstGeom>
          <a:effectLst>
            <a:softEdge rad="190500"/>
          </a:effectLst>
        </p:spPr>
      </p:pic>
      <p:sp>
        <p:nvSpPr>
          <p:cNvPr id="4" name="Platshållare för innehåll 1">
            <a:extLst>
              <a:ext uri="{FF2B5EF4-FFF2-40B4-BE49-F238E27FC236}">
                <a16:creationId xmlns:a16="http://schemas.microsoft.com/office/drawing/2014/main" id="{B7EEE1A4-C4DE-4F03-86C9-657A488C5876}"/>
              </a:ext>
            </a:extLst>
          </p:cNvPr>
          <p:cNvSpPr txBox="1">
            <a:spLocks/>
          </p:cNvSpPr>
          <p:nvPr/>
        </p:nvSpPr>
        <p:spPr>
          <a:xfrm>
            <a:off x="1431830" y="1785926"/>
            <a:ext cx="3210149" cy="328614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Lagstiftad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Ska finnas samlad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F</a:t>
            </a:r>
            <a:r>
              <a:rPr kumimoji="0" lang="sv-SE" sz="32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örhållandet</a:t>
            </a:r>
            <a:r>
              <a:rPr kumimoji="0" lang="sv-SE" sz="3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mellan enskilda och det allmänna </a:t>
            </a:r>
          </a:p>
        </p:txBody>
      </p:sp>
      <p:sp>
        <p:nvSpPr>
          <p:cNvPr id="5" name="Rubrik 2">
            <a:extLst>
              <a:ext uri="{FF2B5EF4-FFF2-40B4-BE49-F238E27FC236}">
                <a16:creationId xmlns:a16="http://schemas.microsoft.com/office/drawing/2014/main" id="{36FACE92-23D3-4A57-A35A-F45FDDD8E6D9}"/>
              </a:ext>
            </a:extLst>
          </p:cNvPr>
          <p:cNvSpPr txBox="1">
            <a:spLocks/>
          </p:cNvSpPr>
          <p:nvPr/>
        </p:nvSpPr>
        <p:spPr>
          <a:xfrm>
            <a:off x="1952596" y="330257"/>
            <a:ext cx="82868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Gill Sans M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rPr>
              <a:t>Kommunal författningssamling</a:t>
            </a:r>
          </a:p>
        </p:txBody>
      </p:sp>
      <p:sp>
        <p:nvSpPr>
          <p:cNvPr id="6" name="Platshållare för innehåll 1">
            <a:extLst>
              <a:ext uri="{FF2B5EF4-FFF2-40B4-BE49-F238E27FC236}">
                <a16:creationId xmlns:a16="http://schemas.microsoft.com/office/drawing/2014/main" id="{AA909B77-DBD2-4579-924E-92516578F7BC}"/>
              </a:ext>
            </a:extLst>
          </p:cNvPr>
          <p:cNvSpPr txBox="1">
            <a:spLocks/>
          </p:cNvSpPr>
          <p:nvPr/>
        </p:nvSpPr>
        <p:spPr>
          <a:xfrm>
            <a:off x="5603032" y="1785926"/>
            <a:ext cx="6300670" cy="32861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Exempel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Föreskrifter som kommuner meddelar med stöd av speciallagstiftning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Offentligrättsliga taxor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Bestämmelser som reglerar kommunernas och landstingens verksamhet</a:t>
            </a:r>
          </a:p>
        </p:txBody>
      </p:sp>
    </p:spTree>
    <p:extLst>
      <p:ext uri="{BB962C8B-B14F-4D97-AF65-F5344CB8AC3E}">
        <p14:creationId xmlns:p14="http://schemas.microsoft.com/office/powerpoint/2010/main" val="410524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txBox="1">
            <a:spLocks/>
          </p:cNvSpPr>
          <p:nvPr/>
        </p:nvSpPr>
        <p:spPr>
          <a:xfrm>
            <a:off x="623392" y="1484784"/>
            <a:ext cx="4824536"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Gill Sans MT"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1400" kern="1200">
                <a:solidFill>
                  <a:schemeClr val="tx1"/>
                </a:solidFill>
                <a:latin typeface="Gill Sans MT"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Gill Sans M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000" b="1"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Policy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000" b="1"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Reglementen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1"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000" b="1"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rPr>
              <a:t>Planer/program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p:txBody>
      </p:sp>
      <p:sp>
        <p:nvSpPr>
          <p:cNvPr id="3" name="Rubrik 2"/>
          <p:cNvSpPr txBox="1">
            <a:spLocks/>
          </p:cNvSpPr>
          <p:nvPr/>
        </p:nvSpPr>
        <p:spPr>
          <a:xfrm>
            <a:off x="1312313" y="116632"/>
            <a:ext cx="87129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rPr>
              <a:t>Exempel på styrande dokument</a:t>
            </a:r>
          </a:p>
        </p:txBody>
      </p:sp>
      <p:pic>
        <p:nvPicPr>
          <p:cNvPr id="4" name="Bildobjekt 3"/>
          <p:cNvPicPr>
            <a:picLocks noChangeAspect="1"/>
          </p:cNvPicPr>
          <p:nvPr/>
        </p:nvPicPr>
        <p:blipFill>
          <a:blip r:embed="rId3"/>
          <a:stretch>
            <a:fillRect/>
          </a:stretch>
        </p:blipFill>
        <p:spPr>
          <a:xfrm>
            <a:off x="639554" y="1828802"/>
            <a:ext cx="4373142" cy="936104"/>
          </a:xfrm>
          <a:prstGeom prst="rect">
            <a:avLst/>
          </a:prstGeom>
        </p:spPr>
      </p:pic>
      <p:pic>
        <p:nvPicPr>
          <p:cNvPr id="6" name="Bildobjekt 5"/>
          <p:cNvPicPr>
            <a:picLocks noChangeAspect="1"/>
          </p:cNvPicPr>
          <p:nvPr/>
        </p:nvPicPr>
        <p:blipFill>
          <a:blip r:embed="rId4"/>
          <a:stretch>
            <a:fillRect/>
          </a:stretch>
        </p:blipFill>
        <p:spPr>
          <a:xfrm>
            <a:off x="623392" y="4797152"/>
            <a:ext cx="4114129" cy="864096"/>
          </a:xfrm>
          <a:prstGeom prst="rect">
            <a:avLst/>
          </a:prstGeom>
        </p:spPr>
      </p:pic>
      <p:sp>
        <p:nvSpPr>
          <p:cNvPr id="7" name="Platshållare för innehåll 1"/>
          <p:cNvSpPr txBox="1">
            <a:spLocks/>
          </p:cNvSpPr>
          <p:nvPr/>
        </p:nvSpPr>
        <p:spPr>
          <a:xfrm>
            <a:off x="5951984" y="1484784"/>
            <a:ext cx="4824536"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Gill Sans MT"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1400" kern="1200">
                <a:solidFill>
                  <a:schemeClr val="tx1"/>
                </a:solidFill>
                <a:latin typeface="Gill Sans MT"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Gill Sans M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000" b="1"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Föreskrifter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000" b="1"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Riktlinjer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1"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000" b="1"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rPr>
              <a:t>Anvisningar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prstClr val="black"/>
              </a:solidFill>
              <a:effectLst/>
              <a:uLnTx/>
              <a:uFillTx/>
              <a:latin typeface="Gill Sans MT" pitchFamily="34" charset="0"/>
              <a:ea typeface="+mn-ea"/>
              <a:cs typeface="Times New Roman" pitchFamily="18" charset="0"/>
            </a:endParaRPr>
          </a:p>
        </p:txBody>
      </p:sp>
      <p:pic>
        <p:nvPicPr>
          <p:cNvPr id="8" name="Bildobjekt 7"/>
          <p:cNvPicPr>
            <a:picLocks noChangeAspect="1"/>
          </p:cNvPicPr>
          <p:nvPr/>
        </p:nvPicPr>
        <p:blipFill>
          <a:blip r:embed="rId5"/>
          <a:stretch>
            <a:fillRect/>
          </a:stretch>
        </p:blipFill>
        <p:spPr>
          <a:xfrm>
            <a:off x="5961315" y="1945349"/>
            <a:ext cx="4383157" cy="839631"/>
          </a:xfrm>
          <a:prstGeom prst="rect">
            <a:avLst/>
          </a:prstGeom>
        </p:spPr>
      </p:pic>
      <p:pic>
        <p:nvPicPr>
          <p:cNvPr id="9" name="Bildobjekt 8"/>
          <p:cNvPicPr>
            <a:picLocks noChangeAspect="1"/>
          </p:cNvPicPr>
          <p:nvPr/>
        </p:nvPicPr>
        <p:blipFill>
          <a:blip r:embed="rId6"/>
          <a:stretch>
            <a:fillRect/>
          </a:stretch>
        </p:blipFill>
        <p:spPr>
          <a:xfrm>
            <a:off x="5950444" y="1856072"/>
            <a:ext cx="4610052" cy="636824"/>
          </a:xfrm>
          <a:prstGeom prst="rect">
            <a:avLst/>
          </a:prstGeom>
        </p:spPr>
      </p:pic>
      <p:pic>
        <p:nvPicPr>
          <p:cNvPr id="10" name="Bildobjekt 9"/>
          <p:cNvPicPr>
            <a:picLocks noChangeAspect="1"/>
          </p:cNvPicPr>
          <p:nvPr/>
        </p:nvPicPr>
        <p:blipFill>
          <a:blip r:embed="rId7"/>
          <a:stretch>
            <a:fillRect/>
          </a:stretch>
        </p:blipFill>
        <p:spPr>
          <a:xfrm>
            <a:off x="5966048" y="3312977"/>
            <a:ext cx="4286874" cy="954221"/>
          </a:xfrm>
          <a:prstGeom prst="rect">
            <a:avLst/>
          </a:prstGeom>
        </p:spPr>
      </p:pic>
      <p:pic>
        <p:nvPicPr>
          <p:cNvPr id="11" name="Bildobjekt 10"/>
          <p:cNvPicPr>
            <a:picLocks noChangeAspect="1"/>
          </p:cNvPicPr>
          <p:nvPr/>
        </p:nvPicPr>
        <p:blipFill>
          <a:blip r:embed="rId8"/>
          <a:stretch>
            <a:fillRect/>
          </a:stretch>
        </p:blipFill>
        <p:spPr>
          <a:xfrm>
            <a:off x="5961314" y="4772607"/>
            <a:ext cx="4239141" cy="948229"/>
          </a:xfrm>
          <a:prstGeom prst="rect">
            <a:avLst/>
          </a:prstGeom>
        </p:spPr>
      </p:pic>
      <p:pic>
        <p:nvPicPr>
          <p:cNvPr id="12" name="Bildobjekt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348" y="3597052"/>
            <a:ext cx="3149173" cy="328041"/>
          </a:xfrm>
          <a:prstGeom prst="rect">
            <a:avLst/>
          </a:prstGeom>
        </p:spPr>
      </p:pic>
      <p:pic>
        <p:nvPicPr>
          <p:cNvPr id="13" name="Bildobjekt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880" y="3934660"/>
            <a:ext cx="3232269" cy="332538"/>
          </a:xfrm>
          <a:prstGeom prst="rect">
            <a:avLst/>
          </a:prstGeom>
        </p:spPr>
      </p:pic>
      <p:pic>
        <p:nvPicPr>
          <p:cNvPr id="14" name="Bildobjekt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735" y="3324417"/>
            <a:ext cx="2633791" cy="304408"/>
          </a:xfrm>
          <a:prstGeom prst="rect">
            <a:avLst/>
          </a:prstGeom>
        </p:spPr>
      </p:pic>
    </p:spTree>
    <p:extLst>
      <p:ext uri="{BB962C8B-B14F-4D97-AF65-F5344CB8AC3E}">
        <p14:creationId xmlns:p14="http://schemas.microsoft.com/office/powerpoint/2010/main" val="1089388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2B612E4-0B88-4F0A-85B3-FE57A59C496F}"/>
              </a:ext>
            </a:extLst>
          </p:cNvPr>
          <p:cNvGraphicFramePr/>
          <p:nvPr>
            <p:extLst/>
          </p:nvPr>
        </p:nvGraphicFramePr>
        <p:xfrm>
          <a:off x="4144620" y="488950"/>
          <a:ext cx="6510130" cy="588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Platshållare för innehåll 4">
            <a:extLst>
              <a:ext uri="{FF2B5EF4-FFF2-40B4-BE49-F238E27FC236}">
                <a16:creationId xmlns:a16="http://schemas.microsoft.com/office/drawing/2014/main" id="{4D1CEE11-FAF4-4B1C-8390-44C4E26A581D}"/>
              </a:ext>
            </a:extLst>
          </p:cNvPr>
          <p:cNvGraphicFramePr>
            <a:graphicFrameLocks noGrp="1"/>
          </p:cNvGraphicFramePr>
          <p:nvPr>
            <p:ph idx="1"/>
            <p:extLst>
              <p:ext uri="{D42A27DB-BD31-4B8C-83A1-F6EECF244321}">
                <p14:modId xmlns:p14="http://schemas.microsoft.com/office/powerpoint/2010/main" val="3404808550"/>
              </p:ext>
            </p:extLst>
          </p:nvPr>
        </p:nvGraphicFramePr>
        <p:xfrm>
          <a:off x="5096531" y="654052"/>
          <a:ext cx="5419069" cy="49756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ruta 7">
            <a:extLst>
              <a:ext uri="{FF2B5EF4-FFF2-40B4-BE49-F238E27FC236}">
                <a16:creationId xmlns:a16="http://schemas.microsoft.com/office/drawing/2014/main" id="{FB7849CC-6F12-4A49-BC2A-926F6C9384A8}"/>
              </a:ext>
            </a:extLst>
          </p:cNvPr>
          <p:cNvSpPr txBox="1"/>
          <p:nvPr/>
        </p:nvSpPr>
        <p:spPr>
          <a:xfrm>
            <a:off x="10132945" y="654052"/>
            <a:ext cx="237545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Vision</a:t>
            </a:r>
            <a:b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Normer,</a:t>
            </a:r>
            <a:b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Värderingar</a:t>
            </a:r>
          </a:p>
        </p:txBody>
      </p:sp>
      <p:cxnSp>
        <p:nvCxnSpPr>
          <p:cNvPr id="10" name="Rak koppling 9">
            <a:extLst>
              <a:ext uri="{FF2B5EF4-FFF2-40B4-BE49-F238E27FC236}">
                <a16:creationId xmlns:a16="http://schemas.microsoft.com/office/drawing/2014/main" id="{4ACF621A-84AB-4FA5-8AA0-ED8A890EE9ED}"/>
              </a:ext>
            </a:extLst>
          </p:cNvPr>
          <p:cNvCxnSpPr>
            <a:endCxn id="8" idx="1"/>
          </p:cNvCxnSpPr>
          <p:nvPr/>
        </p:nvCxnSpPr>
        <p:spPr>
          <a:xfrm flipV="1">
            <a:off x="9536599" y="1346550"/>
            <a:ext cx="596346" cy="800302"/>
          </a:xfrm>
          <a:prstGeom prst="line">
            <a:avLst/>
          </a:prstGeom>
          <a:ln/>
        </p:spPr>
        <p:style>
          <a:lnRef idx="3">
            <a:schemeClr val="dk1"/>
          </a:lnRef>
          <a:fillRef idx="0">
            <a:schemeClr val="dk1"/>
          </a:fillRef>
          <a:effectRef idx="2">
            <a:schemeClr val="dk1"/>
          </a:effectRef>
          <a:fontRef idx="minor">
            <a:schemeClr val="tx1"/>
          </a:fontRef>
        </p:style>
      </p:cxnSp>
      <p:sp>
        <p:nvSpPr>
          <p:cNvPr id="11" name="Rektangel 10">
            <a:extLst>
              <a:ext uri="{FF2B5EF4-FFF2-40B4-BE49-F238E27FC236}">
                <a16:creationId xmlns:a16="http://schemas.microsoft.com/office/drawing/2014/main" id="{254491AD-D286-4054-8E7C-EE0684BF2667}"/>
              </a:ext>
            </a:extLst>
          </p:cNvPr>
          <p:cNvSpPr/>
          <p:nvPr/>
        </p:nvSpPr>
        <p:spPr>
          <a:xfrm>
            <a:off x="716262" y="654052"/>
            <a:ext cx="5034520"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a:ln>
                  <a:noFill/>
                </a:ln>
                <a:solidFill>
                  <a:prstClr val="black"/>
                </a:solidFill>
                <a:effectLst/>
                <a:uLnTx/>
                <a:uFillTx/>
                <a:latin typeface="Calibri" panose="020F0502020204030204"/>
                <a:ea typeface="+mn-ea"/>
                <a:cs typeface="+mn-cs"/>
              </a:rPr>
              <a:t>EN</a:t>
            </a:r>
            <a:r>
              <a:rPr kumimoji="0" lang="sv-SE" sz="4800" b="0" i="0" u="none" strike="noStrike" kern="1200" cap="none" spc="0" normalizeH="0" baseline="0" noProof="0" dirty="0">
                <a:ln>
                  <a:noFill/>
                </a:ln>
                <a:solidFill>
                  <a:prstClr val="black"/>
                </a:solidFill>
                <a:effectLst/>
                <a:uLnTx/>
                <a:uFillTx/>
                <a:latin typeface="Calibri" panose="020F0502020204030204"/>
                <a:ea typeface="+mn-ea"/>
                <a:cs typeface="+mn-cs"/>
              </a:rPr>
              <a:t> del i styrningen</a:t>
            </a:r>
          </a:p>
        </p:txBody>
      </p:sp>
      <p:pic>
        <p:nvPicPr>
          <p:cNvPr id="12" name="Bildobjekt 11">
            <a:extLst>
              <a:ext uri="{FF2B5EF4-FFF2-40B4-BE49-F238E27FC236}">
                <a16:creationId xmlns:a16="http://schemas.microsoft.com/office/drawing/2014/main" id="{0517BE37-C7A9-40D9-862B-CD40863FB42E}"/>
              </a:ext>
            </a:extLst>
          </p:cNvPr>
          <p:cNvPicPr>
            <a:picLocks noChangeAspect="1"/>
          </p:cNvPicPr>
          <p:nvPr/>
        </p:nvPicPr>
        <p:blipFill rotWithShape="1">
          <a:blip r:embed="rId13"/>
          <a:srcRect l="45603" t="29026" r="-7406" b="6178"/>
          <a:stretch/>
        </p:blipFill>
        <p:spPr>
          <a:xfrm flipH="1">
            <a:off x="292877" y="1500251"/>
            <a:ext cx="3554790" cy="4133191"/>
          </a:xfrm>
          <a:prstGeom prst="rect">
            <a:avLst/>
          </a:prstGeom>
        </p:spPr>
      </p:pic>
      <p:sp>
        <p:nvSpPr>
          <p:cNvPr id="13" name="Rektangel 12">
            <a:extLst>
              <a:ext uri="{FF2B5EF4-FFF2-40B4-BE49-F238E27FC236}">
                <a16:creationId xmlns:a16="http://schemas.microsoft.com/office/drawing/2014/main" id="{9FCDEBC6-F212-4234-B5F5-FF693F38EEBA}"/>
              </a:ext>
            </a:extLst>
          </p:cNvPr>
          <p:cNvSpPr/>
          <p:nvPr/>
        </p:nvSpPr>
        <p:spPr>
          <a:xfrm>
            <a:off x="526152" y="562969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”Begränsa antalet styrande dokument och dess giltighetstid så att de får en bred förankring och har en tydligt styrande effekt”</a:t>
            </a:r>
          </a:p>
        </p:txBody>
      </p:sp>
    </p:spTree>
    <p:extLst>
      <p:ext uri="{BB962C8B-B14F-4D97-AF65-F5344CB8AC3E}">
        <p14:creationId xmlns:p14="http://schemas.microsoft.com/office/powerpoint/2010/main" val="1236854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p:cNvSpPr txBox="1"/>
          <p:nvPr/>
        </p:nvSpPr>
        <p:spPr>
          <a:xfrm>
            <a:off x="0" y="65759"/>
            <a:ext cx="11115743"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4400" i="0" u="none" strike="noStrike" kern="0" cap="none" spc="0" normalizeH="0" baseline="0" noProof="0" dirty="0" smtClean="0">
                <a:ln>
                  <a:noFill/>
                </a:ln>
                <a:solidFill>
                  <a:prstClr val="black"/>
                </a:solidFill>
                <a:effectLst/>
                <a:uLnTx/>
                <a:uFillTx/>
                <a:latin typeface="Gill Sans MT" panose="020B0502020104020203" pitchFamily="34" charset="0"/>
              </a:rPr>
              <a:t>Kommunfullmäktige pekar ut vägen i riktlinjerna </a:t>
            </a:r>
            <a:r>
              <a:rPr kumimoji="0" lang="sv-SE" sz="2000" b="1" i="1" u="none" strike="noStrike" kern="0" cap="none" spc="0" normalizeH="0" baseline="0" noProof="0" dirty="0" smtClean="0">
                <a:ln>
                  <a:noFill/>
                </a:ln>
                <a:solidFill>
                  <a:prstClr val="black"/>
                </a:solidFill>
                <a:effectLst/>
                <a:uLnTx/>
                <a:uFillTx/>
                <a:latin typeface="Gill Sans MT" panose="020B0502020104020203" pitchFamily="34" charset="0"/>
              </a:rPr>
              <a:t>- Helhetsperspektiv med gemensamt ansvar - en viktig utgångspunkt</a:t>
            </a:r>
            <a:endParaRPr kumimoji="0" lang="sv-SE" sz="2000" b="0" i="1" u="none" strike="noStrike" kern="0" cap="none" spc="0" normalizeH="0" baseline="0" noProof="0" dirty="0" smtClean="0">
              <a:ln>
                <a:noFill/>
              </a:ln>
              <a:solidFill>
                <a:prstClr val="black"/>
              </a:solidFill>
              <a:effectLst/>
              <a:uLnTx/>
              <a:uFillTx/>
              <a:latin typeface="Gill Sans MT" panose="020B0502020104020203" pitchFamily="34" charset="0"/>
            </a:endParaRPr>
          </a:p>
        </p:txBody>
      </p:sp>
      <p:sp>
        <p:nvSpPr>
          <p:cNvPr id="13" name="textruta 12"/>
          <p:cNvSpPr txBox="1"/>
          <p:nvPr/>
        </p:nvSpPr>
        <p:spPr>
          <a:xfrm>
            <a:off x="483233" y="1679926"/>
            <a:ext cx="11434113" cy="3970318"/>
          </a:xfrm>
          <a:prstGeom prst="rect">
            <a:avLst/>
          </a:prstGeom>
          <a:noFill/>
        </p:spPr>
        <p:txBody>
          <a:bodyPr wrap="square" rtlCol="0">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sv-SE" sz="2400" b="0" i="0" u="sng" strike="noStrike" kern="0" cap="none" spc="0" normalizeH="0" baseline="0" noProof="0" dirty="0" smtClean="0">
                <a:ln>
                  <a:noFill/>
                </a:ln>
                <a:solidFill>
                  <a:prstClr val="black"/>
                </a:solidFill>
                <a:effectLst/>
                <a:uLnTx/>
                <a:uFillTx/>
                <a:latin typeface="Gill Sans MT" panose="020B0502020104020203" pitchFamily="34" charset="0"/>
              </a:rPr>
              <a:t>Kompetensförsörjning</a:t>
            </a: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 – en grundförutsättning för att klara alla uppdrag</a:t>
            </a: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Samverkan med andra parter – ett generellt uppdrag till </a:t>
            </a:r>
            <a:r>
              <a:rPr kumimoji="0" lang="sv-SE" sz="2400" b="0" i="0" u="sng" strike="noStrike" kern="0" cap="none" spc="0" normalizeH="0" baseline="0" noProof="0" dirty="0" smtClean="0">
                <a:ln>
                  <a:noFill/>
                </a:ln>
                <a:solidFill>
                  <a:prstClr val="black"/>
                </a:solidFill>
                <a:effectLst/>
                <a:uLnTx/>
                <a:uFillTx/>
                <a:latin typeface="Gill Sans MT" panose="020B0502020104020203" pitchFamily="34" charset="0"/>
              </a:rPr>
              <a:t>alla nämnder och bolag</a:t>
            </a: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sv-SE" sz="2400" b="0" i="0" u="sng" strike="noStrike" kern="0" cap="none" spc="0" normalizeH="0" baseline="0" noProof="0" dirty="0" smtClean="0">
                <a:ln>
                  <a:noFill/>
                </a:ln>
                <a:solidFill>
                  <a:prstClr val="black"/>
                </a:solidFill>
                <a:effectLst/>
                <a:uLnTx/>
                <a:uFillTx/>
                <a:latin typeface="Gill Sans MT" panose="020B0502020104020203" pitchFamily="34" charset="0"/>
              </a:rPr>
              <a:t>Socialnämnden</a:t>
            </a: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 – fortsatt uppdrag att arbeta med ekonomi, innovation och digitalisering</a:t>
            </a: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sv-SE" sz="2400" b="0" i="0" u="sng" strike="noStrike" kern="0" cap="none" spc="0" normalizeH="0" baseline="0" noProof="0" dirty="0" smtClean="0">
                <a:ln>
                  <a:noFill/>
                </a:ln>
                <a:solidFill>
                  <a:prstClr val="black"/>
                </a:solidFill>
                <a:effectLst/>
                <a:uLnTx/>
                <a:uFillTx/>
                <a:latin typeface="Gill Sans MT" panose="020B0502020104020203" pitchFamily="34" charset="0"/>
              </a:rPr>
              <a:t>Barn och utbildningsnämnden </a:t>
            </a: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 Redovisa konsekvenser och ge förslag på åtgärder med </a:t>
            </a:r>
            <a:b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b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anledning av det nationella uppdraget kring skolans digitalisering</a:t>
            </a: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sv-SE" sz="2400" b="0" i="0" u="sng" strike="noStrike" kern="0" cap="none" spc="0" normalizeH="0" baseline="0" noProof="0" dirty="0" smtClean="0">
                <a:ln>
                  <a:noFill/>
                </a:ln>
                <a:solidFill>
                  <a:prstClr val="black"/>
                </a:solidFill>
                <a:effectLst/>
                <a:uLnTx/>
                <a:uFillTx/>
                <a:latin typeface="Gill Sans MT" panose="020B0502020104020203" pitchFamily="34" charset="0"/>
              </a:rPr>
              <a:t>Kommunchefen</a:t>
            </a: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 får i uppdrag att, tillsammans med förvaltningschefer och VD för PIKAB, ta ansvar för </a:t>
            </a: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ledningsuppdragen </a:t>
            </a:r>
            <a:r>
              <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rPr>
              <a:t>samt utveckla och samordna dessa</a:t>
            </a:r>
          </a:p>
        </p:txBody>
      </p:sp>
      <p:sp>
        <p:nvSpPr>
          <p:cNvPr id="14" name="textruta 13"/>
          <p:cNvSpPr txBox="1"/>
          <p:nvPr/>
        </p:nvSpPr>
        <p:spPr>
          <a:xfrm rot="1675451">
            <a:off x="8951550" y="1620031"/>
            <a:ext cx="3280064" cy="646331"/>
          </a:xfrm>
          <a:prstGeom prst="rect">
            <a:avLst/>
          </a:prstGeom>
          <a:solidFill>
            <a:srgbClr val="C0504D">
              <a:lumMod val="40000"/>
              <a:lumOff val="60000"/>
              <a:alpha val="51000"/>
            </a:srgbClr>
          </a:solidFill>
          <a:ln w="12700">
            <a:solidFill>
              <a:sysClr val="window" lastClr="FFFFFF">
                <a:lumMod val="65000"/>
              </a:sys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smtClean="0">
                <a:ln>
                  <a:noFill/>
                </a:ln>
                <a:solidFill>
                  <a:prstClr val="black"/>
                </a:solidFill>
                <a:effectLst/>
                <a:uLnTx/>
                <a:uFillTx/>
                <a:latin typeface="Gill Sans MT" panose="020B0502020104020203" pitchFamily="34" charset="0"/>
              </a:rPr>
              <a:t>Exempel på innehåll i </a:t>
            </a:r>
            <a:r>
              <a:rPr kumimoji="0" lang="sv-SE" sz="1800" b="0" i="1" u="none" strike="noStrike" kern="0" cap="none" spc="0" normalizeH="0" baseline="0" noProof="0" dirty="0" smtClean="0">
                <a:ln>
                  <a:noFill/>
                </a:ln>
                <a:solidFill>
                  <a:prstClr val="black"/>
                </a:solidFill>
                <a:effectLst/>
                <a:uLnTx/>
                <a:uFillTx/>
                <a:latin typeface="Gill Sans MT" panose="020B0502020104020203" pitchFamily="34" charset="0"/>
              </a:rPr>
              <a:t>Riktlinjer till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1" u="none" strike="noStrike" kern="0" cap="none" spc="0" normalizeH="0" baseline="0" noProof="0" dirty="0" smtClean="0">
                <a:ln>
                  <a:noFill/>
                </a:ln>
                <a:solidFill>
                  <a:prstClr val="black"/>
                </a:solidFill>
                <a:effectLst/>
                <a:uLnTx/>
                <a:uFillTx/>
                <a:latin typeface="Gill Sans MT" panose="020B0502020104020203" pitchFamily="34" charset="0"/>
              </a:rPr>
              <a:t>budget och verksamhetsplan</a:t>
            </a:r>
          </a:p>
        </p:txBody>
      </p:sp>
    </p:spTree>
    <p:extLst>
      <p:ext uri="{BB962C8B-B14F-4D97-AF65-F5344CB8AC3E}">
        <p14:creationId xmlns:p14="http://schemas.microsoft.com/office/powerpoint/2010/main" val="1809492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1"/>
          <p:cNvSpPr txBox="1">
            <a:spLocks/>
          </p:cNvSpPr>
          <p:nvPr/>
        </p:nvSpPr>
        <p:spPr>
          <a:xfrm>
            <a:off x="775855" y="1322859"/>
            <a:ext cx="10349345" cy="3286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Gill Sans MT" pitchFamily="34" charset="0"/>
                <a:ea typeface="+mn-ea"/>
                <a:cs typeface="Times New Roman" pitchFamily="18" charset="0"/>
              </a:defRPr>
            </a:lvl3pPr>
            <a:lvl4pPr marL="1600200" indent="-228600" algn="l" defTabSz="914400" rtl="0" eaLnBrk="1" latinLnBrk="0" hangingPunct="1">
              <a:spcBef>
                <a:spcPct val="20000"/>
              </a:spcBef>
              <a:buFont typeface="Arial" pitchFamily="34" charset="0"/>
              <a:buNone/>
              <a:defRPr sz="1400" kern="1200">
                <a:solidFill>
                  <a:schemeClr val="tx1"/>
                </a:solidFill>
                <a:latin typeface="Gill Sans MT" pitchFamily="34"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Gill Sans M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800" b="1" i="0" u="none" strike="noStrike" kern="1200" cap="none" spc="0" normalizeH="0" baseline="0" noProof="0" dirty="0" smtClean="0">
                <a:ln>
                  <a:noFill/>
                </a:ln>
                <a:solidFill>
                  <a:sysClr val="windowText" lastClr="000000"/>
                </a:solidFill>
                <a:effectLst/>
                <a:uLnTx/>
                <a:uFillTx/>
                <a:latin typeface="Gill Sans MT" pitchFamily="34" charset="0"/>
                <a:ea typeface="+mn-ea"/>
                <a:cs typeface="Times New Roman" pitchFamily="18" charset="0"/>
              </a:rPr>
              <a:t>Kommun – Skapar värde med skatteintäkter</a:t>
            </a:r>
            <a:r>
              <a:rPr kumimoji="0" lang="sv-SE" sz="2800" b="1" i="0" u="none" strike="noStrike" kern="1200" cap="none" spc="0" normalizeH="0" noProof="0" dirty="0" smtClean="0">
                <a:ln>
                  <a:noFill/>
                </a:ln>
                <a:solidFill>
                  <a:sysClr val="windowText" lastClr="000000"/>
                </a:solidFill>
                <a:effectLst/>
                <a:uLnTx/>
                <a:uFillTx/>
                <a:latin typeface="Gill Sans MT" pitchFamily="34" charset="0"/>
                <a:ea typeface="+mn-ea"/>
                <a:cs typeface="Times New Roman" pitchFamily="18" charset="0"/>
              </a:rPr>
              <a:t> och avgifter</a:t>
            </a:r>
            <a:endParaRPr kumimoji="0" lang="sv-SE" sz="2800" b="1" i="0" u="none" strike="noStrike" kern="1200" cap="none" spc="0" normalizeH="0" baseline="0" noProof="0" dirty="0" smtClean="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800" b="0" i="0" u="none" strike="noStrike" kern="1200" cap="none" spc="0" normalizeH="0" baseline="0" noProof="0" dirty="0" smtClean="0">
                <a:ln>
                  <a:noFill/>
                </a:ln>
                <a:solidFill>
                  <a:sysClr val="windowText" lastClr="000000"/>
                </a:solidFill>
                <a:effectLst/>
                <a:uLnTx/>
                <a:uFillTx/>
                <a:latin typeface="Gill Sans MT" pitchFamily="34" charset="0"/>
                <a:ea typeface="+mn-ea"/>
                <a:cs typeface="Times New Roman" pitchFamily="18" charset="0"/>
              </a:rPr>
              <a:t>”Resultatet som en kommun levererar utgörs av värden som skapas för samhället och för individen. Medlen för att nå dit är de resurser kommunen har att förfoga över (kompetens, ekonomiska medel, objekt).”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800" b="0" i="0" u="none" strike="noStrike" kern="1200" cap="none" spc="0" normalizeH="0" baseline="0" noProof="0" dirty="0" smtClean="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800" b="1" i="0" u="none" strike="noStrike" kern="1200" cap="none" spc="0" normalizeH="0" baseline="0" noProof="0" dirty="0" smtClean="0">
                <a:ln>
                  <a:noFill/>
                </a:ln>
                <a:solidFill>
                  <a:sysClr val="windowText" lastClr="000000"/>
                </a:solidFill>
                <a:effectLst/>
                <a:uLnTx/>
                <a:uFillTx/>
                <a:latin typeface="Gill Sans MT" pitchFamily="34" charset="0"/>
                <a:ea typeface="+mn-ea"/>
                <a:cs typeface="Times New Roman" pitchFamily="18" charset="0"/>
              </a:rPr>
              <a:t>Näringsliv – Skapar intäkter genom</a:t>
            </a:r>
            <a:r>
              <a:rPr kumimoji="0" lang="sv-SE" sz="2800" b="1" i="0" u="none" strike="noStrike" kern="1200" cap="none" spc="0" normalizeH="0" noProof="0" dirty="0" smtClean="0">
                <a:ln>
                  <a:noFill/>
                </a:ln>
                <a:solidFill>
                  <a:sysClr val="windowText" lastClr="000000"/>
                </a:solidFill>
                <a:effectLst/>
                <a:uLnTx/>
                <a:uFillTx/>
                <a:latin typeface="Gill Sans MT" pitchFamily="34" charset="0"/>
                <a:ea typeface="+mn-ea"/>
                <a:cs typeface="Times New Roman" pitchFamily="18" charset="0"/>
              </a:rPr>
              <a:t> att erbjuda värde</a:t>
            </a:r>
            <a:endParaRPr kumimoji="0" lang="sv-SE" sz="2800" b="1" i="0" u="none" strike="noStrike" kern="1200" cap="none" spc="0" normalizeH="0" baseline="0" noProof="0" dirty="0" smtClean="0">
              <a:ln>
                <a:noFill/>
              </a:ln>
              <a:solidFill>
                <a:sysClr val="windowText" lastClr="000000"/>
              </a:solidFill>
              <a:effectLst/>
              <a:uLnTx/>
              <a:uFillTx/>
              <a:latin typeface="Gill Sans MT" pitchFamily="34"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800" b="0" i="0" u="none" strike="noStrike" kern="1200" cap="none" spc="0" normalizeH="0" baseline="0" noProof="0" dirty="0" smtClean="0">
                <a:ln>
                  <a:noFill/>
                </a:ln>
                <a:solidFill>
                  <a:sysClr val="windowText" lastClr="000000"/>
                </a:solidFill>
                <a:effectLst/>
                <a:uLnTx/>
                <a:uFillTx/>
                <a:latin typeface="Gill Sans MT" pitchFamily="34" charset="0"/>
                <a:ea typeface="+mn-ea"/>
                <a:cs typeface="Times New Roman" pitchFamily="18" charset="0"/>
              </a:rPr>
              <a:t>”Resultatet som ett företag levererar utgörs av en avkastning på investerat kapital till ägarna. Medlen för att nå dit är att erbjuda varor och tjänster till den som är beredd att betala för det.”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000" b="0" i="0" u="none" strike="noStrike" kern="1200" cap="none" spc="0" normalizeH="0" baseline="0" noProof="0" dirty="0">
              <a:ln>
                <a:noFill/>
              </a:ln>
              <a:solidFill>
                <a:sysClr val="windowText" lastClr="000000"/>
              </a:solidFill>
              <a:effectLst/>
              <a:uLnTx/>
              <a:uFillTx/>
              <a:latin typeface="Gill Sans MT" pitchFamily="34" charset="0"/>
              <a:ea typeface="+mn-ea"/>
              <a:cs typeface="Times New Roman" pitchFamily="18" charset="0"/>
            </a:endParaRPr>
          </a:p>
        </p:txBody>
      </p:sp>
      <p:sp>
        <p:nvSpPr>
          <p:cNvPr id="9" name="Rubrik 2"/>
          <p:cNvSpPr txBox="1">
            <a:spLocks/>
          </p:cNvSpPr>
          <p:nvPr/>
        </p:nvSpPr>
        <p:spPr>
          <a:xfrm>
            <a:off x="911424" y="144341"/>
            <a:ext cx="94330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smtClean="0">
                <a:ln>
                  <a:noFill/>
                </a:ln>
                <a:solidFill>
                  <a:sysClr val="windowText" lastClr="000000"/>
                </a:solidFill>
                <a:effectLst/>
                <a:uLnTx/>
                <a:uFillTx/>
                <a:latin typeface="Gill Sans MT" pitchFamily="34" charset="0"/>
                <a:ea typeface="+mj-ea"/>
                <a:cs typeface="+mj-cs"/>
              </a:rPr>
              <a:t>Att leda en kommun</a:t>
            </a:r>
            <a:endPar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999411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58983" y="233688"/>
            <a:ext cx="10640290"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4400" i="0" u="none" strike="noStrike" kern="0" cap="none" spc="0" normalizeH="0" baseline="0" noProof="0" dirty="0" smtClean="0">
                <a:ln>
                  <a:noFill/>
                </a:ln>
                <a:solidFill>
                  <a:prstClr val="black"/>
                </a:solidFill>
                <a:effectLst/>
                <a:uLnTx/>
                <a:uFillTx/>
                <a:latin typeface="Gill Sans MT" panose="020B0502020104020203" pitchFamily="34" charset="0"/>
              </a:rPr>
              <a:t>Kommunchefens</a:t>
            </a:r>
            <a:r>
              <a:rPr kumimoji="0" lang="sv-SE" sz="4400" b="1" i="0" u="none" strike="noStrike" kern="0" cap="none" spc="0" normalizeH="0" baseline="0" noProof="0" dirty="0" smtClean="0">
                <a:ln>
                  <a:noFill/>
                </a:ln>
                <a:solidFill>
                  <a:prstClr val="black"/>
                </a:solidFill>
                <a:effectLst/>
                <a:uLnTx/>
                <a:uFillTx/>
                <a:latin typeface="Gill Sans MT" panose="020B0502020104020203" pitchFamily="34" charset="0"/>
              </a:rPr>
              <a:t> </a:t>
            </a:r>
            <a:r>
              <a:rPr kumimoji="0" lang="sv-SE" sz="4400" i="0" u="none" strike="noStrike" kern="0" cap="none" spc="0" normalizeH="0" baseline="0" noProof="0" dirty="0" smtClean="0">
                <a:ln>
                  <a:noFill/>
                </a:ln>
                <a:solidFill>
                  <a:prstClr val="black"/>
                </a:solidFill>
                <a:effectLst/>
                <a:uLnTx/>
                <a:uFillTx/>
                <a:latin typeface="Gill Sans MT" panose="020B0502020104020203" pitchFamily="34" charset="0"/>
              </a:rPr>
              <a:t>ledningsuppdrag</a:t>
            </a:r>
            <a:endParaRPr kumimoji="0" lang="sv-SE" sz="4400" i="0" u="none" strike="noStrike" kern="0" cap="none" spc="0" normalizeH="0" baseline="0" noProof="0" dirty="0" smtClean="0">
              <a:ln>
                <a:noFill/>
              </a:ln>
              <a:solidFill>
                <a:prstClr val="black"/>
              </a:solidFill>
              <a:effectLst/>
              <a:uLnTx/>
              <a:uFillTx/>
              <a:latin typeface="Gill Sans MT" panose="020B0502020104020203" pitchFamily="34" charset="0"/>
            </a:endParaRPr>
          </a:p>
        </p:txBody>
      </p:sp>
      <p:sp>
        <p:nvSpPr>
          <p:cNvPr id="3" name="textruta 2"/>
          <p:cNvSpPr txBox="1"/>
          <p:nvPr/>
        </p:nvSpPr>
        <p:spPr>
          <a:xfrm>
            <a:off x="335360" y="1454363"/>
            <a:ext cx="6354625" cy="4893647"/>
          </a:xfrm>
          <a:prstGeom prst="rect">
            <a:avLst/>
          </a:prstGeom>
          <a:solidFill>
            <a:srgbClr val="F79646">
              <a:lumMod val="20000"/>
              <a:lumOff val="80000"/>
            </a:srgbClr>
          </a:solidFill>
          <a:ln w="19050">
            <a:solidFill>
              <a:sysClr val="windowText" lastClr="000000">
                <a:lumMod val="65000"/>
                <a:lumOff val="35000"/>
              </a:sysClr>
            </a:solidFill>
          </a:ln>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t>Inflyttning av befolkning i arbetsför ålder</a:t>
            </a:r>
            <a:b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br>
            <a:endPar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t>Utveckla landsbygdscentra och stadsdelscentra</a:t>
            </a:r>
            <a:b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br>
            <a:endPar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t>Piteå MR-kommun 2020</a:t>
            </a:r>
            <a:b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br>
            <a:endPar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t>Näringslivsklimat</a:t>
            </a:r>
            <a:b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br>
            <a:endPar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t>Tillit till lokalsamhället</a:t>
            </a:r>
            <a:b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br>
            <a:endPar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t>Flickors och kvinnors hälsa</a:t>
            </a:r>
            <a:b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br>
            <a:endPar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2400" i="0" u="none" strike="noStrike" kern="0" cap="none" spc="0" normalizeH="0" baseline="0" noProof="0" dirty="0" smtClean="0">
                <a:ln>
                  <a:noFill/>
                </a:ln>
                <a:solidFill>
                  <a:prstClr val="black"/>
                </a:solidFill>
                <a:effectLst/>
                <a:uLnTx/>
                <a:uFillTx/>
                <a:latin typeface="Gill Sans MT" panose="020B0502020104020203" pitchFamily="34" charset="0"/>
              </a:rPr>
              <a:t>Innovation och digitalisering</a:t>
            </a:r>
          </a:p>
        </p:txBody>
      </p:sp>
      <p:sp>
        <p:nvSpPr>
          <p:cNvPr id="4" name="textruta 3"/>
          <p:cNvSpPr txBox="1"/>
          <p:nvPr/>
        </p:nvSpPr>
        <p:spPr>
          <a:xfrm>
            <a:off x="4932219" y="3306619"/>
            <a:ext cx="6780406" cy="2446824"/>
          </a:xfrm>
          <a:prstGeom prst="rect">
            <a:avLst/>
          </a:prstGeom>
          <a:solidFill>
            <a:srgbClr val="F79646">
              <a:lumMod val="20000"/>
              <a:lumOff val="80000"/>
            </a:srgbClr>
          </a:solidFill>
          <a:ln w="19050">
            <a:solidFill>
              <a:sysClr val="windowText" lastClr="000000">
                <a:lumMod val="65000"/>
                <a:lumOff val="35000"/>
              </a:sys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2400" b="0" i="1" u="none" strike="noStrike" kern="0" cap="none" spc="0" normalizeH="0" baseline="0" noProof="0" dirty="0" smtClean="0">
                <a:ln>
                  <a:noFill/>
                </a:ln>
                <a:solidFill>
                  <a:prstClr val="black"/>
                </a:solidFill>
                <a:effectLst/>
                <a:uLnTx/>
                <a:uFillTx/>
                <a:latin typeface="Gill Sans MT" panose="020B0502020104020203" pitchFamily="34" charset="0"/>
              </a:rPr>
              <a:t>Ledningsuppdragen </a:t>
            </a:r>
            <a:r>
              <a:rPr kumimoji="0" lang="sv-SE" sz="2400" b="0" i="1" u="none" strike="noStrike" kern="0" cap="none" spc="0" normalizeH="0" baseline="0" noProof="0" dirty="0" smtClean="0">
                <a:ln>
                  <a:noFill/>
                </a:ln>
                <a:solidFill>
                  <a:prstClr val="black"/>
                </a:solidFill>
                <a:effectLst/>
                <a:uLnTx/>
                <a:uFillTx/>
                <a:latin typeface="Gill Sans MT" panose="020B0502020104020203" pitchFamily="34" charset="0"/>
              </a:rPr>
              <a:t>tydliggör </a:t>
            </a:r>
            <a:r>
              <a:rPr kumimoji="0" lang="sv-SE" sz="2400" b="1" i="1" u="none" strike="noStrike" kern="0" cap="none" spc="0" normalizeH="0" baseline="0" noProof="0" dirty="0" smtClean="0">
                <a:ln>
                  <a:noFill/>
                </a:ln>
                <a:solidFill>
                  <a:prstClr val="black"/>
                </a:solidFill>
                <a:effectLst/>
                <a:uLnTx/>
                <a:uFillTx/>
                <a:latin typeface="Gill Sans MT" panose="020B0502020104020203" pitchFamily="34" charset="0"/>
              </a:rPr>
              <a:t>vikten av att arbeta gemensamt </a:t>
            </a:r>
            <a:r>
              <a:rPr kumimoji="0" lang="sv-SE" sz="2400" b="0" i="1" u="none" strike="noStrike" kern="0" cap="none" spc="0" normalizeH="0" baseline="0" noProof="0" dirty="0" smtClean="0">
                <a:ln>
                  <a:noFill/>
                </a:ln>
                <a:solidFill>
                  <a:prstClr val="black"/>
                </a:solidFill>
                <a:effectLst/>
                <a:uLnTx/>
                <a:uFillTx/>
                <a:latin typeface="Gill Sans MT" panose="020B0502020104020203" pitchFamily="34" charset="0"/>
              </a:rPr>
              <a:t>för att möta de utmaningar som identifierats i omvärldsanalys, resultat och måluppfyllelse och för att nå kommunens mål. En </a:t>
            </a:r>
            <a:r>
              <a:rPr kumimoji="0" lang="sv-SE" sz="2400" b="1" i="1" u="none" strike="noStrike" kern="0" cap="none" spc="0" normalizeH="0" baseline="0" noProof="0" dirty="0" smtClean="0">
                <a:ln>
                  <a:noFill/>
                </a:ln>
                <a:solidFill>
                  <a:prstClr val="black"/>
                </a:solidFill>
                <a:effectLst/>
                <a:uLnTx/>
                <a:uFillTx/>
                <a:latin typeface="Gill Sans MT" panose="020B0502020104020203" pitchFamily="34" charset="0"/>
              </a:rPr>
              <a:t>helhetssyn</a:t>
            </a:r>
            <a:r>
              <a:rPr kumimoji="0" lang="sv-SE" sz="2400" b="0" i="1" u="none" strike="noStrike" kern="0" cap="none" spc="0" normalizeH="0" baseline="0" noProof="0" dirty="0" smtClean="0">
                <a:ln>
                  <a:noFill/>
                </a:ln>
                <a:solidFill>
                  <a:prstClr val="black"/>
                </a:solidFill>
                <a:effectLst/>
                <a:uLnTx/>
                <a:uFillTx/>
                <a:latin typeface="Gill Sans MT" panose="020B0502020104020203" pitchFamily="34" charset="0"/>
              </a:rPr>
              <a:t> och ett </a:t>
            </a:r>
            <a:r>
              <a:rPr kumimoji="0" lang="sv-SE" sz="2400" b="1" i="1" u="none" strike="noStrike" kern="0" cap="none" spc="0" normalizeH="0" baseline="0" noProof="0" dirty="0" smtClean="0">
                <a:ln>
                  <a:noFill/>
                </a:ln>
                <a:solidFill>
                  <a:prstClr val="black"/>
                </a:solidFill>
                <a:effectLst/>
                <a:uLnTx/>
                <a:uFillTx/>
                <a:latin typeface="Gill Sans MT" panose="020B0502020104020203" pitchFamily="34" charset="0"/>
              </a:rPr>
              <a:t>gemensamt arbete </a:t>
            </a:r>
            <a:r>
              <a:rPr kumimoji="0" lang="sv-SE" sz="2400" b="0" i="1" u="none" strike="noStrike" kern="0" cap="none" spc="0" normalizeH="0" baseline="0" noProof="0" dirty="0" smtClean="0">
                <a:ln>
                  <a:noFill/>
                </a:ln>
                <a:solidFill>
                  <a:prstClr val="black"/>
                </a:solidFill>
                <a:effectLst/>
                <a:uLnTx/>
                <a:uFillTx/>
                <a:latin typeface="Gill Sans MT" panose="020B0502020104020203" pitchFamily="34" charset="0"/>
              </a:rPr>
              <a:t>är en förutsättning för att nå framgång</a:t>
            </a:r>
            <a:br>
              <a:rPr kumimoji="0" lang="sv-SE" sz="2400" b="0" i="1" u="none" strike="noStrike" kern="0" cap="none" spc="0" normalizeH="0" baseline="0" noProof="0" dirty="0" smtClean="0">
                <a:ln>
                  <a:noFill/>
                </a:ln>
                <a:solidFill>
                  <a:prstClr val="black"/>
                </a:solidFill>
                <a:effectLst/>
                <a:uLnTx/>
                <a:uFillTx/>
                <a:latin typeface="Gill Sans MT" panose="020B0502020104020203" pitchFamily="34" charset="0"/>
              </a:rPr>
            </a:br>
            <a:r>
              <a:rPr kumimoji="0" lang="sv-SE" sz="900" b="0" i="0" u="none" strike="noStrike" kern="0" cap="none" spc="0" normalizeH="0" baseline="0" noProof="0" dirty="0" smtClean="0">
                <a:ln>
                  <a:noFill/>
                </a:ln>
                <a:solidFill>
                  <a:prstClr val="black"/>
                </a:solidFill>
                <a:effectLst/>
                <a:uLnTx/>
                <a:uFillTx/>
                <a:latin typeface="Gill Sans MT" panose="020B0502020104020203" pitchFamily="34" charset="0"/>
              </a:rPr>
              <a:t>Utdrag ur kommunfullmäktiges riktlinjer 2019-2021</a:t>
            </a:r>
            <a:endParaRPr kumimoji="0" lang="sv-SE" sz="2400" b="0" i="0" u="none" strike="noStrike" kern="0" cap="none" spc="0" normalizeH="0" baseline="0" noProof="0" dirty="0" smtClean="0">
              <a:ln>
                <a:noFill/>
              </a:ln>
              <a:solidFill>
                <a:prstClr val="black"/>
              </a:solidFill>
              <a:effectLst/>
              <a:uLnTx/>
              <a:uFillTx/>
              <a:latin typeface="Gill Sans MT" panose="020B0502020104020203" pitchFamily="34" charset="0"/>
            </a:endParaRPr>
          </a:p>
        </p:txBody>
      </p:sp>
      <p:sp>
        <p:nvSpPr>
          <p:cNvPr id="5" name="textruta 4"/>
          <p:cNvSpPr txBox="1"/>
          <p:nvPr/>
        </p:nvSpPr>
        <p:spPr>
          <a:xfrm rot="1675451">
            <a:off x="8307044" y="1684345"/>
            <a:ext cx="3618298" cy="707886"/>
          </a:xfrm>
          <a:prstGeom prst="rect">
            <a:avLst/>
          </a:prstGeom>
          <a:solidFill>
            <a:srgbClr val="C0504D">
              <a:lumMod val="40000"/>
              <a:lumOff val="60000"/>
              <a:alpha val="51000"/>
            </a:srgbClr>
          </a:solidFill>
          <a:ln w="12700">
            <a:solidFill>
              <a:sysClr val="window" lastClr="FFFFFF">
                <a:lumMod val="65000"/>
              </a:sysClr>
            </a:solidFill>
          </a:ln>
          <a:scene3d>
            <a:camera prst="orthographicFront"/>
            <a:lightRig rig="threePt" dir="t"/>
          </a:scene3d>
          <a:sp3d prstMaterial="softEdg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smtClean="0">
                <a:ln>
                  <a:noFill/>
                </a:ln>
                <a:solidFill>
                  <a:prstClr val="black"/>
                </a:solidFill>
                <a:effectLst/>
                <a:uLnTx/>
                <a:uFillTx/>
                <a:latin typeface="Gill Sans MT" panose="020B0502020104020203" pitchFamily="34" charset="0"/>
              </a:rPr>
              <a:t>Exempel på innehåll i </a:t>
            </a:r>
            <a:r>
              <a:rPr kumimoji="0" lang="sv-SE" sz="2000" b="0" i="1" u="none" strike="noStrike" kern="0" cap="none" spc="0" normalizeH="0" baseline="0" noProof="0" dirty="0" smtClean="0">
                <a:ln>
                  <a:noFill/>
                </a:ln>
                <a:solidFill>
                  <a:prstClr val="black"/>
                </a:solidFill>
                <a:effectLst/>
                <a:uLnTx/>
                <a:uFillTx/>
                <a:latin typeface="Gill Sans MT" panose="020B0502020104020203" pitchFamily="34" charset="0"/>
              </a:rPr>
              <a:t>Riktlinjer till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000" b="0" i="1" u="none" strike="noStrike" kern="0" cap="none" spc="0" normalizeH="0" baseline="0" noProof="0" dirty="0" smtClean="0">
                <a:ln>
                  <a:noFill/>
                </a:ln>
                <a:solidFill>
                  <a:prstClr val="black"/>
                </a:solidFill>
                <a:effectLst/>
                <a:uLnTx/>
                <a:uFillTx/>
                <a:latin typeface="Gill Sans MT" panose="020B0502020104020203" pitchFamily="34" charset="0"/>
              </a:rPr>
              <a:t>budget och verksamhetsplan</a:t>
            </a:r>
          </a:p>
        </p:txBody>
      </p:sp>
    </p:spTree>
    <p:extLst>
      <p:ext uri="{BB962C8B-B14F-4D97-AF65-F5344CB8AC3E}">
        <p14:creationId xmlns:p14="http://schemas.microsoft.com/office/powerpoint/2010/main" val="1783271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p:cNvSpPr txBox="1"/>
          <p:nvPr/>
        </p:nvSpPr>
        <p:spPr>
          <a:xfrm>
            <a:off x="0" y="65759"/>
            <a:ext cx="11115743"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4400" i="0" u="none" strike="noStrike" kern="0" cap="none" spc="0" normalizeH="0" baseline="0" noProof="0" dirty="0" smtClean="0">
                <a:ln>
                  <a:noFill/>
                </a:ln>
                <a:solidFill>
                  <a:prstClr val="black"/>
                </a:solidFill>
                <a:effectLst/>
                <a:uLnTx/>
                <a:uFillTx/>
                <a:latin typeface="Gill Sans MT" panose="020B0502020104020203" pitchFamily="34" charset="0"/>
              </a:rPr>
              <a:t>Åtgärder och uppdrag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000" b="1" i="1" u="none" strike="noStrike" kern="0" cap="none" spc="0" normalizeH="0" baseline="0" noProof="0" dirty="0" smtClean="0">
                <a:ln>
                  <a:noFill/>
                </a:ln>
                <a:solidFill>
                  <a:prstClr val="black"/>
                </a:solidFill>
                <a:effectLst/>
                <a:uLnTx/>
                <a:uFillTx/>
                <a:latin typeface="Gill Sans MT" panose="020B0502020104020203" pitchFamily="34" charset="0"/>
              </a:rPr>
              <a:t>- Från verksamhetsplan,</a:t>
            </a:r>
            <a:r>
              <a:rPr kumimoji="0" lang="sv-SE" sz="2000" b="1" i="1" u="none" strike="noStrike" kern="0" cap="none" spc="0" normalizeH="0" noProof="0" dirty="0" smtClean="0">
                <a:ln>
                  <a:noFill/>
                </a:ln>
                <a:solidFill>
                  <a:prstClr val="black"/>
                </a:solidFill>
                <a:effectLst/>
                <a:uLnTx/>
                <a:uFillTx/>
                <a:latin typeface="Gill Sans MT" panose="020B0502020104020203" pitchFamily="34" charset="0"/>
              </a:rPr>
              <a:t> </a:t>
            </a:r>
            <a:r>
              <a:rPr kumimoji="0" lang="sv-SE" sz="2000" b="1" i="1" u="none" strike="noStrike" kern="0" cap="none" spc="0" normalizeH="0" baseline="0" noProof="0" dirty="0" smtClean="0">
                <a:ln>
                  <a:noFill/>
                </a:ln>
                <a:solidFill>
                  <a:prstClr val="black"/>
                </a:solidFill>
                <a:effectLst/>
                <a:uLnTx/>
                <a:uFillTx/>
                <a:latin typeface="Gill Sans MT" panose="020B0502020104020203" pitchFamily="34" charset="0"/>
              </a:rPr>
              <a:t>årsredovisning och</a:t>
            </a:r>
            <a:r>
              <a:rPr kumimoji="0" lang="sv-SE" sz="2000" b="1" i="1" u="none" strike="noStrike" kern="0" cap="none" spc="0" normalizeH="0" noProof="0" dirty="0" smtClean="0">
                <a:ln>
                  <a:noFill/>
                </a:ln>
                <a:solidFill>
                  <a:prstClr val="black"/>
                </a:solidFill>
                <a:effectLst/>
                <a:uLnTx/>
                <a:uFillTx/>
                <a:latin typeface="Gill Sans MT" panose="020B0502020104020203" pitchFamily="34" charset="0"/>
              </a:rPr>
              <a:t> delårsrapporter utifrån avvikelser/händelser</a:t>
            </a:r>
            <a:endParaRPr kumimoji="0" lang="sv-SE" sz="2000" b="0" i="1" u="none" strike="noStrike" kern="0" cap="none" spc="0" normalizeH="0" baseline="0" noProof="0" dirty="0" smtClean="0">
              <a:ln>
                <a:noFill/>
              </a:ln>
              <a:solidFill>
                <a:prstClr val="black"/>
              </a:solidFill>
              <a:effectLst/>
              <a:uLnTx/>
              <a:uFillTx/>
              <a:latin typeface="Gill Sans MT" panose="020B0502020104020203" pitchFamily="34" charset="0"/>
            </a:endParaRPr>
          </a:p>
        </p:txBody>
      </p:sp>
      <p:sp>
        <p:nvSpPr>
          <p:cNvPr id="13" name="textruta 12"/>
          <p:cNvSpPr txBox="1"/>
          <p:nvPr/>
        </p:nvSpPr>
        <p:spPr>
          <a:xfrm>
            <a:off x="457201" y="1632269"/>
            <a:ext cx="10658542" cy="4616648"/>
          </a:xfrm>
          <a:prstGeom prst="rect">
            <a:avLst/>
          </a:prstGeom>
          <a:noFill/>
        </p:spPr>
        <p:txBody>
          <a:bodyPr wrap="square" rtlCol="0">
            <a:spAutoFit/>
          </a:bodyPr>
          <a:lstStyle/>
          <a:p>
            <a:pPr marL="342900" lvl="0" indent="-342900">
              <a:lnSpc>
                <a:spcPct val="150000"/>
              </a:lnSpc>
              <a:buFont typeface="Wingdings" panose="05000000000000000000" pitchFamily="2" charset="2"/>
              <a:buChar char="q"/>
              <a:defRPr/>
            </a:pPr>
            <a:r>
              <a:rPr lang="sv-SE" sz="2800" kern="0" dirty="0">
                <a:solidFill>
                  <a:prstClr val="black"/>
                </a:solidFill>
                <a:latin typeface="Gill Sans MT" panose="020B0502020104020203" pitchFamily="34" charset="0"/>
              </a:rPr>
              <a:t>För att Socialnämnden ska uppnå en ekonomi i balans får kommunchef i </a:t>
            </a:r>
            <a:r>
              <a:rPr lang="sv-SE" sz="2800" kern="0" dirty="0" smtClean="0">
                <a:solidFill>
                  <a:prstClr val="black"/>
                </a:solidFill>
                <a:latin typeface="Gill Sans MT" panose="020B0502020104020203" pitchFamily="34" charset="0"/>
              </a:rPr>
              <a:t>uppdrag att </a:t>
            </a:r>
            <a:r>
              <a:rPr lang="sv-SE" sz="2800" kern="0" dirty="0">
                <a:solidFill>
                  <a:prstClr val="black"/>
                </a:solidFill>
                <a:latin typeface="Gill Sans MT" panose="020B0502020104020203" pitchFamily="34" charset="0"/>
              </a:rPr>
              <a:t>överväga en organisationsförändring i syfte att tydliggöra ansvar och </a:t>
            </a:r>
            <a:r>
              <a:rPr lang="sv-SE" sz="2800" kern="0" dirty="0" smtClean="0">
                <a:solidFill>
                  <a:prstClr val="black"/>
                </a:solidFill>
                <a:latin typeface="Gill Sans MT" panose="020B0502020104020203" pitchFamily="34" charset="0"/>
              </a:rPr>
              <a:t>rollfördelning </a:t>
            </a:r>
            <a:r>
              <a:rPr lang="sv-SE" sz="2800" kern="0" dirty="0">
                <a:solidFill>
                  <a:prstClr val="black"/>
                </a:solidFill>
                <a:latin typeface="Gill Sans MT" panose="020B0502020104020203" pitchFamily="34" charset="0"/>
              </a:rPr>
              <a:t>mellan Kommunstyrelse, Socialnämnd och Socialförvaltning</a:t>
            </a:r>
          </a:p>
          <a:p>
            <a:pPr marL="342900" lvl="0" indent="-342900">
              <a:lnSpc>
                <a:spcPct val="150000"/>
              </a:lnSpc>
              <a:buFont typeface="Wingdings" panose="05000000000000000000" pitchFamily="2" charset="2"/>
              <a:buChar char="q"/>
              <a:defRPr/>
            </a:pPr>
            <a:r>
              <a:rPr lang="sv-SE" sz="2800" kern="0" dirty="0">
                <a:solidFill>
                  <a:prstClr val="black"/>
                </a:solidFill>
                <a:latin typeface="Gill Sans MT" panose="020B0502020104020203" pitchFamily="34" charset="0"/>
              </a:rPr>
              <a:t>Redovisning av åtgärder och effekter gällande arbetslöshet bland </a:t>
            </a:r>
            <a:r>
              <a:rPr lang="sv-SE" sz="2800" kern="0" dirty="0" smtClean="0">
                <a:solidFill>
                  <a:prstClr val="black"/>
                </a:solidFill>
                <a:latin typeface="Gill Sans MT" panose="020B0502020104020203" pitchFamily="34" charset="0"/>
              </a:rPr>
              <a:t>utrikesfödda</a:t>
            </a:r>
          </a:p>
          <a:p>
            <a:pPr marL="342900" lvl="0" indent="-342900">
              <a:lnSpc>
                <a:spcPct val="150000"/>
              </a:lnSpc>
              <a:buFont typeface="Wingdings" panose="05000000000000000000" pitchFamily="2" charset="2"/>
              <a:buChar char="q"/>
              <a:defRPr/>
            </a:pPr>
            <a:r>
              <a:rPr lang="sv-SE" sz="2800" kern="0" dirty="0">
                <a:solidFill>
                  <a:prstClr val="black"/>
                </a:solidFill>
                <a:latin typeface="Gill Sans MT" panose="020B0502020104020203" pitchFamily="34" charset="0"/>
              </a:rPr>
              <a:t>Utreda möjligheten till dansutbildning i egen </a:t>
            </a:r>
            <a:r>
              <a:rPr lang="sv-SE" sz="2800" kern="0" dirty="0" smtClean="0">
                <a:solidFill>
                  <a:prstClr val="black"/>
                </a:solidFill>
                <a:latin typeface="Gill Sans MT" panose="020B0502020104020203" pitchFamily="34" charset="0"/>
              </a:rPr>
              <a:t>regi</a:t>
            </a:r>
            <a:endParaRPr kumimoji="0" lang="sv-SE" sz="2800" b="0" i="0" strike="noStrike" kern="0" cap="none" spc="0" normalizeH="0" baseline="0" noProof="0" dirty="0">
              <a:ln>
                <a:noFill/>
              </a:ln>
              <a:solidFill>
                <a:prstClr val="black"/>
              </a:solidFill>
              <a:effectLst/>
              <a:uLnTx/>
              <a:uFillTx/>
              <a:latin typeface="Gill Sans MT" panose="020B0502020104020203" pitchFamily="34" charset="0"/>
            </a:endParaRPr>
          </a:p>
        </p:txBody>
      </p:sp>
      <p:sp>
        <p:nvSpPr>
          <p:cNvPr id="14" name="textruta 13"/>
          <p:cNvSpPr txBox="1"/>
          <p:nvPr/>
        </p:nvSpPr>
        <p:spPr>
          <a:xfrm rot="1675451">
            <a:off x="8710085" y="1849391"/>
            <a:ext cx="3363421" cy="369332"/>
          </a:xfrm>
          <a:prstGeom prst="rect">
            <a:avLst/>
          </a:prstGeom>
          <a:solidFill>
            <a:srgbClr val="C0504D">
              <a:lumMod val="40000"/>
              <a:lumOff val="60000"/>
              <a:alpha val="51000"/>
            </a:srgbClr>
          </a:solidFill>
          <a:ln w="12700">
            <a:solidFill>
              <a:sysClr val="window" lastClr="FFFFFF">
                <a:lumMod val="65000"/>
              </a:sys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smtClean="0">
                <a:ln>
                  <a:noFill/>
                </a:ln>
                <a:solidFill>
                  <a:prstClr val="black"/>
                </a:solidFill>
                <a:effectLst/>
                <a:uLnTx/>
                <a:uFillTx/>
                <a:latin typeface="Gill Sans MT" panose="020B0502020104020203" pitchFamily="34" charset="0"/>
              </a:rPr>
              <a:t>Exempel på </a:t>
            </a:r>
            <a:r>
              <a:rPr lang="sv-SE" kern="0" dirty="0" smtClean="0">
                <a:solidFill>
                  <a:prstClr val="black"/>
                </a:solidFill>
                <a:latin typeface="Gill Sans MT" panose="020B0502020104020203" pitchFamily="34" charset="0"/>
              </a:rPr>
              <a:t>uppdrag och åtgärder</a:t>
            </a:r>
            <a:endParaRPr kumimoji="0" lang="sv-SE" sz="1800" b="0" i="1" u="none" strike="noStrike" kern="0" cap="none" spc="0" normalizeH="0" baseline="0" noProof="0" dirty="0" smtClean="0">
              <a:ln>
                <a:noFill/>
              </a:ln>
              <a:solidFill>
                <a:prstClr val="black"/>
              </a:solidFill>
              <a:effectLst/>
              <a:uLnTx/>
              <a:uFillTx/>
              <a:latin typeface="Gill Sans MT" panose="020B0502020104020203" pitchFamily="34" charset="0"/>
            </a:endParaRPr>
          </a:p>
        </p:txBody>
      </p:sp>
    </p:spTree>
    <p:extLst>
      <p:ext uri="{BB962C8B-B14F-4D97-AF65-F5344CB8AC3E}">
        <p14:creationId xmlns:p14="http://schemas.microsoft.com/office/powerpoint/2010/main" val="2441318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a:xfrm>
            <a:off x="-977632" y="111107"/>
            <a:ext cx="8286808"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b="1" kern="1200">
                <a:solidFill>
                  <a:schemeClr val="tx1"/>
                </a:solidFill>
                <a:latin typeface="Gill Sans MT" pitchFamily="34" charset="0"/>
                <a:ea typeface="+mj-ea"/>
                <a:cs typeface="+mj-cs"/>
              </a:defRPr>
            </a:lvl1pPr>
          </a:lstStyle>
          <a:p>
            <a:r>
              <a:rPr lang="sv-SE" sz="4400" b="0" dirty="0" smtClean="0"/>
              <a:t>Styrning och ledning</a:t>
            </a:r>
            <a:r>
              <a:rPr lang="sv-SE" b="0" dirty="0" smtClean="0"/>
              <a:t/>
            </a:r>
            <a:br>
              <a:rPr lang="sv-SE" b="0" dirty="0" smtClean="0"/>
            </a:br>
            <a:r>
              <a:rPr lang="sv-SE" sz="2400" b="0" dirty="0" smtClean="0"/>
              <a:t>- ett pågående utvecklingsarbete</a:t>
            </a:r>
            <a:endParaRPr lang="sv-SE" sz="5400" b="0" dirty="0"/>
          </a:p>
        </p:txBody>
      </p:sp>
      <p:sp>
        <p:nvSpPr>
          <p:cNvPr id="4" name="textruta 3"/>
          <p:cNvSpPr txBox="1"/>
          <p:nvPr/>
        </p:nvSpPr>
        <p:spPr>
          <a:xfrm>
            <a:off x="8297392" y="4941869"/>
            <a:ext cx="1887055" cy="461665"/>
          </a:xfrm>
          <a:prstGeom prst="rect">
            <a:avLst/>
          </a:prstGeom>
          <a:noFill/>
        </p:spPr>
        <p:txBody>
          <a:bodyPr wrap="none" rtlCol="0">
            <a:spAutoFit/>
          </a:bodyPr>
          <a:lstStyle/>
          <a:p>
            <a:r>
              <a:rPr lang="sv-SE" sz="2400" dirty="0" smtClean="0">
                <a:latin typeface="Gill Sans MT" panose="020B0502020104020203" pitchFamily="34" charset="0"/>
              </a:rPr>
              <a:t>…Metoder…</a:t>
            </a:r>
            <a:endParaRPr lang="sv-SE" dirty="0">
              <a:latin typeface="Gill Sans MT" panose="020B0502020104020203" pitchFamily="34" charset="0"/>
            </a:endParaRPr>
          </a:p>
        </p:txBody>
      </p:sp>
      <p:sp>
        <p:nvSpPr>
          <p:cNvPr id="8" name="textruta 7"/>
          <p:cNvSpPr txBox="1"/>
          <p:nvPr/>
        </p:nvSpPr>
        <p:spPr>
          <a:xfrm>
            <a:off x="5119385" y="4941869"/>
            <a:ext cx="2902461" cy="461665"/>
          </a:xfrm>
          <a:prstGeom prst="rect">
            <a:avLst/>
          </a:prstGeom>
          <a:noFill/>
        </p:spPr>
        <p:txBody>
          <a:bodyPr wrap="none" rtlCol="0">
            <a:spAutoFit/>
          </a:bodyPr>
          <a:lstStyle/>
          <a:p>
            <a:r>
              <a:rPr lang="sv-SE" sz="2400" dirty="0" smtClean="0">
                <a:latin typeface="Gill Sans MT" panose="020B0502020104020203" pitchFamily="34" charset="0"/>
              </a:rPr>
              <a:t>……… Kultur………</a:t>
            </a:r>
            <a:endParaRPr lang="sv-SE" sz="2400" dirty="0">
              <a:latin typeface="Gill Sans MT" panose="020B0502020104020203" pitchFamily="34" charset="0"/>
            </a:endParaRPr>
          </a:p>
        </p:txBody>
      </p:sp>
      <p:sp>
        <p:nvSpPr>
          <p:cNvPr id="9" name="textruta 8"/>
          <p:cNvSpPr txBox="1"/>
          <p:nvPr/>
        </p:nvSpPr>
        <p:spPr>
          <a:xfrm>
            <a:off x="3165772" y="4941869"/>
            <a:ext cx="1537600" cy="461665"/>
          </a:xfrm>
          <a:prstGeom prst="rect">
            <a:avLst/>
          </a:prstGeom>
          <a:noFill/>
        </p:spPr>
        <p:txBody>
          <a:bodyPr wrap="none" rtlCol="0">
            <a:spAutoFit/>
          </a:bodyPr>
          <a:lstStyle/>
          <a:p>
            <a:r>
              <a:rPr lang="sv-SE" sz="2400" dirty="0" smtClean="0">
                <a:latin typeface="Gill Sans MT" panose="020B0502020104020203" pitchFamily="34" charset="0"/>
              </a:rPr>
              <a:t>Struktur…</a:t>
            </a:r>
            <a:endParaRPr lang="sv-SE" sz="2400" dirty="0">
              <a:latin typeface="Gill Sans MT" panose="020B0502020104020203"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64" y="2028505"/>
            <a:ext cx="11106679" cy="2779021"/>
          </a:xfrm>
          <a:prstGeom prst="rect">
            <a:avLst/>
          </a:prstGeom>
        </p:spPr>
      </p:pic>
    </p:spTree>
    <p:extLst>
      <p:ext uri="{BB962C8B-B14F-4D97-AF65-F5344CB8AC3E}">
        <p14:creationId xmlns:p14="http://schemas.microsoft.com/office/powerpoint/2010/main" val="145412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2"/>
          <p:cNvSpPr txBox="1">
            <a:spLocks/>
          </p:cNvSpPr>
          <p:nvPr/>
        </p:nvSpPr>
        <p:spPr>
          <a:xfrm>
            <a:off x="2018714" y="-27384"/>
            <a:ext cx="8064896"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smtClean="0">
                <a:ln>
                  <a:noFill/>
                </a:ln>
                <a:solidFill>
                  <a:sysClr val="windowText" lastClr="000000"/>
                </a:solidFill>
                <a:effectLst/>
                <a:uLnTx/>
                <a:uFillTx/>
                <a:latin typeface="Gill Sans MT" pitchFamily="34" charset="0"/>
                <a:ea typeface="+mj-ea"/>
                <a:cs typeface="+mj-cs"/>
              </a:rPr>
              <a:t>Så styrs nämnder och styrelser</a:t>
            </a:r>
            <a:endPar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71" y="1287784"/>
            <a:ext cx="11220845" cy="4589488"/>
          </a:xfrm>
          <a:prstGeom prst="rect">
            <a:avLst/>
          </a:prstGeom>
        </p:spPr>
      </p:pic>
    </p:spTree>
    <p:extLst>
      <p:ext uri="{BB962C8B-B14F-4D97-AF65-F5344CB8AC3E}">
        <p14:creationId xmlns:p14="http://schemas.microsoft.com/office/powerpoint/2010/main" val="1230265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00" y="806502"/>
            <a:ext cx="10934595" cy="5467298"/>
          </a:xfrm>
          <a:prstGeom prst="rect">
            <a:avLst/>
          </a:prstGeom>
        </p:spPr>
      </p:pic>
      <p:sp>
        <p:nvSpPr>
          <p:cNvPr id="3" name="Rubrik 2"/>
          <p:cNvSpPr txBox="1">
            <a:spLocks/>
          </p:cNvSpPr>
          <p:nvPr/>
        </p:nvSpPr>
        <p:spPr>
          <a:xfrm>
            <a:off x="1063674" y="0"/>
            <a:ext cx="8064896"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smtClean="0">
                <a:ln>
                  <a:noFill/>
                </a:ln>
                <a:solidFill>
                  <a:sysClr val="windowText" lastClr="000000"/>
                </a:solidFill>
                <a:effectLst/>
                <a:uLnTx/>
                <a:uFillTx/>
                <a:latin typeface="Gill Sans MT" pitchFamily="34" charset="0"/>
                <a:ea typeface="+mj-ea"/>
                <a:cs typeface="+mj-cs"/>
              </a:rPr>
              <a:t>Strategiska områden</a:t>
            </a:r>
            <a:endPar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234552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32" y="1151098"/>
            <a:ext cx="10279027" cy="5073457"/>
          </a:xfrm>
          <a:prstGeom prst="rect">
            <a:avLst/>
          </a:prstGeom>
        </p:spPr>
      </p:pic>
      <p:sp>
        <p:nvSpPr>
          <p:cNvPr id="12" name="Ellips 11"/>
          <p:cNvSpPr/>
          <p:nvPr/>
        </p:nvSpPr>
        <p:spPr>
          <a:xfrm>
            <a:off x="6263661" y="3270025"/>
            <a:ext cx="2019243" cy="682345"/>
          </a:xfrm>
          <a:prstGeom prst="ellipse">
            <a:avLst/>
          </a:prstGeom>
          <a:noFill/>
          <a:ln w="57150">
            <a:solidFill>
              <a:srgbClr val="A6A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p:nvSpPr>
        <p:spPr>
          <a:xfrm>
            <a:off x="3864804" y="3966658"/>
            <a:ext cx="1854200" cy="664865"/>
          </a:xfrm>
          <a:prstGeom prst="ellipse">
            <a:avLst/>
          </a:prstGeom>
          <a:noFill/>
          <a:ln w="57150">
            <a:solidFill>
              <a:srgbClr val="A6A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3779582" y="2457113"/>
            <a:ext cx="2018318" cy="718167"/>
          </a:xfrm>
          <a:prstGeom prst="ellipse">
            <a:avLst/>
          </a:prstGeom>
          <a:noFill/>
          <a:ln w="57150">
            <a:solidFill>
              <a:srgbClr val="A6A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p:cNvSpPr txBox="1"/>
          <p:nvPr/>
        </p:nvSpPr>
        <p:spPr>
          <a:xfrm>
            <a:off x="1036112" y="5510886"/>
            <a:ext cx="7246792" cy="369332"/>
          </a:xfrm>
          <a:prstGeom prst="rect">
            <a:avLst/>
          </a:prstGeom>
          <a:noFill/>
        </p:spPr>
        <p:txBody>
          <a:bodyPr wrap="none" rtlCol="0">
            <a:spAutoFit/>
          </a:bodyPr>
          <a:lstStyle/>
          <a:p>
            <a:r>
              <a:rPr lang="sv-SE" dirty="0" smtClean="0"/>
              <a:t>Till det tillkommer riktade </a:t>
            </a:r>
            <a:r>
              <a:rPr lang="sv-SE" dirty="0" err="1" smtClean="0"/>
              <a:t>nämndsmål</a:t>
            </a:r>
            <a:r>
              <a:rPr lang="sv-SE" dirty="0" smtClean="0"/>
              <a:t> och mål för personal och ekonomi</a:t>
            </a:r>
            <a:endParaRPr lang="sv-SE" dirty="0"/>
          </a:p>
        </p:txBody>
      </p:sp>
      <p:sp>
        <p:nvSpPr>
          <p:cNvPr id="7" name="Rubrik 2"/>
          <p:cNvSpPr txBox="1">
            <a:spLocks/>
          </p:cNvSpPr>
          <p:nvPr/>
        </p:nvSpPr>
        <p:spPr>
          <a:xfrm>
            <a:off x="1023034" y="182880"/>
            <a:ext cx="8064896"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smtClean="0">
                <a:ln>
                  <a:noFill/>
                </a:ln>
                <a:solidFill>
                  <a:sysClr val="windowText" lastClr="000000"/>
                </a:solidFill>
                <a:effectLst/>
                <a:uLnTx/>
                <a:uFillTx/>
                <a:latin typeface="Gill Sans MT" pitchFamily="34" charset="0"/>
                <a:ea typeface="+mj-ea"/>
                <a:cs typeface="+mj-cs"/>
              </a:rPr>
              <a:t>Strategiska områden med övergripande mål</a:t>
            </a:r>
            <a:endPar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endParaRPr>
          </a:p>
        </p:txBody>
      </p:sp>
    </p:spTree>
    <p:extLst>
      <p:ext uri="{BB962C8B-B14F-4D97-AF65-F5344CB8AC3E}">
        <p14:creationId xmlns:p14="http://schemas.microsoft.com/office/powerpoint/2010/main" val="404843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2"/>
          <p:cNvSpPr txBox="1">
            <a:spLocks/>
          </p:cNvSpPr>
          <p:nvPr/>
        </p:nvSpPr>
        <p:spPr>
          <a:xfrm>
            <a:off x="694674" y="-25621"/>
            <a:ext cx="1069848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smtClean="0">
                <a:ln>
                  <a:noFill/>
                </a:ln>
                <a:solidFill>
                  <a:sysClr val="windowText" lastClr="000000"/>
                </a:solidFill>
                <a:effectLst/>
                <a:uLnTx/>
                <a:uFillTx/>
                <a:latin typeface="Gill Sans MT" pitchFamily="34" charset="0"/>
                <a:ea typeface="+mj-ea"/>
                <a:cs typeface="+mj-cs"/>
              </a:rPr>
              <a:t>Från vision till aktivitet</a:t>
            </a:r>
            <a:r>
              <a:rPr kumimoji="0" lang="sv-SE" sz="4400" b="0" i="0" u="none" strike="noStrike" kern="1200" cap="none" spc="0" normalizeH="0" noProof="0" dirty="0" smtClean="0">
                <a:ln>
                  <a:noFill/>
                </a:ln>
                <a:solidFill>
                  <a:sysClr val="windowText" lastClr="000000"/>
                </a:solidFill>
                <a:effectLst/>
                <a:uLnTx/>
                <a:uFillTx/>
                <a:latin typeface="Gill Sans MT" pitchFamily="34" charset="0"/>
                <a:ea typeface="+mj-ea"/>
                <a:cs typeface="+mj-cs"/>
              </a:rPr>
              <a:t> - </a:t>
            </a:r>
            <a:r>
              <a:rPr kumimoji="0" lang="sv-SE" sz="4400" b="0" i="0" u="none" strike="noStrike" kern="1200" cap="none" spc="0" normalizeH="0" baseline="0" noProof="0" dirty="0" smtClean="0">
                <a:ln>
                  <a:noFill/>
                </a:ln>
                <a:solidFill>
                  <a:sysClr val="windowText" lastClr="000000"/>
                </a:solidFill>
                <a:effectLst/>
                <a:uLnTx/>
                <a:uFillTx/>
                <a:latin typeface="Gill Sans MT" pitchFamily="34" charset="0"/>
                <a:ea typeface="+mj-ea"/>
                <a:cs typeface="+mj-cs"/>
              </a:rPr>
              <a:t>och tillbaka igen</a:t>
            </a:r>
            <a:endParaRPr kumimoji="0" lang="sv-SE" sz="4400" b="0" i="0" u="none" strike="noStrike" kern="1200" cap="none" spc="0" normalizeH="0" baseline="0" noProof="0" dirty="0">
              <a:ln>
                <a:noFill/>
              </a:ln>
              <a:solidFill>
                <a:sysClr val="windowText" lastClr="000000"/>
              </a:solidFill>
              <a:effectLst/>
              <a:uLnTx/>
              <a:uFillTx/>
              <a:latin typeface="Gill Sans MT" pitchFamily="34" charset="0"/>
              <a:ea typeface="+mj-ea"/>
              <a:cs typeface="+mj-cs"/>
            </a:endParaRPr>
          </a:p>
        </p:txBody>
      </p:sp>
      <p:sp>
        <p:nvSpPr>
          <p:cNvPr id="4" name="Likbent triangel 3"/>
          <p:cNvSpPr/>
          <p:nvPr/>
        </p:nvSpPr>
        <p:spPr>
          <a:xfrm>
            <a:off x="4062342" y="1115616"/>
            <a:ext cx="3977640" cy="475940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ruta 12"/>
          <p:cNvSpPr txBox="1"/>
          <p:nvPr/>
        </p:nvSpPr>
        <p:spPr>
          <a:xfrm>
            <a:off x="6976757" y="2222061"/>
            <a:ext cx="4632519" cy="461665"/>
          </a:xfrm>
          <a:prstGeom prst="rect">
            <a:avLst/>
          </a:prstGeom>
          <a:noFill/>
        </p:spPr>
        <p:txBody>
          <a:bodyPr wrap="square" rtlCol="0">
            <a:spAutoFit/>
          </a:bodyPr>
          <a:lstStyle/>
          <a:p>
            <a:r>
              <a:rPr lang="sv-SE" sz="2400" dirty="0" smtClean="0">
                <a:latin typeface="Gill Sans MT" panose="020B0502020104020203" pitchFamily="34" charset="0"/>
              </a:rPr>
              <a:t>Strategiska områden</a:t>
            </a:r>
            <a:endParaRPr lang="sv-SE" sz="2400" dirty="0">
              <a:latin typeface="Gill Sans MT" panose="020B0502020104020203" pitchFamily="34" charset="0"/>
            </a:endParaRPr>
          </a:p>
        </p:txBody>
      </p:sp>
      <p:sp>
        <p:nvSpPr>
          <p:cNvPr id="14" name="textruta 13"/>
          <p:cNvSpPr txBox="1"/>
          <p:nvPr/>
        </p:nvSpPr>
        <p:spPr>
          <a:xfrm>
            <a:off x="5552439" y="2905670"/>
            <a:ext cx="1251802" cy="400110"/>
          </a:xfrm>
          <a:prstGeom prst="rect">
            <a:avLst/>
          </a:prstGeom>
          <a:noFill/>
        </p:spPr>
        <p:txBody>
          <a:bodyPr wrap="square" rtlCol="0">
            <a:spAutoFit/>
          </a:bodyPr>
          <a:lstStyle/>
          <a:p>
            <a:r>
              <a:rPr lang="sv-SE" sz="2000" dirty="0" smtClean="0">
                <a:latin typeface="Gill Sans MT" panose="020B0502020104020203" pitchFamily="34" charset="0"/>
              </a:rPr>
              <a:t>14  + 4</a:t>
            </a:r>
            <a:endParaRPr lang="sv-SE" sz="2000" dirty="0">
              <a:latin typeface="Gill Sans MT" panose="020B0502020104020203" pitchFamily="34" charset="0"/>
            </a:endParaRPr>
          </a:p>
        </p:txBody>
      </p:sp>
      <p:sp>
        <p:nvSpPr>
          <p:cNvPr id="15" name="textruta 14"/>
          <p:cNvSpPr txBox="1"/>
          <p:nvPr/>
        </p:nvSpPr>
        <p:spPr>
          <a:xfrm>
            <a:off x="5883081" y="3582049"/>
            <a:ext cx="769179" cy="400110"/>
          </a:xfrm>
          <a:prstGeom prst="rect">
            <a:avLst/>
          </a:prstGeom>
          <a:noFill/>
        </p:spPr>
        <p:txBody>
          <a:bodyPr wrap="square" rtlCol="0">
            <a:spAutoFit/>
          </a:bodyPr>
          <a:lstStyle/>
          <a:p>
            <a:r>
              <a:rPr lang="sv-SE" sz="2000" dirty="0" smtClean="0">
                <a:latin typeface="Gill Sans MT" panose="020B0502020104020203" pitchFamily="34" charset="0"/>
              </a:rPr>
              <a:t>12</a:t>
            </a:r>
            <a:endParaRPr lang="sv-SE" sz="2000" dirty="0">
              <a:latin typeface="Gill Sans MT" panose="020B0502020104020203" pitchFamily="34" charset="0"/>
            </a:endParaRPr>
          </a:p>
        </p:txBody>
      </p:sp>
      <p:sp>
        <p:nvSpPr>
          <p:cNvPr id="16" name="textruta 15"/>
          <p:cNvSpPr txBox="1"/>
          <p:nvPr/>
        </p:nvSpPr>
        <p:spPr>
          <a:xfrm>
            <a:off x="4148924" y="4427499"/>
            <a:ext cx="3937815" cy="400110"/>
          </a:xfrm>
          <a:prstGeom prst="rect">
            <a:avLst/>
          </a:prstGeom>
          <a:noFill/>
        </p:spPr>
        <p:txBody>
          <a:bodyPr wrap="square" rtlCol="0">
            <a:spAutoFit/>
          </a:bodyPr>
          <a:lstStyle/>
          <a:p>
            <a:pPr algn="ctr"/>
            <a:r>
              <a:rPr lang="sv-SE" sz="2000" dirty="0" smtClean="0">
                <a:latin typeface="Gill Sans MT" panose="020B0502020104020203" pitchFamily="34" charset="0"/>
              </a:rPr>
              <a:t>281</a:t>
            </a:r>
            <a:endParaRPr lang="sv-SE" sz="2000" dirty="0">
              <a:latin typeface="Gill Sans MT" panose="020B0502020104020203" pitchFamily="34" charset="0"/>
            </a:endParaRPr>
          </a:p>
        </p:txBody>
      </p:sp>
      <p:sp>
        <p:nvSpPr>
          <p:cNvPr id="17" name="textruta 16"/>
          <p:cNvSpPr txBox="1"/>
          <p:nvPr/>
        </p:nvSpPr>
        <p:spPr>
          <a:xfrm>
            <a:off x="4610174" y="5207103"/>
            <a:ext cx="3015317" cy="400110"/>
          </a:xfrm>
          <a:prstGeom prst="rect">
            <a:avLst/>
          </a:prstGeom>
          <a:noFill/>
        </p:spPr>
        <p:txBody>
          <a:bodyPr wrap="square" rtlCol="0">
            <a:spAutoFit/>
          </a:bodyPr>
          <a:lstStyle/>
          <a:p>
            <a:pPr algn="ctr"/>
            <a:r>
              <a:rPr lang="sv-SE" sz="2000" dirty="0" smtClean="0">
                <a:latin typeface="Gill Sans MT" panose="020B0502020104020203" pitchFamily="34" charset="0"/>
              </a:rPr>
              <a:t>427</a:t>
            </a:r>
            <a:endParaRPr lang="sv-SE" sz="2000" dirty="0">
              <a:latin typeface="Gill Sans MT" panose="020B0502020104020203" pitchFamily="34" charset="0"/>
            </a:endParaRPr>
          </a:p>
        </p:txBody>
      </p:sp>
      <p:sp>
        <p:nvSpPr>
          <p:cNvPr id="18" name="textruta 17"/>
          <p:cNvSpPr txBox="1"/>
          <p:nvPr/>
        </p:nvSpPr>
        <p:spPr>
          <a:xfrm>
            <a:off x="5883081" y="1684545"/>
            <a:ext cx="334840" cy="400110"/>
          </a:xfrm>
          <a:prstGeom prst="rect">
            <a:avLst/>
          </a:prstGeom>
          <a:noFill/>
        </p:spPr>
        <p:txBody>
          <a:bodyPr wrap="square" rtlCol="0">
            <a:spAutoFit/>
          </a:bodyPr>
          <a:lstStyle/>
          <a:p>
            <a:r>
              <a:rPr lang="sv-SE" sz="2000" dirty="0" smtClean="0">
                <a:latin typeface="Gill Sans MT" panose="020B0502020104020203" pitchFamily="34" charset="0"/>
              </a:rPr>
              <a:t>1</a:t>
            </a:r>
            <a:endParaRPr lang="sv-SE" sz="2000" dirty="0">
              <a:latin typeface="Gill Sans MT" panose="020B0502020104020203" pitchFamily="34" charset="0"/>
            </a:endParaRPr>
          </a:p>
        </p:txBody>
      </p:sp>
      <p:cxnSp>
        <p:nvCxnSpPr>
          <p:cNvPr id="19" name="Rak koppling 18"/>
          <p:cNvCxnSpPr/>
          <p:nvPr/>
        </p:nvCxnSpPr>
        <p:spPr>
          <a:xfrm flipV="1">
            <a:off x="4493313" y="5010860"/>
            <a:ext cx="313217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Rak koppling 21"/>
          <p:cNvCxnSpPr/>
          <p:nvPr/>
        </p:nvCxnSpPr>
        <p:spPr>
          <a:xfrm>
            <a:off x="4843589" y="4158967"/>
            <a:ext cx="2465294"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4" name="textruta 23"/>
          <p:cNvSpPr txBox="1"/>
          <p:nvPr/>
        </p:nvSpPr>
        <p:spPr>
          <a:xfrm>
            <a:off x="7494484" y="5157768"/>
            <a:ext cx="3015317" cy="461665"/>
          </a:xfrm>
          <a:prstGeom prst="rect">
            <a:avLst/>
          </a:prstGeom>
          <a:noFill/>
        </p:spPr>
        <p:txBody>
          <a:bodyPr wrap="square" rtlCol="0">
            <a:spAutoFit/>
          </a:bodyPr>
          <a:lstStyle/>
          <a:p>
            <a:pPr algn="ctr"/>
            <a:r>
              <a:rPr lang="sv-SE" sz="2400" dirty="0" smtClean="0">
                <a:latin typeface="Gill Sans MT" panose="020B0502020104020203" pitchFamily="34" charset="0"/>
              </a:rPr>
              <a:t>Aktiviteter</a:t>
            </a:r>
            <a:endParaRPr lang="sv-SE" sz="2400" dirty="0">
              <a:latin typeface="Gill Sans MT" panose="020B0502020104020203" pitchFamily="34" charset="0"/>
            </a:endParaRPr>
          </a:p>
        </p:txBody>
      </p:sp>
      <p:sp>
        <p:nvSpPr>
          <p:cNvPr id="25" name="textruta 24"/>
          <p:cNvSpPr txBox="1"/>
          <p:nvPr/>
        </p:nvSpPr>
        <p:spPr>
          <a:xfrm>
            <a:off x="7053568" y="4371471"/>
            <a:ext cx="3015317" cy="461665"/>
          </a:xfrm>
          <a:prstGeom prst="rect">
            <a:avLst/>
          </a:prstGeom>
          <a:noFill/>
        </p:spPr>
        <p:txBody>
          <a:bodyPr wrap="square" rtlCol="0">
            <a:spAutoFit/>
          </a:bodyPr>
          <a:lstStyle/>
          <a:p>
            <a:pPr algn="ctr"/>
            <a:r>
              <a:rPr lang="sv-SE" sz="2400" dirty="0" smtClean="0">
                <a:latin typeface="Gill Sans MT" panose="020B0502020104020203" pitchFamily="34" charset="0"/>
              </a:rPr>
              <a:t>Nyckeltal</a:t>
            </a:r>
            <a:endParaRPr lang="sv-SE" sz="2400" dirty="0">
              <a:latin typeface="Gill Sans MT" panose="020B0502020104020203" pitchFamily="34" charset="0"/>
            </a:endParaRPr>
          </a:p>
        </p:txBody>
      </p:sp>
      <p:sp>
        <p:nvSpPr>
          <p:cNvPr id="26" name="textruta 25"/>
          <p:cNvSpPr txBox="1"/>
          <p:nvPr/>
        </p:nvSpPr>
        <p:spPr>
          <a:xfrm>
            <a:off x="7556488" y="3525224"/>
            <a:ext cx="5373679" cy="461665"/>
          </a:xfrm>
          <a:prstGeom prst="rect">
            <a:avLst/>
          </a:prstGeom>
          <a:noFill/>
        </p:spPr>
        <p:txBody>
          <a:bodyPr wrap="square" rtlCol="0">
            <a:spAutoFit/>
          </a:bodyPr>
          <a:lstStyle/>
          <a:p>
            <a:r>
              <a:rPr lang="sv-SE" sz="2400" dirty="0" err="1" smtClean="0">
                <a:latin typeface="Gill Sans MT" panose="020B0502020104020203" pitchFamily="34" charset="0"/>
              </a:rPr>
              <a:t>Nämndsmål</a:t>
            </a:r>
            <a:r>
              <a:rPr lang="sv-SE" sz="2400" dirty="0" smtClean="0">
                <a:latin typeface="Gill Sans MT" panose="020B0502020104020203" pitchFamily="34" charset="0"/>
              </a:rPr>
              <a:t> beslutade av KF</a:t>
            </a:r>
            <a:endParaRPr lang="sv-SE" sz="2400" dirty="0">
              <a:latin typeface="Gill Sans MT" panose="020B0502020104020203" pitchFamily="34" charset="0"/>
            </a:endParaRPr>
          </a:p>
        </p:txBody>
      </p:sp>
      <p:cxnSp>
        <p:nvCxnSpPr>
          <p:cNvPr id="27" name="Rak koppling 26"/>
          <p:cNvCxnSpPr/>
          <p:nvPr/>
        </p:nvCxnSpPr>
        <p:spPr>
          <a:xfrm>
            <a:off x="5114477" y="3429620"/>
            <a:ext cx="190800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a:off x="7285161" y="2828425"/>
            <a:ext cx="4906839" cy="461665"/>
          </a:xfrm>
          <a:prstGeom prst="rect">
            <a:avLst/>
          </a:prstGeom>
          <a:noFill/>
        </p:spPr>
        <p:txBody>
          <a:bodyPr wrap="square" rtlCol="0">
            <a:spAutoFit/>
          </a:bodyPr>
          <a:lstStyle/>
          <a:p>
            <a:r>
              <a:rPr lang="sv-SE" sz="2400" dirty="0" smtClean="0">
                <a:latin typeface="Gill Sans MT" panose="020B0502020104020203" pitchFamily="34" charset="0"/>
              </a:rPr>
              <a:t>Riktade övergripande mål</a:t>
            </a:r>
            <a:endParaRPr lang="sv-SE" sz="2400" dirty="0">
              <a:latin typeface="Gill Sans MT" panose="020B0502020104020203" pitchFamily="34" charset="0"/>
            </a:endParaRPr>
          </a:p>
        </p:txBody>
      </p:sp>
      <p:cxnSp>
        <p:nvCxnSpPr>
          <p:cNvPr id="32" name="Rak koppling 31"/>
          <p:cNvCxnSpPr/>
          <p:nvPr/>
        </p:nvCxnSpPr>
        <p:spPr>
          <a:xfrm>
            <a:off x="5377161" y="2736614"/>
            <a:ext cx="133350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5720926" y="2258616"/>
            <a:ext cx="1093487" cy="400110"/>
          </a:xfrm>
          <a:prstGeom prst="rect">
            <a:avLst/>
          </a:prstGeom>
          <a:noFill/>
        </p:spPr>
        <p:txBody>
          <a:bodyPr wrap="square" rtlCol="0">
            <a:spAutoFit/>
          </a:bodyPr>
          <a:lstStyle/>
          <a:p>
            <a:r>
              <a:rPr lang="sv-SE" sz="2000" dirty="0" smtClean="0">
                <a:latin typeface="Gill Sans MT" panose="020B0502020104020203" pitchFamily="34" charset="0"/>
              </a:rPr>
              <a:t>4 + 2</a:t>
            </a:r>
            <a:endParaRPr lang="sv-SE" sz="2000" dirty="0">
              <a:latin typeface="Gill Sans MT" panose="020B0502020104020203" pitchFamily="34" charset="0"/>
            </a:endParaRPr>
          </a:p>
        </p:txBody>
      </p:sp>
      <p:cxnSp>
        <p:nvCxnSpPr>
          <p:cNvPr id="35" name="Rak koppling 34"/>
          <p:cNvCxnSpPr/>
          <p:nvPr/>
        </p:nvCxnSpPr>
        <p:spPr>
          <a:xfrm>
            <a:off x="5600915" y="2212832"/>
            <a:ext cx="89472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3" name="textruta 42"/>
          <p:cNvSpPr txBox="1"/>
          <p:nvPr/>
        </p:nvSpPr>
        <p:spPr>
          <a:xfrm>
            <a:off x="6652260" y="1695136"/>
            <a:ext cx="1207770" cy="461665"/>
          </a:xfrm>
          <a:prstGeom prst="rect">
            <a:avLst/>
          </a:prstGeom>
          <a:noFill/>
        </p:spPr>
        <p:txBody>
          <a:bodyPr wrap="square" rtlCol="0">
            <a:spAutoFit/>
          </a:bodyPr>
          <a:lstStyle/>
          <a:p>
            <a:r>
              <a:rPr lang="sv-SE" sz="2400" dirty="0" smtClean="0">
                <a:latin typeface="Gill Sans MT" panose="020B0502020104020203" pitchFamily="34" charset="0"/>
              </a:rPr>
              <a:t>Vision</a:t>
            </a:r>
            <a:endParaRPr lang="sv-SE" sz="2400" dirty="0">
              <a:latin typeface="Gill Sans MT" panose="020B0502020104020203" pitchFamily="34" charset="0"/>
            </a:endParaRPr>
          </a:p>
        </p:txBody>
      </p:sp>
      <p:cxnSp>
        <p:nvCxnSpPr>
          <p:cNvPr id="45" name="Rak pilkoppling 44"/>
          <p:cNvCxnSpPr/>
          <p:nvPr/>
        </p:nvCxnSpPr>
        <p:spPr>
          <a:xfrm flipV="1">
            <a:off x="3438813" y="2366662"/>
            <a:ext cx="1352589" cy="3040496"/>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Rak pilkoppling 45"/>
          <p:cNvCxnSpPr/>
          <p:nvPr/>
        </p:nvCxnSpPr>
        <p:spPr>
          <a:xfrm flipH="1">
            <a:off x="3107778" y="1742020"/>
            <a:ext cx="1312474" cy="2685479"/>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textruta 49"/>
          <p:cNvSpPr txBox="1"/>
          <p:nvPr/>
        </p:nvSpPr>
        <p:spPr>
          <a:xfrm>
            <a:off x="4241000" y="1434243"/>
            <a:ext cx="727426" cy="307777"/>
          </a:xfrm>
          <a:prstGeom prst="rect">
            <a:avLst/>
          </a:prstGeom>
          <a:noFill/>
        </p:spPr>
        <p:txBody>
          <a:bodyPr wrap="square" rtlCol="0">
            <a:spAutoFit/>
          </a:bodyPr>
          <a:lstStyle/>
          <a:p>
            <a:r>
              <a:rPr lang="sv-SE" sz="1400" dirty="0" smtClean="0">
                <a:latin typeface="Gill Sans MT" panose="020B0502020104020203" pitchFamily="34" charset="0"/>
              </a:rPr>
              <a:t>VEP</a:t>
            </a:r>
            <a:endParaRPr lang="sv-SE" sz="1400" dirty="0">
              <a:latin typeface="Gill Sans MT" panose="020B0502020104020203" pitchFamily="34" charset="0"/>
            </a:endParaRPr>
          </a:p>
        </p:txBody>
      </p:sp>
      <p:sp>
        <p:nvSpPr>
          <p:cNvPr id="51" name="textruta 50"/>
          <p:cNvSpPr txBox="1"/>
          <p:nvPr/>
        </p:nvSpPr>
        <p:spPr>
          <a:xfrm>
            <a:off x="2936426" y="5453324"/>
            <a:ext cx="1079159" cy="307777"/>
          </a:xfrm>
          <a:prstGeom prst="rect">
            <a:avLst/>
          </a:prstGeom>
          <a:noFill/>
        </p:spPr>
        <p:txBody>
          <a:bodyPr wrap="square" rtlCol="0">
            <a:spAutoFit/>
          </a:bodyPr>
          <a:lstStyle/>
          <a:p>
            <a:r>
              <a:rPr lang="sv-SE" sz="1400" dirty="0" smtClean="0">
                <a:latin typeface="Gill Sans MT" panose="020B0502020104020203" pitchFamily="34" charset="0"/>
              </a:rPr>
              <a:t>DELÅR, ÅR</a:t>
            </a:r>
            <a:endParaRPr lang="sv-SE" sz="1400" dirty="0">
              <a:latin typeface="Gill Sans MT" panose="020B0502020104020203" pitchFamily="34" charset="0"/>
            </a:endParaRPr>
          </a:p>
        </p:txBody>
      </p:sp>
    </p:spTree>
    <p:extLst>
      <p:ext uri="{BB962C8B-B14F-4D97-AF65-F5344CB8AC3E}">
        <p14:creationId xmlns:p14="http://schemas.microsoft.com/office/powerpoint/2010/main" val="1700860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p:cNvSpPr txBox="1">
            <a:spLocks/>
          </p:cNvSpPr>
          <p:nvPr/>
        </p:nvSpPr>
        <p:spPr>
          <a:xfrm>
            <a:off x="1264569" y="337696"/>
            <a:ext cx="1051001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lvl="0">
              <a:defRPr/>
            </a:pPr>
            <a:r>
              <a:rPr lang="sv-SE" sz="4400" b="0" dirty="0" smtClean="0">
                <a:solidFill>
                  <a:sysClr val="windowText" lastClr="000000"/>
                </a:solidFill>
              </a:rPr>
              <a:t>Teoretisk grund för styrning och ledning</a:t>
            </a:r>
            <a:endParaRPr lang="sv-SE" sz="4400" b="0" dirty="0">
              <a:solidFill>
                <a:sysClr val="windowText" lastClr="000000"/>
              </a:solidFill>
            </a:endParaRPr>
          </a:p>
        </p:txBody>
      </p:sp>
      <p:sp>
        <p:nvSpPr>
          <p:cNvPr id="3" name="Rektangel 2"/>
          <p:cNvSpPr/>
          <p:nvPr/>
        </p:nvSpPr>
        <p:spPr>
          <a:xfrm>
            <a:off x="1069236" y="1721857"/>
            <a:ext cx="9702113" cy="4278094"/>
          </a:xfrm>
          <a:prstGeom prst="rect">
            <a:avLst/>
          </a:prstGeom>
        </p:spPr>
        <p:txBody>
          <a:bodyPr wrap="square">
            <a:spAutoFit/>
          </a:bodyPr>
          <a:lstStyle/>
          <a:p>
            <a:pPr marL="285750" indent="-285750">
              <a:buFont typeface="Arial" panose="020B0604020202020204" pitchFamily="34" charset="0"/>
              <a:buChar char="•"/>
            </a:pPr>
            <a:r>
              <a:rPr lang="sv-SE" sz="2800" dirty="0" smtClean="0">
                <a:latin typeface="Gill Sans MT" panose="020B0502020104020203" pitchFamily="34" charset="0"/>
              </a:rPr>
              <a:t>Den snabba samhällsutvecklingen </a:t>
            </a:r>
            <a:r>
              <a:rPr lang="sv-SE" sz="2800" dirty="0">
                <a:latin typeface="Gill Sans MT" panose="020B0502020104020203" pitchFamily="34" charset="0"/>
              </a:rPr>
              <a:t>samt jämförelser med andra har skapat ett behov av "rörliga mål</a:t>
            </a:r>
            <a:r>
              <a:rPr lang="sv-SE" sz="2800" dirty="0" smtClean="0">
                <a:latin typeface="Gill Sans MT" panose="020B0502020104020203" pitchFamily="34" charset="0"/>
              </a:rPr>
              <a:t>".</a:t>
            </a:r>
            <a:br>
              <a:rPr lang="sv-SE" sz="2800" dirty="0" smtClean="0">
                <a:latin typeface="Gill Sans MT" panose="020B0502020104020203" pitchFamily="34" charset="0"/>
              </a:rPr>
            </a:br>
            <a:endParaRPr lang="sv-SE" sz="2800" dirty="0">
              <a:latin typeface="Gill Sans MT" panose="020B0502020104020203" pitchFamily="34" charset="0"/>
            </a:endParaRPr>
          </a:p>
          <a:p>
            <a:pPr marL="285750" indent="-285750">
              <a:buFont typeface="Arial" panose="020B0604020202020204" pitchFamily="34" charset="0"/>
              <a:buChar char="•"/>
            </a:pPr>
            <a:r>
              <a:rPr lang="sv-SE" sz="2800" dirty="0">
                <a:latin typeface="Gill Sans MT" panose="020B0502020104020203" pitchFamily="34" charset="0"/>
              </a:rPr>
              <a:t>Piteå kommuns mål är därför uttryckta som kvalitativa mått. Gemensam mall och arbetssätt med målbedömning skapar goda dialoger mellan politiker och tjänstemän. </a:t>
            </a:r>
            <a:r>
              <a:rPr lang="sv-SE" sz="2800" dirty="0" smtClean="0">
                <a:latin typeface="Gill Sans MT" panose="020B0502020104020203" pitchFamily="34" charset="0"/>
              </a:rPr>
              <a:t/>
            </a:r>
            <a:br>
              <a:rPr lang="sv-SE" sz="2800" dirty="0" smtClean="0">
                <a:latin typeface="Gill Sans MT" panose="020B0502020104020203" pitchFamily="34" charset="0"/>
              </a:rPr>
            </a:br>
            <a:endParaRPr lang="sv-SE" sz="2800" dirty="0">
              <a:latin typeface="Gill Sans MT" panose="020B0502020104020203" pitchFamily="34" charset="0"/>
            </a:endParaRPr>
          </a:p>
          <a:p>
            <a:pPr marL="285750" indent="-285750">
              <a:buFont typeface="Arial" panose="020B0604020202020204" pitchFamily="34" charset="0"/>
              <a:buChar char="•"/>
            </a:pPr>
            <a:r>
              <a:rPr lang="sv-SE" sz="2800" dirty="0">
                <a:latin typeface="Gill Sans MT" panose="020B0502020104020203" pitchFamily="34" charset="0"/>
              </a:rPr>
              <a:t>Dialog om verksamhetens kvalitet utgör grund för målbedömning, verksamhetsutveckling och </a:t>
            </a:r>
            <a:r>
              <a:rPr lang="sv-SE" sz="2800" dirty="0" smtClean="0">
                <a:latin typeface="Gill Sans MT" panose="020B0502020104020203" pitchFamily="34" charset="0"/>
              </a:rPr>
              <a:t>medborgardialog.</a:t>
            </a:r>
          </a:p>
          <a:p>
            <a:endParaRPr lang="sv-SE" sz="2000" dirty="0">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2407127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p:cNvSpPr txBox="1">
            <a:spLocks/>
          </p:cNvSpPr>
          <p:nvPr/>
        </p:nvSpPr>
        <p:spPr>
          <a:xfrm>
            <a:off x="1049256" y="558760"/>
            <a:ext cx="94330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lvl="0">
              <a:defRPr/>
            </a:pPr>
            <a:r>
              <a:rPr lang="sv-SE" sz="4400" b="0" dirty="0" smtClean="0">
                <a:solidFill>
                  <a:sysClr val="windowText" lastClr="000000"/>
                </a:solidFill>
              </a:rPr>
              <a:t>Uppföljning och analys</a:t>
            </a:r>
            <a:endParaRPr lang="sv-SE" sz="4400" b="0" dirty="0">
              <a:solidFill>
                <a:sysClr val="windowText" lastClr="000000"/>
              </a:solidFill>
            </a:endParaRPr>
          </a:p>
        </p:txBody>
      </p:sp>
      <p:sp>
        <p:nvSpPr>
          <p:cNvPr id="3" name="Rektangel 2"/>
          <p:cNvSpPr/>
          <p:nvPr/>
        </p:nvSpPr>
        <p:spPr>
          <a:xfrm>
            <a:off x="1049256" y="1882629"/>
            <a:ext cx="9691948" cy="2677656"/>
          </a:xfrm>
          <a:prstGeom prst="rect">
            <a:avLst/>
          </a:prstGeom>
        </p:spPr>
        <p:txBody>
          <a:bodyPr wrap="square">
            <a:spAutoFit/>
          </a:bodyPr>
          <a:lstStyle/>
          <a:p>
            <a:pPr marL="342900" indent="-342900">
              <a:buFont typeface="Arial" panose="020B0604020202020204" pitchFamily="34" charset="0"/>
              <a:buChar char="•"/>
            </a:pPr>
            <a:r>
              <a:rPr lang="sv-SE" sz="2800" dirty="0">
                <a:latin typeface="Gill Sans MT" panose="020B0502020104020203" pitchFamily="34" charset="0"/>
              </a:rPr>
              <a:t>System för likvärdig analys</a:t>
            </a:r>
          </a:p>
          <a:p>
            <a:pPr marL="800100" lvl="1" indent="-342900">
              <a:buFont typeface="Courier New" panose="02070309020205020404" pitchFamily="49" charset="0"/>
              <a:buChar char="o"/>
            </a:pPr>
            <a:r>
              <a:rPr lang="sv-SE" sz="2800" dirty="0">
                <a:latin typeface="Gill Sans MT" panose="020B0502020104020203" pitchFamily="34" charset="0"/>
              </a:rPr>
              <a:t>Resultat i form av nyckeltal och/eller undersökningar.</a:t>
            </a:r>
          </a:p>
          <a:p>
            <a:pPr marL="800100" lvl="1" indent="-342900">
              <a:buFont typeface="Courier New" panose="02070309020205020404" pitchFamily="49" charset="0"/>
              <a:buChar char="o"/>
            </a:pPr>
            <a:r>
              <a:rPr lang="sv-SE" sz="2800" dirty="0">
                <a:latin typeface="Gill Sans MT" panose="020B0502020104020203" pitchFamily="34" charset="0"/>
              </a:rPr>
              <a:t>Åtgärder, planerade och/eller genomförda, i syfte att förbättra måluppfyllelsen.</a:t>
            </a:r>
          </a:p>
          <a:p>
            <a:pPr marL="800100" lvl="1" indent="-342900">
              <a:buFont typeface="Courier New" panose="02070309020205020404" pitchFamily="49" charset="0"/>
              <a:buChar char="o"/>
            </a:pPr>
            <a:r>
              <a:rPr lang="sv-SE" sz="2800" dirty="0">
                <a:latin typeface="Gill Sans MT" panose="020B0502020104020203" pitchFamily="34" charset="0"/>
              </a:rPr>
              <a:t>Satsningar i verksamhetsplan (VEP) och koncernbudget.</a:t>
            </a:r>
          </a:p>
          <a:p>
            <a:pPr marL="800100" lvl="1" indent="-342900">
              <a:buFont typeface="Courier New" panose="02070309020205020404" pitchFamily="49" charset="0"/>
              <a:buChar char="o"/>
            </a:pPr>
            <a:r>
              <a:rPr lang="sv-SE" sz="2800" dirty="0">
                <a:latin typeface="Gill Sans MT" panose="020B0502020104020203" pitchFamily="34" charset="0"/>
              </a:rPr>
              <a:t>"Andra värden" - ej mätbara.</a:t>
            </a:r>
          </a:p>
        </p:txBody>
      </p:sp>
    </p:spTree>
    <p:extLst>
      <p:ext uri="{BB962C8B-B14F-4D97-AF65-F5344CB8AC3E}">
        <p14:creationId xmlns:p14="http://schemas.microsoft.com/office/powerpoint/2010/main" val="3766438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2667</TotalTime>
  <Words>1434</Words>
  <Application>Microsoft Office PowerPoint</Application>
  <PresentationFormat>Bredbild</PresentationFormat>
  <Paragraphs>250</Paragraphs>
  <Slides>21</Slides>
  <Notes>21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21</vt:i4>
      </vt:variant>
    </vt:vector>
  </HeadingPairs>
  <TitlesOfParts>
    <vt:vector size="30" baseType="lpstr">
      <vt:lpstr>Arial</vt:lpstr>
      <vt:lpstr>Calibri</vt:lpstr>
      <vt:lpstr>Calibri Light</vt:lpstr>
      <vt:lpstr>Courier New</vt:lpstr>
      <vt:lpstr>Gill Sans</vt:lpstr>
      <vt:lpstr>Gill Sans MT</vt:lpstr>
      <vt:lpstr>Times New Roman</vt:lpstr>
      <vt:lpstr>Wingdings</vt:lpstr>
      <vt:lpstr>1_Office-tema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Parallella styr- och ledningssystem</vt:lpstr>
      <vt:lpstr>Så här knyter kommunens styr- och ledningssystem ihop ekonomi och kvalitet</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Piteå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Kendy Larsson</dc:creator>
  <cp:lastModifiedBy>Maria Öman</cp:lastModifiedBy>
  <cp:revision>223</cp:revision>
  <cp:lastPrinted>2019-01-28T15:07:23Z</cp:lastPrinted>
  <dcterms:created xsi:type="dcterms:W3CDTF">2018-01-26T13:11:40Z</dcterms:created>
  <dcterms:modified xsi:type="dcterms:W3CDTF">2019-12-17T11:40:06Z</dcterms:modified>
</cp:coreProperties>
</file>