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30"/>
  </p:notesMasterIdLst>
  <p:handoutMasterIdLst>
    <p:handoutMasterId r:id="rId31"/>
  </p:handoutMasterIdLst>
  <p:sldIdLst>
    <p:sldId id="256" r:id="rId5"/>
    <p:sldId id="257" r:id="rId6"/>
    <p:sldId id="276" r:id="rId7"/>
    <p:sldId id="269" r:id="rId8"/>
    <p:sldId id="290" r:id="rId9"/>
    <p:sldId id="289" r:id="rId10"/>
    <p:sldId id="267" r:id="rId11"/>
    <p:sldId id="268" r:id="rId12"/>
    <p:sldId id="280" r:id="rId13"/>
    <p:sldId id="281" r:id="rId14"/>
    <p:sldId id="282" r:id="rId15"/>
    <p:sldId id="284" r:id="rId16"/>
    <p:sldId id="288" r:id="rId17"/>
    <p:sldId id="258" r:id="rId18"/>
    <p:sldId id="259" r:id="rId19"/>
    <p:sldId id="287" r:id="rId20"/>
    <p:sldId id="263" r:id="rId21"/>
    <p:sldId id="274" r:id="rId22"/>
    <p:sldId id="275" r:id="rId23"/>
    <p:sldId id="285" r:id="rId24"/>
    <p:sldId id="264" r:id="rId25"/>
    <p:sldId id="265" r:id="rId26"/>
    <p:sldId id="266" r:id="rId27"/>
    <p:sldId id="270" r:id="rId28"/>
    <p:sldId id="271" r:id="rId29"/>
  </p:sldIdLst>
  <p:sldSz cx="9144000" cy="6858000" type="screen4x3"/>
  <p:notesSz cx="6662738" cy="9926638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81FD2FB-DDBB-42FF-BD9A-C84784028317}" v="2985" dt="2026-01-07T14:45:44.41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9343" autoAdjust="0"/>
  </p:normalViewPr>
  <p:slideViewPr>
    <p:cSldViewPr snapToGrid="0">
      <p:cViewPr varScale="1">
        <p:scale>
          <a:sx n="61" d="100"/>
          <a:sy n="61" d="100"/>
        </p:scale>
        <p:origin x="1440" y="4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37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kus Tornberg" userId="cf9394cf-81b1-415b-bc56-33d6493a23b0" providerId="ADAL" clId="{CBDD436C-1DAC-4214-81ED-94FE70C569FE}"/>
    <pc:docChg chg="undo custSel addSld delSld modSld sldOrd">
      <pc:chgData name="Markus Tornberg" userId="cf9394cf-81b1-415b-bc56-33d6493a23b0" providerId="ADAL" clId="{CBDD436C-1DAC-4214-81ED-94FE70C569FE}" dt="2026-01-07T14:45:44.410" v="4499" actId="6549"/>
      <pc:docMkLst>
        <pc:docMk/>
      </pc:docMkLst>
      <pc:sldChg chg="modSp mod">
        <pc:chgData name="Markus Tornberg" userId="cf9394cf-81b1-415b-bc56-33d6493a23b0" providerId="ADAL" clId="{CBDD436C-1DAC-4214-81ED-94FE70C569FE}" dt="2026-01-07T14:39:37.548" v="4199" actId="1076"/>
        <pc:sldMkLst>
          <pc:docMk/>
          <pc:sldMk cId="0" sldId="258"/>
        </pc:sldMkLst>
        <pc:spChg chg="mod">
          <ac:chgData name="Markus Tornberg" userId="cf9394cf-81b1-415b-bc56-33d6493a23b0" providerId="ADAL" clId="{CBDD436C-1DAC-4214-81ED-94FE70C569FE}" dt="2026-01-07T14:39:37.548" v="4199" actId="1076"/>
          <ac:spMkLst>
            <pc:docMk/>
            <pc:sldMk cId="0" sldId="258"/>
            <ac:spMk id="4" creationId="{00000000-0000-0000-0000-000000000000}"/>
          </ac:spMkLst>
        </pc:spChg>
      </pc:sldChg>
      <pc:sldChg chg="modSp mod ord">
        <pc:chgData name="Markus Tornberg" userId="cf9394cf-81b1-415b-bc56-33d6493a23b0" providerId="ADAL" clId="{CBDD436C-1DAC-4214-81ED-94FE70C569FE}" dt="2026-01-07T14:43:39.528" v="4385" actId="20577"/>
        <pc:sldMkLst>
          <pc:docMk/>
          <pc:sldMk cId="0" sldId="259"/>
        </pc:sldMkLst>
        <pc:spChg chg="mod">
          <ac:chgData name="Markus Tornberg" userId="cf9394cf-81b1-415b-bc56-33d6493a23b0" providerId="ADAL" clId="{CBDD436C-1DAC-4214-81ED-94FE70C569FE}" dt="2026-01-07T14:43:39.528" v="4385" actId="20577"/>
          <ac:spMkLst>
            <pc:docMk/>
            <pc:sldMk cId="0" sldId="259"/>
            <ac:spMk id="7" creationId="{00000000-0000-0000-0000-000000000000}"/>
          </ac:spMkLst>
        </pc:spChg>
        <pc:picChg chg="mod">
          <ac:chgData name="Markus Tornberg" userId="cf9394cf-81b1-415b-bc56-33d6493a23b0" providerId="ADAL" clId="{CBDD436C-1DAC-4214-81ED-94FE70C569FE}" dt="2026-01-07T14:41:45.404" v="4241" actId="14100"/>
          <ac:picMkLst>
            <pc:docMk/>
            <pc:sldMk cId="0" sldId="259"/>
            <ac:picMk id="4100" creationId="{00000000-0000-0000-0000-000000000000}"/>
          </ac:picMkLst>
        </pc:picChg>
      </pc:sldChg>
      <pc:sldChg chg="del">
        <pc:chgData name="Markus Tornberg" userId="cf9394cf-81b1-415b-bc56-33d6493a23b0" providerId="ADAL" clId="{CBDD436C-1DAC-4214-81ED-94FE70C569FE}" dt="2026-01-07T13:24:01.187" v="1152" actId="47"/>
        <pc:sldMkLst>
          <pc:docMk/>
          <pc:sldMk cId="0" sldId="262"/>
        </pc:sldMkLst>
      </pc:sldChg>
      <pc:sldChg chg="modNotesTx">
        <pc:chgData name="Markus Tornberg" userId="cf9394cf-81b1-415b-bc56-33d6493a23b0" providerId="ADAL" clId="{CBDD436C-1DAC-4214-81ED-94FE70C569FE}" dt="2026-01-07T12:59:14.536" v="2" actId="20577"/>
        <pc:sldMkLst>
          <pc:docMk/>
          <pc:sldMk cId="0" sldId="266"/>
        </pc:sldMkLst>
      </pc:sldChg>
      <pc:sldChg chg="modSp ord">
        <pc:chgData name="Markus Tornberg" userId="cf9394cf-81b1-415b-bc56-33d6493a23b0" providerId="ADAL" clId="{CBDD436C-1DAC-4214-81ED-94FE70C569FE}" dt="2026-01-07T14:26:40.705" v="3653"/>
        <pc:sldMkLst>
          <pc:docMk/>
          <pc:sldMk cId="0" sldId="267"/>
        </pc:sldMkLst>
        <pc:spChg chg="mod">
          <ac:chgData name="Markus Tornberg" userId="cf9394cf-81b1-415b-bc56-33d6493a23b0" providerId="ADAL" clId="{CBDD436C-1DAC-4214-81ED-94FE70C569FE}" dt="2026-01-07T13:33:57.345" v="1464" actId="20577"/>
          <ac:spMkLst>
            <pc:docMk/>
            <pc:sldMk cId="0" sldId="267"/>
            <ac:spMk id="3" creationId="{00000000-0000-0000-0000-000000000000}"/>
          </ac:spMkLst>
        </pc:spChg>
      </pc:sldChg>
      <pc:sldChg chg="modSp mod">
        <pc:chgData name="Markus Tornberg" userId="cf9394cf-81b1-415b-bc56-33d6493a23b0" providerId="ADAL" clId="{CBDD436C-1DAC-4214-81ED-94FE70C569FE}" dt="2026-01-07T14:30:53.559" v="3922" actId="6549"/>
        <pc:sldMkLst>
          <pc:docMk/>
          <pc:sldMk cId="0" sldId="268"/>
        </pc:sldMkLst>
        <pc:spChg chg="mod">
          <ac:chgData name="Markus Tornberg" userId="cf9394cf-81b1-415b-bc56-33d6493a23b0" providerId="ADAL" clId="{CBDD436C-1DAC-4214-81ED-94FE70C569FE}" dt="2026-01-07T14:27:14.872" v="3677" actId="20577"/>
          <ac:spMkLst>
            <pc:docMk/>
            <pc:sldMk cId="0" sldId="268"/>
            <ac:spMk id="3" creationId="{00000000-0000-0000-0000-000000000000}"/>
          </ac:spMkLst>
        </pc:spChg>
        <pc:spChg chg="mod">
          <ac:chgData name="Markus Tornberg" userId="cf9394cf-81b1-415b-bc56-33d6493a23b0" providerId="ADAL" clId="{CBDD436C-1DAC-4214-81ED-94FE70C569FE}" dt="2026-01-07T14:30:53.559" v="3922" actId="6549"/>
          <ac:spMkLst>
            <pc:docMk/>
            <pc:sldMk cId="0" sldId="268"/>
            <ac:spMk id="5" creationId="{00000000-0000-0000-0000-000000000000}"/>
          </ac:spMkLst>
        </pc:spChg>
      </pc:sldChg>
      <pc:sldChg chg="addSp delSp modSp mod addAnim delAnim modAnim">
        <pc:chgData name="Markus Tornberg" userId="cf9394cf-81b1-415b-bc56-33d6493a23b0" providerId="ADAL" clId="{CBDD436C-1DAC-4214-81ED-94FE70C569FE}" dt="2026-01-07T14:05:47.108" v="2538" actId="20577"/>
        <pc:sldMkLst>
          <pc:docMk/>
          <pc:sldMk cId="0" sldId="269"/>
        </pc:sldMkLst>
        <pc:spChg chg="mod">
          <ac:chgData name="Markus Tornberg" userId="cf9394cf-81b1-415b-bc56-33d6493a23b0" providerId="ADAL" clId="{CBDD436C-1DAC-4214-81ED-94FE70C569FE}" dt="2026-01-07T13:36:46.911" v="1489" actId="20577"/>
          <ac:spMkLst>
            <pc:docMk/>
            <pc:sldMk cId="0" sldId="269"/>
            <ac:spMk id="2" creationId="{00000000-0000-0000-0000-000000000000}"/>
          </ac:spMkLst>
        </pc:spChg>
        <pc:spChg chg="add del mod">
          <ac:chgData name="Markus Tornberg" userId="cf9394cf-81b1-415b-bc56-33d6493a23b0" providerId="ADAL" clId="{CBDD436C-1DAC-4214-81ED-94FE70C569FE}" dt="2026-01-07T14:05:47.108" v="2538" actId="20577"/>
          <ac:spMkLst>
            <pc:docMk/>
            <pc:sldMk cId="0" sldId="269"/>
            <ac:spMk id="4" creationId="{00000000-0000-0000-0000-000000000000}"/>
          </ac:spMkLst>
        </pc:spChg>
        <pc:picChg chg="mod">
          <ac:chgData name="Markus Tornberg" userId="cf9394cf-81b1-415b-bc56-33d6493a23b0" providerId="ADAL" clId="{CBDD436C-1DAC-4214-81ED-94FE70C569FE}" dt="2026-01-07T13:47:37.949" v="1822" actId="14100"/>
          <ac:picMkLst>
            <pc:docMk/>
            <pc:sldMk cId="0" sldId="269"/>
            <ac:picMk id="26626" creationId="{00000000-0000-0000-0000-000000000000}"/>
          </ac:picMkLst>
        </pc:picChg>
      </pc:sldChg>
      <pc:sldChg chg="modSp mod modAnim">
        <pc:chgData name="Markus Tornberg" userId="cf9394cf-81b1-415b-bc56-33d6493a23b0" providerId="ADAL" clId="{CBDD436C-1DAC-4214-81ED-94FE70C569FE}" dt="2026-01-07T14:45:44.410" v="4499" actId="6549"/>
        <pc:sldMkLst>
          <pc:docMk/>
          <pc:sldMk cId="3418450174" sldId="274"/>
        </pc:sldMkLst>
        <pc:spChg chg="mod">
          <ac:chgData name="Markus Tornberg" userId="cf9394cf-81b1-415b-bc56-33d6493a23b0" providerId="ADAL" clId="{CBDD436C-1DAC-4214-81ED-94FE70C569FE}" dt="2026-01-07T14:44:43.897" v="4455" actId="20577"/>
          <ac:spMkLst>
            <pc:docMk/>
            <pc:sldMk cId="3418450174" sldId="274"/>
            <ac:spMk id="3" creationId="{00000000-0000-0000-0000-000000000000}"/>
          </ac:spMkLst>
        </pc:spChg>
        <pc:spChg chg="mod">
          <ac:chgData name="Markus Tornberg" userId="cf9394cf-81b1-415b-bc56-33d6493a23b0" providerId="ADAL" clId="{CBDD436C-1DAC-4214-81ED-94FE70C569FE}" dt="2026-01-07T14:44:51.220" v="4456" actId="1076"/>
          <ac:spMkLst>
            <pc:docMk/>
            <pc:sldMk cId="3418450174" sldId="274"/>
            <ac:spMk id="4" creationId="{00000000-0000-0000-0000-000000000000}"/>
          </ac:spMkLst>
        </pc:spChg>
        <pc:spChg chg="mod">
          <ac:chgData name="Markus Tornberg" userId="cf9394cf-81b1-415b-bc56-33d6493a23b0" providerId="ADAL" clId="{CBDD436C-1DAC-4214-81ED-94FE70C569FE}" dt="2026-01-07T14:45:44.410" v="4499" actId="6549"/>
          <ac:spMkLst>
            <pc:docMk/>
            <pc:sldMk cId="3418450174" sldId="274"/>
            <ac:spMk id="5" creationId="{00000000-0000-0000-0000-000000000000}"/>
          </ac:spMkLst>
        </pc:spChg>
      </pc:sldChg>
      <pc:sldChg chg="del">
        <pc:chgData name="Markus Tornberg" userId="cf9394cf-81b1-415b-bc56-33d6493a23b0" providerId="ADAL" clId="{CBDD436C-1DAC-4214-81ED-94FE70C569FE}" dt="2026-01-07T13:23:50.116" v="1151" actId="47"/>
        <pc:sldMkLst>
          <pc:docMk/>
          <pc:sldMk cId="2133355552" sldId="277"/>
        </pc:sldMkLst>
      </pc:sldChg>
      <pc:sldChg chg="del">
        <pc:chgData name="Markus Tornberg" userId="cf9394cf-81b1-415b-bc56-33d6493a23b0" providerId="ADAL" clId="{CBDD436C-1DAC-4214-81ED-94FE70C569FE}" dt="2026-01-07T12:57:59.657" v="0" actId="47"/>
        <pc:sldMkLst>
          <pc:docMk/>
          <pc:sldMk cId="1511382383" sldId="279"/>
        </pc:sldMkLst>
      </pc:sldChg>
      <pc:sldChg chg="addSp delSp modSp mod">
        <pc:chgData name="Markus Tornberg" userId="cf9394cf-81b1-415b-bc56-33d6493a23b0" providerId="ADAL" clId="{CBDD436C-1DAC-4214-81ED-94FE70C569FE}" dt="2026-01-07T14:37:24.529" v="4190" actId="6549"/>
        <pc:sldMkLst>
          <pc:docMk/>
          <pc:sldMk cId="444289994" sldId="282"/>
        </pc:sldMkLst>
        <pc:spChg chg="mod">
          <ac:chgData name="Markus Tornberg" userId="cf9394cf-81b1-415b-bc56-33d6493a23b0" providerId="ADAL" clId="{CBDD436C-1DAC-4214-81ED-94FE70C569FE}" dt="2026-01-07T14:37:24.529" v="4190" actId="6549"/>
          <ac:spMkLst>
            <pc:docMk/>
            <pc:sldMk cId="444289994" sldId="282"/>
            <ac:spMk id="2" creationId="{9CCDCF43-7018-4C18-927D-98D41830EF86}"/>
          </ac:spMkLst>
        </pc:spChg>
        <pc:spChg chg="add mod">
          <ac:chgData name="Markus Tornberg" userId="cf9394cf-81b1-415b-bc56-33d6493a23b0" providerId="ADAL" clId="{CBDD436C-1DAC-4214-81ED-94FE70C569FE}" dt="2026-01-07T14:32:43.708" v="3930" actId="255"/>
          <ac:spMkLst>
            <pc:docMk/>
            <pc:sldMk cId="444289994" sldId="282"/>
            <ac:spMk id="4" creationId="{5CDAF614-A385-9365-25FA-1A4862119B8B}"/>
          </ac:spMkLst>
        </pc:spChg>
        <pc:picChg chg="del">
          <ac:chgData name="Markus Tornberg" userId="cf9394cf-81b1-415b-bc56-33d6493a23b0" providerId="ADAL" clId="{CBDD436C-1DAC-4214-81ED-94FE70C569FE}" dt="2026-01-07T13:07:56.263" v="478" actId="478"/>
          <ac:picMkLst>
            <pc:docMk/>
            <pc:sldMk cId="444289994" sldId="282"/>
            <ac:picMk id="3" creationId="{292FF7C8-FB88-4E3F-8BD6-5933BA34B2D2}"/>
          </ac:picMkLst>
        </pc:picChg>
      </pc:sldChg>
      <pc:sldChg chg="del">
        <pc:chgData name="Markus Tornberg" userId="cf9394cf-81b1-415b-bc56-33d6493a23b0" providerId="ADAL" clId="{CBDD436C-1DAC-4214-81ED-94FE70C569FE}" dt="2026-01-07T13:08:33.398" v="539" actId="47"/>
        <pc:sldMkLst>
          <pc:docMk/>
          <pc:sldMk cId="3253708400" sldId="283"/>
        </pc:sldMkLst>
      </pc:sldChg>
      <pc:sldChg chg="addSp delSp modSp mod">
        <pc:chgData name="Markus Tornberg" userId="cf9394cf-81b1-415b-bc56-33d6493a23b0" providerId="ADAL" clId="{CBDD436C-1DAC-4214-81ED-94FE70C569FE}" dt="2026-01-07T14:38:36.301" v="4198" actId="113"/>
        <pc:sldMkLst>
          <pc:docMk/>
          <pc:sldMk cId="1236323208" sldId="284"/>
        </pc:sldMkLst>
        <pc:spChg chg="mod">
          <ac:chgData name="Markus Tornberg" userId="cf9394cf-81b1-415b-bc56-33d6493a23b0" providerId="ADAL" clId="{CBDD436C-1DAC-4214-81ED-94FE70C569FE}" dt="2026-01-07T14:38:36.301" v="4198" actId="113"/>
          <ac:spMkLst>
            <pc:docMk/>
            <pc:sldMk cId="1236323208" sldId="284"/>
            <ac:spMk id="2" creationId="{153DE220-2FAD-43D6-BF20-A0155F465232}"/>
          </ac:spMkLst>
        </pc:spChg>
        <pc:spChg chg="add mod">
          <ac:chgData name="Markus Tornberg" userId="cf9394cf-81b1-415b-bc56-33d6493a23b0" providerId="ADAL" clId="{CBDD436C-1DAC-4214-81ED-94FE70C569FE}" dt="2026-01-07T14:38:31.005" v="4197" actId="20577"/>
          <ac:spMkLst>
            <pc:docMk/>
            <pc:sldMk cId="1236323208" sldId="284"/>
            <ac:spMk id="3" creationId="{7D903F6E-4B9E-64B7-03E2-BB89ABBE263A}"/>
          </ac:spMkLst>
        </pc:spChg>
        <pc:spChg chg="del mod">
          <ac:chgData name="Markus Tornberg" userId="cf9394cf-81b1-415b-bc56-33d6493a23b0" providerId="ADAL" clId="{CBDD436C-1DAC-4214-81ED-94FE70C569FE}" dt="2026-01-07T13:09:43.208" v="548"/>
          <ac:spMkLst>
            <pc:docMk/>
            <pc:sldMk cId="1236323208" sldId="284"/>
            <ac:spMk id="8" creationId="{3E51F155-CB00-4BA4-B0C2-4DDE4030CAAF}"/>
          </ac:spMkLst>
        </pc:spChg>
        <pc:picChg chg="del">
          <ac:chgData name="Markus Tornberg" userId="cf9394cf-81b1-415b-bc56-33d6493a23b0" providerId="ADAL" clId="{CBDD436C-1DAC-4214-81ED-94FE70C569FE}" dt="2026-01-07T13:08:46.439" v="541" actId="478"/>
          <ac:picMkLst>
            <pc:docMk/>
            <pc:sldMk cId="1236323208" sldId="284"/>
            <ac:picMk id="6" creationId="{1654B6EE-FC3E-45EA-8439-8CBB919EFD32}"/>
          </ac:picMkLst>
        </pc:picChg>
        <pc:picChg chg="del">
          <ac:chgData name="Markus Tornberg" userId="cf9394cf-81b1-415b-bc56-33d6493a23b0" providerId="ADAL" clId="{CBDD436C-1DAC-4214-81ED-94FE70C569FE}" dt="2026-01-07T13:08:41.976" v="540" actId="478"/>
          <ac:picMkLst>
            <pc:docMk/>
            <pc:sldMk cId="1236323208" sldId="284"/>
            <ac:picMk id="7" creationId="{467D9255-5A0F-4E8E-A868-7D68110D0FF9}"/>
          </ac:picMkLst>
        </pc:picChg>
        <pc:picChg chg="del">
          <ac:chgData name="Markus Tornberg" userId="cf9394cf-81b1-415b-bc56-33d6493a23b0" providerId="ADAL" clId="{CBDD436C-1DAC-4214-81ED-94FE70C569FE}" dt="2026-01-07T13:08:47.989" v="542" actId="478"/>
          <ac:picMkLst>
            <pc:docMk/>
            <pc:sldMk cId="1236323208" sldId="284"/>
            <ac:picMk id="3076" creationId="{0FEBCEC2-A8A6-4804-82A3-971EDA599380}"/>
          </ac:picMkLst>
        </pc:picChg>
      </pc:sldChg>
      <pc:sldChg chg="del">
        <pc:chgData name="Markus Tornberg" userId="cf9394cf-81b1-415b-bc56-33d6493a23b0" providerId="ADAL" clId="{CBDD436C-1DAC-4214-81ED-94FE70C569FE}" dt="2026-01-07T12:59:44.045" v="3" actId="47"/>
        <pc:sldMkLst>
          <pc:docMk/>
          <pc:sldMk cId="1102369863" sldId="286"/>
        </pc:sldMkLst>
      </pc:sldChg>
      <pc:sldChg chg="addSp modSp add del mod">
        <pc:chgData name="Markus Tornberg" userId="cf9394cf-81b1-415b-bc56-33d6493a23b0" providerId="ADAL" clId="{CBDD436C-1DAC-4214-81ED-94FE70C569FE}" dt="2026-01-07T13:22:41.916" v="1121" actId="2696"/>
        <pc:sldMkLst>
          <pc:docMk/>
          <pc:sldMk cId="4134195835" sldId="288"/>
        </pc:sldMkLst>
        <pc:spChg chg="add mod">
          <ac:chgData name="Markus Tornberg" userId="cf9394cf-81b1-415b-bc56-33d6493a23b0" providerId="ADAL" clId="{CBDD436C-1DAC-4214-81ED-94FE70C569FE}" dt="2026-01-07T13:18:30.721" v="1118" actId="20577"/>
          <ac:spMkLst>
            <pc:docMk/>
            <pc:sldMk cId="4134195835" sldId="288"/>
            <ac:spMk id="3" creationId="{C22D23B6-8202-C631-1F2F-DBF63FB77ED8}"/>
          </ac:spMkLst>
        </pc:spChg>
        <pc:picChg chg="mod">
          <ac:chgData name="Markus Tornberg" userId="cf9394cf-81b1-415b-bc56-33d6493a23b0" providerId="ADAL" clId="{CBDD436C-1DAC-4214-81ED-94FE70C569FE}" dt="2026-01-07T13:18:41.560" v="1120" actId="14100"/>
          <ac:picMkLst>
            <pc:docMk/>
            <pc:sldMk cId="4134195835" sldId="288"/>
            <ac:picMk id="2" creationId="{686A0004-D97B-0D87-FA9F-82D879BC4F71}"/>
          </ac:picMkLst>
        </pc:picChg>
      </pc:sldChg>
      <pc:sldChg chg="modSp add mod">
        <pc:chgData name="Markus Tornberg" userId="cf9394cf-81b1-415b-bc56-33d6493a23b0" providerId="ADAL" clId="{CBDD436C-1DAC-4214-81ED-94FE70C569FE}" dt="2026-01-07T13:23:42.683" v="1150" actId="14100"/>
        <pc:sldMkLst>
          <pc:docMk/>
          <pc:sldMk cId="4271923594" sldId="288"/>
        </pc:sldMkLst>
        <pc:spChg chg="mod">
          <ac:chgData name="Markus Tornberg" userId="cf9394cf-81b1-415b-bc56-33d6493a23b0" providerId="ADAL" clId="{CBDD436C-1DAC-4214-81ED-94FE70C569FE}" dt="2026-01-07T13:23:42.683" v="1150" actId="14100"/>
          <ac:spMkLst>
            <pc:docMk/>
            <pc:sldMk cId="4271923594" sldId="288"/>
            <ac:spMk id="3" creationId="{C22D23B6-8202-C631-1F2F-DBF63FB77ED8}"/>
          </ac:spMkLst>
        </pc:spChg>
      </pc:sldChg>
      <pc:sldChg chg="delSp modSp add mod modAnim">
        <pc:chgData name="Markus Tornberg" userId="cf9394cf-81b1-415b-bc56-33d6493a23b0" providerId="ADAL" clId="{CBDD436C-1DAC-4214-81ED-94FE70C569FE}" dt="2026-01-07T14:21:45.203" v="3651" actId="20577"/>
        <pc:sldMkLst>
          <pc:docMk/>
          <pc:sldMk cId="3678153083" sldId="289"/>
        </pc:sldMkLst>
        <pc:spChg chg="mod">
          <ac:chgData name="Markus Tornberg" userId="cf9394cf-81b1-415b-bc56-33d6493a23b0" providerId="ADAL" clId="{CBDD436C-1DAC-4214-81ED-94FE70C569FE}" dt="2026-01-07T14:15:17.279" v="3274" actId="255"/>
          <ac:spMkLst>
            <pc:docMk/>
            <pc:sldMk cId="3678153083" sldId="289"/>
            <ac:spMk id="2" creationId="{355E0BDA-DCDC-7F2E-A304-90C6C9D956FF}"/>
          </ac:spMkLst>
        </pc:spChg>
        <pc:spChg chg="mod">
          <ac:chgData name="Markus Tornberg" userId="cf9394cf-81b1-415b-bc56-33d6493a23b0" providerId="ADAL" clId="{CBDD436C-1DAC-4214-81ED-94FE70C569FE}" dt="2026-01-07T14:21:45.203" v="3651" actId="20577"/>
          <ac:spMkLst>
            <pc:docMk/>
            <pc:sldMk cId="3678153083" sldId="289"/>
            <ac:spMk id="4" creationId="{2FC4B2F9-61A5-6188-6AC1-A0B47EFB8F11}"/>
          </ac:spMkLst>
        </pc:spChg>
        <pc:picChg chg="del mod">
          <ac:chgData name="Markus Tornberg" userId="cf9394cf-81b1-415b-bc56-33d6493a23b0" providerId="ADAL" clId="{CBDD436C-1DAC-4214-81ED-94FE70C569FE}" dt="2026-01-07T14:19:40.738" v="3465" actId="478"/>
          <ac:picMkLst>
            <pc:docMk/>
            <pc:sldMk cId="3678153083" sldId="289"/>
            <ac:picMk id="26626" creationId="{B0755ECD-7FCD-C38E-E79B-A0FEB598EBA2}"/>
          </ac:picMkLst>
        </pc:picChg>
      </pc:sldChg>
      <pc:sldChg chg="modSp add mod">
        <pc:chgData name="Markus Tornberg" userId="cf9394cf-81b1-415b-bc56-33d6493a23b0" providerId="ADAL" clId="{CBDD436C-1DAC-4214-81ED-94FE70C569FE}" dt="2026-01-07T14:02:16.599" v="2390" actId="20577"/>
        <pc:sldMkLst>
          <pc:docMk/>
          <pc:sldMk cId="222621287" sldId="290"/>
        </pc:sldMkLst>
        <pc:spChg chg="mod">
          <ac:chgData name="Markus Tornberg" userId="cf9394cf-81b1-415b-bc56-33d6493a23b0" providerId="ADAL" clId="{CBDD436C-1DAC-4214-81ED-94FE70C569FE}" dt="2026-01-07T14:02:16.599" v="2390" actId="20577"/>
          <ac:spMkLst>
            <pc:docMk/>
            <pc:sldMk cId="222621287" sldId="290"/>
            <ac:spMk id="4" creationId="{17836428-9D8B-D928-03EB-E5C1249BED0D}"/>
          </ac:spMkLst>
        </pc:spChg>
        <pc:picChg chg="mod">
          <ac:chgData name="Markus Tornberg" userId="cf9394cf-81b1-415b-bc56-33d6493a23b0" providerId="ADAL" clId="{CBDD436C-1DAC-4214-81ED-94FE70C569FE}" dt="2026-01-07T13:54:48.803" v="2002" actId="14100"/>
          <ac:picMkLst>
            <pc:docMk/>
            <pc:sldMk cId="222621287" sldId="290"/>
            <ac:picMk id="26626" creationId="{6BB38458-7B1F-5E04-D6C5-B151FF9DDF79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76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quarter" idx="1"/>
          </p:nvPr>
        </p:nvSpPr>
        <p:spPr>
          <a:xfrm>
            <a:off x="3773488" y="0"/>
            <a:ext cx="2887662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FE9346-9BD2-4912-9E8B-BBEEC6F98BDC}" type="datetimeFigureOut">
              <a:rPr lang="sv-SE" smtClean="0"/>
              <a:pPr/>
              <a:t>2026-01-07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8876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3"/>
          </p:nvPr>
        </p:nvSpPr>
        <p:spPr>
          <a:xfrm>
            <a:off x="3773488" y="9428163"/>
            <a:ext cx="2887662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82C1AC-545D-4E5A-B3A7-CA6A3B402209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881872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76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773488" y="0"/>
            <a:ext cx="2887662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48CE13-603B-47B1-9679-9E684798DD6A}" type="datetimeFigureOut">
              <a:rPr lang="sv-SE" smtClean="0"/>
              <a:t>2026-01-07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1098550" y="1241425"/>
            <a:ext cx="4465638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66750" y="4776788"/>
            <a:ext cx="5329238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887663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773488" y="9429750"/>
            <a:ext cx="2887662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0A8EA8-E9C3-4970-9508-01A3D3747F4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272976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/>
              <a:t>Mättad marknad – ingen vill köpa varan längre</a:t>
            </a:r>
          </a:p>
          <a:p>
            <a:r>
              <a:rPr lang="sv-SE"/>
              <a:t>Subventioner – statligt stöd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0A8EA8-E9C3-4970-9508-01A3D3747F41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344136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/>
              <a:t>Blandekonomier – inslag av lite av varje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0A8EA8-E9C3-4970-9508-01A3D3747F41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470405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/>
              <a:t>Utbildning och Vård är reglerat av staten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0A8EA8-E9C3-4970-9508-01A3D3747F41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885805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0A8EA8-E9C3-4970-9508-01A3D3747F41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559913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0A8EA8-E9C3-4970-9508-01A3D3747F41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420932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Realkapital: maskiner, fastigheter</a:t>
            </a:r>
          </a:p>
          <a:p>
            <a:r>
              <a:rPr lang="sv-SE" dirty="0"/>
              <a:t>Finanskapital: pengar, värdepapper</a:t>
            </a:r>
          </a:p>
          <a:p>
            <a:r>
              <a:rPr lang="sv-SE" dirty="0"/>
              <a:t>Humankapital: anställdas kunskaper och kompetens</a:t>
            </a:r>
          </a:p>
          <a:p>
            <a:r>
              <a:rPr lang="sv-SE" dirty="0"/>
              <a:t>Immateriellt kapital: </a:t>
            </a:r>
            <a:r>
              <a:rPr lang="sv-SE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Tillgångar utan fysisk form, såsom patent, varumärken, goodwill och know-how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0A8EA8-E9C3-4970-9508-01A3D3747F41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461596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/>
              <a:t>21 regioner</a:t>
            </a:r>
          </a:p>
          <a:p>
            <a:r>
              <a:rPr lang="sv-SE"/>
              <a:t>290 kommuner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0A8EA8-E9C3-4970-9508-01A3D3747F41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588075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Styrränta: </a:t>
            </a:r>
          </a:p>
          <a:p>
            <a:r>
              <a:rPr lang="sv-SE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Högre ränta - dyrare för bankerna att låna -&gt; dyrare för dig att låna (bolån, privatlån) -&gt; mindre konsumtion och investeringar -&gt; bromsar inflationen</a:t>
            </a:r>
          </a:p>
          <a:p>
            <a:r>
              <a:rPr lang="sv-SE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Lägre ränta - Billigare för bankerna -&gt; billigare lån för dig -&gt; mer konsumtion/investeringar -&gt; stimulerar ekonomin.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0A8EA8-E9C3-4970-9508-01A3D3747F41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331494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Syftar till att öka sysselsättning, minska arbetslöshet och förbättra hur arbetsmarknaden fungerar, främst genom statliga insatser som praktik, utbildning, och anställningsstöd för att hjälpa människor in i arbete</a:t>
            </a:r>
            <a:r>
              <a:rPr lang="sv-SE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0A8EA8-E9C3-4970-9508-01A3D3747F41}" type="slidenum">
              <a:rPr lang="sv-SE" smtClean="0"/>
              <a:t>23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86524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ubrik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sv-SE"/>
              <a:t>Klicka här för att ändra format</a:t>
            </a:r>
            <a:endParaRPr kumimoji="0" lang="en-US"/>
          </a:p>
        </p:txBody>
      </p:sp>
      <p:sp>
        <p:nvSpPr>
          <p:cNvPr id="22" name="Underrubrik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sv-SE"/>
              <a:t>Klicka här för att ändra format på underrubrik i bakgrunden</a:t>
            </a:r>
            <a:endParaRPr kumimoji="0" lang="en-US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2BA6C-B6EF-445B-9417-F94198BF1D00}" type="datetimeFigureOut">
              <a:rPr lang="sv-SE" smtClean="0"/>
              <a:pPr/>
              <a:t>2026-01-07</a:t>
            </a:fld>
            <a:endParaRPr lang="sv-SE"/>
          </a:p>
        </p:txBody>
      </p:sp>
      <p:sp>
        <p:nvSpPr>
          <p:cNvPr id="20" name="Platshållare för sidfot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0" name="Platshållare för bildnumm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9F004-F8F4-4389-84DC-2631D491010F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8" name="Ellips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Ellips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v-SE"/>
              <a:t>Klicka här för att ändra format</a:t>
            </a:r>
            <a:endParaRPr kumimoji="0" lang="en-US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sv-SE"/>
              <a:t>Klicka här för att ändra format på bakgrundstexten</a:t>
            </a:r>
          </a:p>
          <a:p>
            <a:pPr lvl="1" eaLnBrk="1" latinLnBrk="0" hangingPunct="1"/>
            <a:r>
              <a:rPr lang="sv-SE"/>
              <a:t>Nivå två</a:t>
            </a:r>
          </a:p>
          <a:p>
            <a:pPr lvl="2" eaLnBrk="1" latinLnBrk="0" hangingPunct="1"/>
            <a:r>
              <a:rPr lang="sv-SE"/>
              <a:t>Nivå tre</a:t>
            </a:r>
          </a:p>
          <a:p>
            <a:pPr lvl="3" eaLnBrk="1" latinLnBrk="0" hangingPunct="1"/>
            <a:r>
              <a:rPr lang="sv-SE"/>
              <a:t>Nivå fyra</a:t>
            </a:r>
          </a:p>
          <a:p>
            <a:pPr lvl="4" eaLnBrk="1" latinLnBrk="0" hangingPunct="1"/>
            <a:r>
              <a:rPr lang="sv-SE"/>
              <a:t>Nivå fem</a:t>
            </a:r>
            <a:endParaRPr kumimoji="0" lang="en-US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2BA6C-B6EF-445B-9417-F94198BF1D00}" type="datetimeFigureOut">
              <a:rPr lang="sv-SE" smtClean="0"/>
              <a:pPr/>
              <a:t>2026-01-07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9F004-F8F4-4389-84DC-2631D491010F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sv-SE"/>
              <a:t>Klicka här för att ändra format</a:t>
            </a:r>
            <a:endParaRPr kumimoji="0" lang="en-US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sv-SE"/>
              <a:t>Klicka här för att ändra format på bakgrundstexten</a:t>
            </a:r>
          </a:p>
          <a:p>
            <a:pPr lvl="1" eaLnBrk="1" latinLnBrk="0" hangingPunct="1"/>
            <a:r>
              <a:rPr lang="sv-SE"/>
              <a:t>Nivå två</a:t>
            </a:r>
          </a:p>
          <a:p>
            <a:pPr lvl="2" eaLnBrk="1" latinLnBrk="0" hangingPunct="1"/>
            <a:r>
              <a:rPr lang="sv-SE"/>
              <a:t>Nivå tre</a:t>
            </a:r>
          </a:p>
          <a:p>
            <a:pPr lvl="3" eaLnBrk="1" latinLnBrk="0" hangingPunct="1"/>
            <a:r>
              <a:rPr lang="sv-SE"/>
              <a:t>Nivå fyra</a:t>
            </a:r>
          </a:p>
          <a:p>
            <a:pPr lvl="4" eaLnBrk="1" latinLnBrk="0" hangingPunct="1"/>
            <a:r>
              <a:rPr lang="sv-SE"/>
              <a:t>Nivå fem</a:t>
            </a:r>
            <a:endParaRPr kumimoji="0" lang="en-US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2BA6C-B6EF-445B-9417-F94198BF1D00}" type="datetimeFigureOut">
              <a:rPr lang="sv-SE" smtClean="0"/>
              <a:pPr/>
              <a:t>2026-01-07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9F004-F8F4-4389-84DC-2631D491010F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v-SE"/>
              <a:t>Klicka här för att ändra format</a:t>
            </a:r>
            <a:endParaRPr kumimoji="0" lang="en-US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sv-SE"/>
              <a:t>Klicka här för att ändra format på bakgrundstexten</a:t>
            </a:r>
          </a:p>
          <a:p>
            <a:pPr lvl="1" eaLnBrk="1" latinLnBrk="0" hangingPunct="1"/>
            <a:r>
              <a:rPr lang="sv-SE"/>
              <a:t>Nivå två</a:t>
            </a:r>
          </a:p>
          <a:p>
            <a:pPr lvl="2" eaLnBrk="1" latinLnBrk="0" hangingPunct="1"/>
            <a:r>
              <a:rPr lang="sv-SE"/>
              <a:t>Nivå tre</a:t>
            </a:r>
          </a:p>
          <a:p>
            <a:pPr lvl="3" eaLnBrk="1" latinLnBrk="0" hangingPunct="1"/>
            <a:r>
              <a:rPr lang="sv-SE"/>
              <a:t>Nivå fyra</a:t>
            </a:r>
          </a:p>
          <a:p>
            <a:pPr lvl="4" eaLnBrk="1" latinLnBrk="0" hangingPunct="1"/>
            <a:r>
              <a:rPr lang="sv-SE"/>
              <a:t>Nivå fem</a:t>
            </a:r>
            <a:endParaRPr kumimoji="0" lang="en-US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2BA6C-B6EF-445B-9417-F94198BF1D00}" type="datetimeFigureOut">
              <a:rPr lang="sv-SE" smtClean="0"/>
              <a:pPr/>
              <a:t>2026-01-07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9F004-F8F4-4389-84DC-2631D491010F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sv-SE"/>
              <a:t>Klicka här för att ändra format</a:t>
            </a:r>
            <a:endParaRPr kumimoji="0" lang="en-US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sv-SE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2BA6C-B6EF-445B-9417-F94198BF1D00}" type="datetimeFigureOut">
              <a:rPr lang="sv-SE" smtClean="0"/>
              <a:pPr/>
              <a:t>2026-01-07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9F004-F8F4-4389-84DC-2631D491010F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0" name="Rektangel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Ellips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Ellips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sv-SE"/>
              <a:t>Klicka här för att ändra format</a:t>
            </a:r>
            <a:endParaRPr kumimoji="0" lang="en-US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sv-SE"/>
              <a:t>Klicka här för att ändra format på bakgrundstexten</a:t>
            </a:r>
          </a:p>
          <a:p>
            <a:pPr lvl="1" eaLnBrk="1" latinLnBrk="0" hangingPunct="1"/>
            <a:r>
              <a:rPr lang="sv-SE"/>
              <a:t>Nivå två</a:t>
            </a:r>
          </a:p>
          <a:p>
            <a:pPr lvl="2" eaLnBrk="1" latinLnBrk="0" hangingPunct="1"/>
            <a:r>
              <a:rPr lang="sv-SE"/>
              <a:t>Nivå tre</a:t>
            </a:r>
          </a:p>
          <a:p>
            <a:pPr lvl="3" eaLnBrk="1" latinLnBrk="0" hangingPunct="1"/>
            <a:r>
              <a:rPr lang="sv-SE"/>
              <a:t>Nivå fyra</a:t>
            </a:r>
          </a:p>
          <a:p>
            <a:pPr lvl="4" eaLnBrk="1" latinLnBrk="0" hangingPunct="1"/>
            <a:r>
              <a:rPr lang="sv-SE"/>
              <a:t>Nivå fem</a:t>
            </a:r>
            <a:endParaRPr kumimoji="0" lang="en-US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sv-SE"/>
              <a:t>Klicka här för att ändra format på bakgrundstexten</a:t>
            </a:r>
          </a:p>
          <a:p>
            <a:pPr lvl="1" eaLnBrk="1" latinLnBrk="0" hangingPunct="1"/>
            <a:r>
              <a:rPr lang="sv-SE"/>
              <a:t>Nivå två</a:t>
            </a:r>
          </a:p>
          <a:p>
            <a:pPr lvl="2" eaLnBrk="1" latinLnBrk="0" hangingPunct="1"/>
            <a:r>
              <a:rPr lang="sv-SE"/>
              <a:t>Nivå tre</a:t>
            </a:r>
          </a:p>
          <a:p>
            <a:pPr lvl="3" eaLnBrk="1" latinLnBrk="0" hangingPunct="1"/>
            <a:r>
              <a:rPr lang="sv-SE"/>
              <a:t>Nivå fyra</a:t>
            </a:r>
          </a:p>
          <a:p>
            <a:pPr lvl="4" eaLnBrk="1" latinLnBrk="0" hangingPunct="1"/>
            <a:r>
              <a:rPr lang="sv-SE"/>
              <a:t>Nivå fem</a:t>
            </a:r>
            <a:endParaRPr kumimoji="0" lang="en-US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2BA6C-B6EF-445B-9417-F94198BF1D00}" type="datetimeFigureOut">
              <a:rPr lang="sv-SE" smtClean="0"/>
              <a:pPr/>
              <a:t>2026-01-07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9F004-F8F4-4389-84DC-2631D491010F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sv-SE"/>
              <a:t>Klicka här för att ändra format</a:t>
            </a:r>
            <a:endParaRPr kumimoji="0" lang="en-US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sv-SE"/>
              <a:t>Klicka här för att ändra format på bakgrundstexten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sv-SE"/>
              <a:t>Klicka här för att ändra format på bakgrundstexten</a:t>
            </a:r>
          </a:p>
        </p:txBody>
      </p:sp>
      <p:sp>
        <p:nvSpPr>
          <p:cNvPr id="5" name="Platshållare för innehåll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sv-SE"/>
              <a:t>Klicka här för att ändra format på bakgrundstexten</a:t>
            </a:r>
          </a:p>
          <a:p>
            <a:pPr lvl="1" eaLnBrk="1" latinLnBrk="0" hangingPunct="1"/>
            <a:r>
              <a:rPr lang="sv-SE"/>
              <a:t>Nivå två</a:t>
            </a:r>
          </a:p>
          <a:p>
            <a:pPr lvl="2" eaLnBrk="1" latinLnBrk="0" hangingPunct="1"/>
            <a:r>
              <a:rPr lang="sv-SE"/>
              <a:t>Nivå tre</a:t>
            </a:r>
          </a:p>
          <a:p>
            <a:pPr lvl="3" eaLnBrk="1" latinLnBrk="0" hangingPunct="1"/>
            <a:r>
              <a:rPr lang="sv-SE"/>
              <a:t>Nivå fyra</a:t>
            </a:r>
          </a:p>
          <a:p>
            <a:pPr lvl="4" eaLnBrk="1" latinLnBrk="0" hangingPunct="1"/>
            <a:r>
              <a:rPr lang="sv-SE"/>
              <a:t>Nivå fem</a:t>
            </a:r>
            <a:endParaRPr kumimoji="0" lang="en-US"/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sv-SE"/>
              <a:t>Klicka här för att ändra format på bakgrundstexten</a:t>
            </a:r>
          </a:p>
          <a:p>
            <a:pPr lvl="1" eaLnBrk="1" latinLnBrk="0" hangingPunct="1"/>
            <a:r>
              <a:rPr lang="sv-SE"/>
              <a:t>Nivå två</a:t>
            </a:r>
          </a:p>
          <a:p>
            <a:pPr lvl="2" eaLnBrk="1" latinLnBrk="0" hangingPunct="1"/>
            <a:r>
              <a:rPr lang="sv-SE"/>
              <a:t>Nivå tre</a:t>
            </a:r>
          </a:p>
          <a:p>
            <a:pPr lvl="3" eaLnBrk="1" latinLnBrk="0" hangingPunct="1"/>
            <a:r>
              <a:rPr lang="sv-SE"/>
              <a:t>Nivå fyra</a:t>
            </a:r>
          </a:p>
          <a:p>
            <a:pPr lvl="4" eaLnBrk="1" latinLnBrk="0" hangingPunct="1"/>
            <a:r>
              <a:rPr lang="sv-SE"/>
              <a:t>Nivå fem</a:t>
            </a:r>
            <a:endParaRPr kumimoji="0" lang="en-US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2BA6C-B6EF-445B-9417-F94198BF1D00}" type="datetimeFigureOut">
              <a:rPr lang="sv-SE" smtClean="0"/>
              <a:pPr/>
              <a:t>2026-01-07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9F004-F8F4-4389-84DC-2631D491010F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sv-SE"/>
              <a:t>Klicka här för att ändra format</a:t>
            </a:r>
            <a:endParaRPr kumimoji="0" lang="en-US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2BA6C-B6EF-445B-9417-F94198BF1D00}" type="datetimeFigureOut">
              <a:rPr lang="sv-SE" smtClean="0"/>
              <a:pPr/>
              <a:t>2026-01-07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9F004-F8F4-4389-84DC-2631D491010F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2BA6C-B6EF-445B-9417-F94198BF1D00}" type="datetimeFigureOut">
              <a:rPr lang="sv-SE" smtClean="0"/>
              <a:pPr/>
              <a:t>2026-01-07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9F004-F8F4-4389-84DC-2631D491010F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6" name="Rektangel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sv-SE"/>
              <a:t>Klicka här för att ändra format</a:t>
            </a:r>
            <a:endParaRPr kumimoji="0" lang="en-US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sv-SE"/>
              <a:t>Klicka här för att ändra format på bakgrundstexten</a:t>
            </a:r>
          </a:p>
          <a:p>
            <a:pPr lvl="1" eaLnBrk="1" latinLnBrk="0" hangingPunct="1"/>
            <a:r>
              <a:rPr lang="sv-SE"/>
              <a:t>Nivå två</a:t>
            </a:r>
          </a:p>
          <a:p>
            <a:pPr lvl="2" eaLnBrk="1" latinLnBrk="0" hangingPunct="1"/>
            <a:r>
              <a:rPr lang="sv-SE"/>
              <a:t>Nivå tre</a:t>
            </a:r>
          </a:p>
          <a:p>
            <a:pPr lvl="3" eaLnBrk="1" latinLnBrk="0" hangingPunct="1"/>
            <a:r>
              <a:rPr lang="sv-SE"/>
              <a:t>Nivå fyra</a:t>
            </a:r>
          </a:p>
          <a:p>
            <a:pPr lvl="4" eaLnBrk="1" latinLnBrk="0" hangingPunct="1"/>
            <a:r>
              <a:rPr lang="sv-SE"/>
              <a:t>Nivå fem</a:t>
            </a:r>
            <a:endParaRPr kumimoji="0" lang="en-US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2BA6C-B6EF-445B-9417-F94198BF1D00}" type="datetimeFigureOut">
              <a:rPr lang="sv-SE" smtClean="0"/>
              <a:pPr/>
              <a:t>2026-01-07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9F004-F8F4-4389-84DC-2631D491010F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sv-SE"/>
              <a:t>Klicka här för att ändra format</a:t>
            </a:r>
            <a:endParaRPr kumimoji="0" lang="en-US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2BA6C-B6EF-445B-9417-F94198BF1D00}" type="datetimeFigureOut">
              <a:rPr lang="sv-SE" smtClean="0"/>
              <a:pPr/>
              <a:t>2026-01-07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9F004-F8F4-4389-84DC-2631D491010F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8" name="Rektangel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sv-SE"/>
              <a:t>Klicka på ikonen för att lägga till en bild</a:t>
            </a:r>
            <a:endParaRPr kumimoji="0" lang="en-US"/>
          </a:p>
        </p:txBody>
      </p:sp>
      <p:sp>
        <p:nvSpPr>
          <p:cNvPr id="9" name="Flödesschema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Flödesschema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sv-SE"/>
              <a:t>Klicka här för att ändra format på bakgrundstexten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irkel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Ellips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ing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ktangel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Platshållare för rubrik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sv-SE"/>
              <a:t>Klicka här för att ändra format</a:t>
            </a:r>
            <a:endParaRPr kumimoji="0" lang="en-US"/>
          </a:p>
        </p:txBody>
      </p:sp>
      <p:sp>
        <p:nvSpPr>
          <p:cNvPr id="9" name="Platshållare för text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sv-SE"/>
              <a:t>Klicka här för att ändra format på bakgrundstexten</a:t>
            </a:r>
          </a:p>
          <a:p>
            <a:pPr lvl="1" eaLnBrk="1" latinLnBrk="0" hangingPunct="1"/>
            <a:r>
              <a:rPr kumimoji="0" lang="sv-SE"/>
              <a:t>Nivå två</a:t>
            </a:r>
          </a:p>
          <a:p>
            <a:pPr lvl="2" eaLnBrk="1" latinLnBrk="0" hangingPunct="1"/>
            <a:r>
              <a:rPr kumimoji="0" lang="sv-SE"/>
              <a:t>Nivå tre</a:t>
            </a:r>
          </a:p>
          <a:p>
            <a:pPr lvl="3" eaLnBrk="1" latinLnBrk="0" hangingPunct="1"/>
            <a:r>
              <a:rPr kumimoji="0" lang="sv-SE"/>
              <a:t>Nivå fyra</a:t>
            </a:r>
          </a:p>
          <a:p>
            <a:pPr lvl="4" eaLnBrk="1" latinLnBrk="0" hangingPunct="1"/>
            <a:r>
              <a:rPr kumimoji="0" lang="sv-SE"/>
              <a:t>Nivå fem</a:t>
            </a:r>
            <a:endParaRPr kumimoji="0" lang="en-US"/>
          </a:p>
        </p:txBody>
      </p:sp>
      <p:sp>
        <p:nvSpPr>
          <p:cNvPr id="24" name="Platshållare för datum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4AE2BA6C-B6EF-445B-9417-F94198BF1D00}" type="datetimeFigureOut">
              <a:rPr lang="sv-SE" smtClean="0"/>
              <a:pPr/>
              <a:t>2026-01-07</a:t>
            </a:fld>
            <a:endParaRPr lang="sv-SE"/>
          </a:p>
        </p:txBody>
      </p:sp>
      <p:sp>
        <p:nvSpPr>
          <p:cNvPr id="10" name="Platshållare för sidfot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sv-SE"/>
          </a:p>
        </p:txBody>
      </p:sp>
      <p:sp>
        <p:nvSpPr>
          <p:cNvPr id="22" name="Platshållare för bildnumm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DEE9F004-F8F4-4389-84DC-2631D491010F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5" name="Rektangel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gif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gif"/><Relationship Id="rId4" Type="http://schemas.openxmlformats.org/officeDocument/2006/relationships/image" Target="../media/image13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0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3640606"/>
          </a:xfrm>
        </p:spPr>
        <p:txBody>
          <a:bodyPr>
            <a:normAutofit/>
          </a:bodyPr>
          <a:lstStyle/>
          <a:p>
            <a:pPr algn="ctr"/>
            <a:r>
              <a:rPr lang="sv-SE" sz="6600"/>
              <a:t>Samhällsekonomi</a:t>
            </a:r>
            <a:br>
              <a:rPr lang="sv-SE" sz="6600"/>
            </a:br>
            <a:r>
              <a:rPr lang="sv-SE" sz="3200"/>
              <a:t>Dina och andras pengar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>
            <a:extLst>
              <a:ext uri="{FF2B5EF4-FFF2-40B4-BE49-F238E27FC236}">
                <a16:creationId xmlns:a16="http://schemas.microsoft.com/office/drawing/2014/main" id="{03ECCFA0-C9E8-4E12-A1BC-E79FBC15D8D4}"/>
              </a:ext>
            </a:extLst>
          </p:cNvPr>
          <p:cNvSpPr txBox="1"/>
          <p:nvPr/>
        </p:nvSpPr>
        <p:spPr>
          <a:xfrm flipH="1">
            <a:off x="1259632" y="260648"/>
            <a:ext cx="718137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000" b="1"/>
              <a:t>Cirkulär ekonomi - Hållbar utveckling </a:t>
            </a: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DB583E85-C139-4F26-B854-3C28DE169A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4488" y="1196752"/>
            <a:ext cx="3663851" cy="3663851"/>
          </a:xfrm>
          <a:prstGeom prst="rect">
            <a:avLst/>
          </a:prstGeom>
        </p:spPr>
      </p:pic>
      <p:sp>
        <p:nvSpPr>
          <p:cNvPr id="4" name="textruta 3">
            <a:extLst>
              <a:ext uri="{FF2B5EF4-FFF2-40B4-BE49-F238E27FC236}">
                <a16:creationId xmlns:a16="http://schemas.microsoft.com/office/drawing/2014/main" id="{39AC47EC-7AE4-4A3D-87A6-530A957677B4}"/>
              </a:ext>
            </a:extLst>
          </p:cNvPr>
          <p:cNvSpPr txBox="1"/>
          <p:nvPr/>
        </p:nvSpPr>
        <p:spPr>
          <a:xfrm>
            <a:off x="5318369" y="2060848"/>
            <a:ext cx="4942263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/>
              <a:t>Produktionen ska vara hållbar:</a:t>
            </a:r>
          </a:p>
          <a:p>
            <a:endParaRPr lang="sv-SE"/>
          </a:p>
          <a:p>
            <a:r>
              <a:rPr lang="sv-SE"/>
              <a:t>Miljövänlig</a:t>
            </a:r>
          </a:p>
          <a:p>
            <a:endParaRPr lang="sv-SE"/>
          </a:p>
          <a:p>
            <a:r>
              <a:rPr lang="sv-SE"/>
              <a:t>Återvinning</a:t>
            </a:r>
          </a:p>
          <a:p>
            <a:endParaRPr lang="sv-SE"/>
          </a:p>
          <a:p>
            <a:r>
              <a:rPr lang="sv-SE"/>
              <a:t>Hyra/leasa</a:t>
            </a:r>
          </a:p>
          <a:p>
            <a:endParaRPr lang="sv-SE"/>
          </a:p>
          <a:p>
            <a:r>
              <a:rPr lang="sv-SE"/>
              <a:t>Mindre konsumtion</a:t>
            </a:r>
          </a:p>
          <a:p>
            <a:endParaRPr lang="sv-SE"/>
          </a:p>
          <a:p>
            <a:endParaRPr lang="sv-SE"/>
          </a:p>
          <a:p>
            <a:endParaRPr lang="sv-SE"/>
          </a:p>
          <a:p>
            <a:endParaRPr lang="sv-SE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44C11DA1-1F7B-49CB-93D2-D6437480C8FC}"/>
              </a:ext>
            </a:extLst>
          </p:cNvPr>
          <p:cNvSpPr txBox="1"/>
          <p:nvPr/>
        </p:nvSpPr>
        <p:spPr>
          <a:xfrm flipH="1">
            <a:off x="8532440" y="6453336"/>
            <a:ext cx="520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/>
              <a:t>34</a:t>
            </a:r>
          </a:p>
        </p:txBody>
      </p:sp>
    </p:spTree>
    <p:extLst>
      <p:ext uri="{BB962C8B-B14F-4D97-AF65-F5344CB8AC3E}">
        <p14:creationId xmlns:p14="http://schemas.microsoft.com/office/powerpoint/2010/main" val="31215187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>
            <a:extLst>
              <a:ext uri="{FF2B5EF4-FFF2-40B4-BE49-F238E27FC236}">
                <a16:creationId xmlns:a16="http://schemas.microsoft.com/office/drawing/2014/main" id="{9CCDCF43-7018-4C18-927D-98D41830EF86}"/>
              </a:ext>
            </a:extLst>
          </p:cNvPr>
          <p:cNvSpPr txBox="1"/>
          <p:nvPr/>
        </p:nvSpPr>
        <p:spPr>
          <a:xfrm flipH="1">
            <a:off x="1187624" y="260648"/>
            <a:ext cx="5449749" cy="8402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dirty="0"/>
              <a:t>Hur mäts ekonomisk utveckling?</a:t>
            </a:r>
          </a:p>
          <a:p>
            <a:endParaRPr lang="sv-SE" dirty="0"/>
          </a:p>
          <a:p>
            <a:endParaRPr lang="sv-SE" dirty="0"/>
          </a:p>
          <a:p>
            <a:r>
              <a:rPr lang="sv-SE" b="1" dirty="0"/>
              <a:t>BNP</a:t>
            </a:r>
            <a:r>
              <a:rPr lang="sv-SE" dirty="0"/>
              <a:t> = Bruttonationalprodukt</a:t>
            </a:r>
          </a:p>
          <a:p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Sammanlagda värdet av alla varor och tjänster som produceras i ett land under ett år – ger en bild över landets ekonomiska utveckling.  </a:t>
            </a:r>
          </a:p>
          <a:p>
            <a:endParaRPr lang="sv-SE" dirty="0"/>
          </a:p>
          <a:p>
            <a:r>
              <a:rPr lang="sv-SE" b="1" dirty="0"/>
              <a:t>BNP per capita </a:t>
            </a:r>
            <a:r>
              <a:rPr lang="sv-SE" dirty="0"/>
              <a:t>= BNP per invånare. Lägger samman värdet av allt som produceras och delas med antalet invånare.  </a:t>
            </a:r>
          </a:p>
          <a:p>
            <a:r>
              <a:rPr lang="sv-SE" dirty="0"/>
              <a:t>Ger en tanke om levnadsstandard för människorna i landet. </a:t>
            </a:r>
          </a:p>
          <a:p>
            <a:endParaRPr lang="sv-SE" dirty="0"/>
          </a:p>
          <a:p>
            <a:r>
              <a:rPr lang="sv-SE" dirty="0"/>
              <a:t>Men BNP per capita beskriver inte hur inkomsterna är fördelade.</a:t>
            </a:r>
          </a:p>
          <a:p>
            <a:endParaRPr lang="sv-SE" dirty="0"/>
          </a:p>
          <a:p>
            <a:r>
              <a:rPr lang="sv-SE" dirty="0"/>
              <a:t>Inte lätt att avgöra värdet av alla varor eller tjänster, exempelvis värdet av arbete i hemmet. Hemarbete värderas inte i BNP, men är ändå ett stort arbete som utförs.  </a:t>
            </a:r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5CDAF614-A385-9365-25FA-1A4862119B8B}"/>
              </a:ext>
            </a:extLst>
          </p:cNvPr>
          <p:cNvSpPr txBox="1"/>
          <p:nvPr/>
        </p:nvSpPr>
        <p:spPr>
          <a:xfrm>
            <a:off x="7225907" y="998483"/>
            <a:ext cx="146093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8000" dirty="0"/>
              <a:t>B N P</a:t>
            </a:r>
          </a:p>
        </p:txBody>
      </p:sp>
    </p:spTree>
    <p:extLst>
      <p:ext uri="{BB962C8B-B14F-4D97-AF65-F5344CB8AC3E}">
        <p14:creationId xmlns:p14="http://schemas.microsoft.com/office/powerpoint/2010/main" val="4442899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>
            <a:extLst>
              <a:ext uri="{FF2B5EF4-FFF2-40B4-BE49-F238E27FC236}">
                <a16:creationId xmlns:a16="http://schemas.microsoft.com/office/drawing/2014/main" id="{153DE220-2FAD-43D6-BF20-A0155F465232}"/>
              </a:ext>
            </a:extLst>
          </p:cNvPr>
          <p:cNvSpPr txBox="1"/>
          <p:nvPr/>
        </p:nvSpPr>
        <p:spPr>
          <a:xfrm>
            <a:off x="1573953" y="620688"/>
            <a:ext cx="619319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dirty="0"/>
              <a:t>HDI</a:t>
            </a:r>
            <a:r>
              <a:rPr lang="sv-SE" dirty="0"/>
              <a:t> = Human </a:t>
            </a:r>
            <a:r>
              <a:rPr lang="sv-SE" dirty="0" err="1"/>
              <a:t>Development</a:t>
            </a:r>
            <a:r>
              <a:rPr lang="sv-SE" dirty="0"/>
              <a:t> Index</a:t>
            </a:r>
          </a:p>
          <a:p>
            <a:endParaRPr lang="sv-SE" dirty="0"/>
          </a:p>
          <a:p>
            <a:r>
              <a:rPr lang="sv-SE" dirty="0"/>
              <a:t>Mer omfattande sätt att mäta än BNP, jämför människors levnadsstandard i världen.</a:t>
            </a:r>
          </a:p>
          <a:p>
            <a:endParaRPr lang="sv-SE" dirty="0"/>
          </a:p>
          <a:p>
            <a:r>
              <a:rPr lang="sv-SE" dirty="0"/>
              <a:t>Innefattar statistik utifrån:</a:t>
            </a:r>
          </a:p>
          <a:p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Förväntad livslängd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Utbildningsnivå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Inkomstnivå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r>
              <a:rPr lang="sv-SE" dirty="0"/>
              <a:t>Varför?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Få reda på hur folket faktiskt mår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Ett samband mellan inkomst, utbildning, livslängd.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Högre inkomst och utbildningsnivå ger bättre hälsa. </a:t>
            </a:r>
          </a:p>
          <a:p>
            <a:endParaRPr lang="sv-SE" dirty="0"/>
          </a:p>
          <a:p>
            <a:r>
              <a:rPr lang="sv-SE" dirty="0"/>
              <a:t>Nackdel: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Säger inte något om hur jämlikt, jämställt det är eller hur säkerheten i landet är, alltså mått på demokrati. 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</p:txBody>
      </p:sp>
      <p:sp>
        <p:nvSpPr>
          <p:cNvPr id="23" name="textruta 22">
            <a:extLst>
              <a:ext uri="{FF2B5EF4-FFF2-40B4-BE49-F238E27FC236}">
                <a16:creationId xmlns:a16="http://schemas.microsoft.com/office/drawing/2014/main" id="{69C5D636-7CBB-4B6C-B02B-35C9126FF3A3}"/>
              </a:ext>
            </a:extLst>
          </p:cNvPr>
          <p:cNvSpPr txBox="1"/>
          <p:nvPr/>
        </p:nvSpPr>
        <p:spPr>
          <a:xfrm flipH="1">
            <a:off x="8532440" y="6453336"/>
            <a:ext cx="520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/>
              <a:t>37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7D903F6E-4B9E-64B7-03E2-BB89ABBE263A}"/>
              </a:ext>
            </a:extLst>
          </p:cNvPr>
          <p:cNvSpPr txBox="1"/>
          <p:nvPr/>
        </p:nvSpPr>
        <p:spPr>
          <a:xfrm>
            <a:off x="7225907" y="998483"/>
            <a:ext cx="146093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8000" dirty="0"/>
              <a:t>H D I</a:t>
            </a:r>
          </a:p>
        </p:txBody>
      </p:sp>
    </p:spTree>
    <p:extLst>
      <p:ext uri="{BB962C8B-B14F-4D97-AF65-F5344CB8AC3E}">
        <p14:creationId xmlns:p14="http://schemas.microsoft.com/office/powerpoint/2010/main" val="12363232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759C72-9235-53C4-DA4E-0DB5D3F224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www.jonasweb.nu/sidor/mediesamhallet/bilder/ekonomisktkretslopp_02.gif">
            <a:extLst>
              <a:ext uri="{FF2B5EF4-FFF2-40B4-BE49-F238E27FC236}">
                <a16:creationId xmlns:a16="http://schemas.microsoft.com/office/drawing/2014/main" id="{686A0004-D97B-0D87-FA9F-82D879BC4F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79367" y="1124606"/>
            <a:ext cx="7628302" cy="5471335"/>
          </a:xfrm>
          <a:prstGeom prst="rect">
            <a:avLst/>
          </a:prstGeom>
          <a:noFill/>
        </p:spPr>
      </p:pic>
      <p:sp>
        <p:nvSpPr>
          <p:cNvPr id="3" name="textruta 2">
            <a:extLst>
              <a:ext uri="{FF2B5EF4-FFF2-40B4-BE49-F238E27FC236}">
                <a16:creationId xmlns:a16="http://schemas.microsoft.com/office/drawing/2014/main" id="{C22D23B6-8202-C631-1F2F-DBF63FB77ED8}"/>
              </a:ext>
            </a:extLst>
          </p:cNvPr>
          <p:cNvSpPr txBox="1"/>
          <p:nvPr/>
        </p:nvSpPr>
        <p:spPr>
          <a:xfrm>
            <a:off x="1439917" y="388883"/>
            <a:ext cx="6989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dirty="0"/>
              <a:t>Det ekonomiska kretsloppet</a:t>
            </a:r>
          </a:p>
        </p:txBody>
      </p:sp>
    </p:spTree>
    <p:extLst>
      <p:ext uri="{BB962C8B-B14F-4D97-AF65-F5344CB8AC3E}">
        <p14:creationId xmlns:p14="http://schemas.microsoft.com/office/powerpoint/2010/main" val="4271923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/>
          <p:cNvSpPr txBox="1"/>
          <p:nvPr/>
        </p:nvSpPr>
        <p:spPr>
          <a:xfrm>
            <a:off x="1456930" y="592687"/>
            <a:ext cx="221406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4000" dirty="0"/>
              <a:t>Hushållen</a:t>
            </a:r>
          </a:p>
        </p:txBody>
      </p:sp>
      <p:pic>
        <p:nvPicPr>
          <p:cNvPr id="5122" name="Picture 2" descr="http://www.bertilhus.se/bilder/hus1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43372" y="0"/>
            <a:ext cx="4638895" cy="4214842"/>
          </a:xfrm>
          <a:prstGeom prst="rect">
            <a:avLst/>
          </a:prstGeom>
          <a:noFill/>
        </p:spPr>
      </p:pic>
      <p:sp>
        <p:nvSpPr>
          <p:cNvPr id="7" name="textruta 6"/>
          <p:cNvSpPr txBox="1"/>
          <p:nvPr/>
        </p:nvSpPr>
        <p:spPr>
          <a:xfrm>
            <a:off x="1285852" y="2285992"/>
            <a:ext cx="11347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/>
              <a:t>Inkomst - </a:t>
            </a:r>
          </a:p>
        </p:txBody>
      </p:sp>
      <p:sp>
        <p:nvSpPr>
          <p:cNvPr id="8" name="textruta 7"/>
          <p:cNvSpPr txBox="1"/>
          <p:nvPr/>
        </p:nvSpPr>
        <p:spPr>
          <a:xfrm>
            <a:off x="2428860" y="2357430"/>
            <a:ext cx="76976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/>
              <a:t>Lön</a:t>
            </a:r>
          </a:p>
          <a:p>
            <a:r>
              <a:rPr lang="sv-SE"/>
              <a:t>Bidrag</a:t>
            </a:r>
          </a:p>
          <a:p>
            <a:r>
              <a:rPr lang="sv-SE"/>
              <a:t>Vinst</a:t>
            </a:r>
          </a:p>
          <a:p>
            <a:endParaRPr lang="sv-SE"/>
          </a:p>
        </p:txBody>
      </p:sp>
      <p:sp>
        <p:nvSpPr>
          <p:cNvPr id="9" name="textruta 8"/>
          <p:cNvSpPr txBox="1"/>
          <p:nvPr/>
        </p:nvSpPr>
        <p:spPr>
          <a:xfrm>
            <a:off x="1403648" y="4500570"/>
            <a:ext cx="11144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/>
              <a:t>Utgifter - </a:t>
            </a:r>
          </a:p>
        </p:txBody>
      </p:sp>
      <p:sp>
        <p:nvSpPr>
          <p:cNvPr id="10" name="textruta 9"/>
          <p:cNvSpPr txBox="1"/>
          <p:nvPr/>
        </p:nvSpPr>
        <p:spPr>
          <a:xfrm>
            <a:off x="2518056" y="4531882"/>
            <a:ext cx="1353256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/>
              <a:t>Hyra</a:t>
            </a:r>
          </a:p>
          <a:p>
            <a:r>
              <a:rPr lang="sv-SE"/>
              <a:t>Mat</a:t>
            </a:r>
          </a:p>
          <a:p>
            <a:r>
              <a:rPr lang="sv-SE"/>
              <a:t>Kläder</a:t>
            </a:r>
          </a:p>
          <a:p>
            <a:r>
              <a:rPr lang="sv-SE"/>
              <a:t>Nöjen</a:t>
            </a:r>
          </a:p>
          <a:p>
            <a:r>
              <a:rPr lang="sv-SE"/>
              <a:t>Drivmedel</a:t>
            </a:r>
          </a:p>
          <a:p>
            <a:r>
              <a:rPr lang="sv-SE"/>
              <a:t>Försäkringar</a:t>
            </a:r>
          </a:p>
          <a:p>
            <a:r>
              <a:rPr lang="sv-SE"/>
              <a:t>Övrigt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/>
          <p:cNvSpPr txBox="1"/>
          <p:nvPr/>
        </p:nvSpPr>
        <p:spPr>
          <a:xfrm>
            <a:off x="1214414" y="1142984"/>
            <a:ext cx="175817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4000"/>
              <a:t>Företag</a:t>
            </a:r>
          </a:p>
        </p:txBody>
      </p:sp>
      <p:pic>
        <p:nvPicPr>
          <p:cNvPr id="4100" name="Picture 4" descr="http://swengelsk.se/images/FABRIK2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69364" y="428605"/>
            <a:ext cx="3468193" cy="1799588"/>
          </a:xfrm>
          <a:prstGeom prst="rect">
            <a:avLst/>
          </a:prstGeom>
          <a:noFill/>
        </p:spPr>
      </p:pic>
      <p:sp>
        <p:nvSpPr>
          <p:cNvPr id="7" name="textruta 6"/>
          <p:cNvSpPr txBox="1"/>
          <p:nvPr/>
        </p:nvSpPr>
        <p:spPr>
          <a:xfrm>
            <a:off x="944709" y="2018872"/>
            <a:ext cx="590519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Producerar varor och tjänster, sysselsätter arbetskraft, människor. </a:t>
            </a:r>
          </a:p>
          <a:p>
            <a:r>
              <a:rPr lang="sv-SE" dirty="0"/>
              <a:t>Intäkterna ska vara högre än utgifterna – annars konkurs. Utgifterna är t ex löner, hyra, uppvärmning, material</a:t>
            </a:r>
          </a:p>
          <a:p>
            <a:endParaRPr lang="sv-SE" dirty="0"/>
          </a:p>
          <a:p>
            <a:endParaRPr lang="sv-SE" dirty="0"/>
          </a:p>
          <a:p>
            <a:endParaRPr lang="sv-SE" dirty="0"/>
          </a:p>
        </p:txBody>
      </p:sp>
      <p:sp>
        <p:nvSpPr>
          <p:cNvPr id="8" name="textruta 7"/>
          <p:cNvSpPr txBox="1"/>
          <p:nvPr/>
        </p:nvSpPr>
        <p:spPr>
          <a:xfrm>
            <a:off x="1071538" y="3357562"/>
            <a:ext cx="21650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b="1"/>
              <a:t>Produktionsmedel</a:t>
            </a:r>
          </a:p>
        </p:txBody>
      </p:sp>
      <p:sp>
        <p:nvSpPr>
          <p:cNvPr id="9" name="textruta 8"/>
          <p:cNvSpPr txBox="1"/>
          <p:nvPr/>
        </p:nvSpPr>
        <p:spPr>
          <a:xfrm>
            <a:off x="1142976" y="4143380"/>
            <a:ext cx="9242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/>
              <a:t>Råvaror</a:t>
            </a:r>
          </a:p>
        </p:txBody>
      </p:sp>
      <p:pic>
        <p:nvPicPr>
          <p:cNvPr id="4102" name="Picture 6" descr="http://www.carlssontra.se/Filer/sagadehyvladetravaror2.jpg/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4" y="4714884"/>
            <a:ext cx="1896513" cy="1422385"/>
          </a:xfrm>
          <a:prstGeom prst="rect">
            <a:avLst/>
          </a:prstGeom>
          <a:noFill/>
        </p:spPr>
      </p:pic>
      <p:sp>
        <p:nvSpPr>
          <p:cNvPr id="11" name="textruta 10"/>
          <p:cNvSpPr txBox="1"/>
          <p:nvPr/>
        </p:nvSpPr>
        <p:spPr>
          <a:xfrm>
            <a:off x="2714612" y="4143380"/>
            <a:ext cx="11826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/>
              <a:t>Realkapital</a:t>
            </a:r>
          </a:p>
        </p:txBody>
      </p:sp>
      <p:pic>
        <p:nvPicPr>
          <p:cNvPr id="4104" name="Picture 8" descr="Huvudbyggnad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28860" y="4572008"/>
            <a:ext cx="1581150" cy="1428750"/>
          </a:xfrm>
          <a:prstGeom prst="rect">
            <a:avLst/>
          </a:prstGeom>
          <a:noFill/>
        </p:spPr>
      </p:pic>
      <p:sp>
        <p:nvSpPr>
          <p:cNvPr id="13" name="textruta 12"/>
          <p:cNvSpPr txBox="1"/>
          <p:nvPr/>
        </p:nvSpPr>
        <p:spPr>
          <a:xfrm>
            <a:off x="4500562" y="4214818"/>
            <a:ext cx="12554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/>
              <a:t>Arbetskraft</a:t>
            </a:r>
          </a:p>
        </p:txBody>
      </p:sp>
      <p:pic>
        <p:nvPicPr>
          <p:cNvPr id="4106" name="Picture 10" descr="http://www.fotosearch.se/bthumb/SUE/SUE114/RSCL050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29124" y="4714884"/>
            <a:ext cx="1349338" cy="1357322"/>
          </a:xfrm>
          <a:prstGeom prst="rect">
            <a:avLst/>
          </a:prstGeom>
          <a:noFill/>
        </p:spPr>
      </p:pic>
      <p:sp>
        <p:nvSpPr>
          <p:cNvPr id="15" name="textruta 14"/>
          <p:cNvSpPr txBox="1"/>
          <p:nvPr/>
        </p:nvSpPr>
        <p:spPr>
          <a:xfrm>
            <a:off x="6000760" y="3643314"/>
            <a:ext cx="136062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/>
              <a:t>Finanskapital</a:t>
            </a:r>
          </a:p>
          <a:p>
            <a:endParaRPr lang="sv-SE"/>
          </a:p>
          <a:p>
            <a:endParaRPr lang="sv-SE"/>
          </a:p>
          <a:p>
            <a:r>
              <a:rPr lang="sv-SE" err="1"/>
              <a:t>Know-How</a:t>
            </a:r>
            <a:endParaRPr lang="sv-SE"/>
          </a:p>
        </p:txBody>
      </p:sp>
      <p:pic>
        <p:nvPicPr>
          <p:cNvPr id="4108" name="Picture 12" descr="http://hd.se/multimedia/archive/00241/Hjarna_1_jpg_241674d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643834" y="4572008"/>
            <a:ext cx="793724" cy="1190586"/>
          </a:xfrm>
          <a:prstGeom prst="rect">
            <a:avLst/>
          </a:prstGeom>
          <a:noFill/>
        </p:spPr>
      </p:pic>
      <p:pic>
        <p:nvPicPr>
          <p:cNvPr id="4110" name="Picture 14" descr="http://www.ekonomikunskap.com/Images/pengar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500958" y="2928934"/>
            <a:ext cx="1310981" cy="120807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1" grpId="0"/>
      <p:bldP spid="13" grpId="0"/>
      <p:bldP spid="1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BFA1A2-3C8C-B5C2-4890-B67BC74675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>
            <a:extLst>
              <a:ext uri="{FF2B5EF4-FFF2-40B4-BE49-F238E27FC236}">
                <a16:creationId xmlns:a16="http://schemas.microsoft.com/office/drawing/2014/main" id="{199250F9-75AA-59C6-6A70-10779B203A30}"/>
              </a:ext>
            </a:extLst>
          </p:cNvPr>
          <p:cNvSpPr txBox="1"/>
          <p:nvPr/>
        </p:nvSpPr>
        <p:spPr>
          <a:xfrm>
            <a:off x="1321826" y="238744"/>
            <a:ext cx="346421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4000" dirty="0"/>
              <a:t>Offentlig sektor</a:t>
            </a: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7EAB1ABA-F1F3-3B86-2EB5-74AA2858507A}"/>
              </a:ext>
            </a:extLst>
          </p:cNvPr>
          <p:cNvSpPr txBox="1"/>
          <p:nvPr/>
        </p:nvSpPr>
        <p:spPr>
          <a:xfrm>
            <a:off x="1429048" y="946630"/>
            <a:ext cx="3060401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/>
              <a:t>Stat, kommuner, regioner. </a:t>
            </a:r>
          </a:p>
          <a:p>
            <a:r>
              <a:rPr lang="sv-SE" sz="2000" dirty="0"/>
              <a:t>1,5 </a:t>
            </a:r>
            <a:r>
              <a:rPr lang="sv-SE" sz="2000" dirty="0" err="1"/>
              <a:t>milj</a:t>
            </a:r>
            <a:r>
              <a:rPr lang="sv-SE" sz="2000" dirty="0"/>
              <a:t> arbetar inom offentlig sektor (lärare, sjukvårdspersonal, polis…)</a:t>
            </a:r>
          </a:p>
          <a:p>
            <a:endParaRPr lang="sv-SE" sz="2000" dirty="0"/>
          </a:p>
          <a:p>
            <a:r>
              <a:rPr lang="sv-SE" sz="2000" dirty="0"/>
              <a:t>Betalar kostnaden för skola, omsorg mm. – betalas av skatter</a:t>
            </a:r>
          </a:p>
          <a:p>
            <a:endParaRPr lang="sv-SE" sz="2000" dirty="0"/>
          </a:p>
          <a:p>
            <a:r>
              <a:rPr lang="sv-SE" sz="2000" dirty="0"/>
              <a:t>Ger bidrag till hushåll och företag (rot och </a:t>
            </a:r>
            <a:r>
              <a:rPr lang="sv-SE" sz="2000" dirty="0" err="1"/>
              <a:t>rut</a:t>
            </a:r>
            <a:r>
              <a:rPr lang="sv-SE" sz="2000" dirty="0"/>
              <a:t>)</a:t>
            </a:r>
          </a:p>
          <a:p>
            <a:endParaRPr lang="sv-SE" dirty="0"/>
          </a:p>
        </p:txBody>
      </p:sp>
      <p:pic>
        <p:nvPicPr>
          <p:cNvPr id="1028" name="Picture 4" descr="Industri - Offentlig sektor">
            <a:extLst>
              <a:ext uri="{FF2B5EF4-FFF2-40B4-BE49-F238E27FC236}">
                <a16:creationId xmlns:a16="http://schemas.microsoft.com/office/drawing/2014/main" id="{1095CE12-EF4D-E2E0-97C7-B470AFAE8A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4552" y="655630"/>
            <a:ext cx="4266142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576B819E-DE02-B9DA-BF13-6B1EFD6B28C1}"/>
              </a:ext>
            </a:extLst>
          </p:cNvPr>
          <p:cNvSpPr txBox="1"/>
          <p:nvPr/>
        </p:nvSpPr>
        <p:spPr>
          <a:xfrm>
            <a:off x="5429250" y="3175000"/>
            <a:ext cx="33083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Ger stöd till forskning, miljöskydd, starta eget-bidrag</a:t>
            </a:r>
          </a:p>
        </p:txBody>
      </p:sp>
    </p:spTree>
    <p:extLst>
      <p:ext uri="{BB962C8B-B14F-4D97-AF65-F5344CB8AC3E}">
        <p14:creationId xmlns:p14="http://schemas.microsoft.com/office/powerpoint/2010/main" val="2771950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6" name="Picture 4" descr="http://www.val.se/val/val2006/kartor/rike/rike_i_landsting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9952" y="1022277"/>
            <a:ext cx="1967425" cy="3927995"/>
          </a:xfrm>
          <a:prstGeom prst="rect">
            <a:avLst/>
          </a:prstGeom>
          <a:noFill/>
        </p:spPr>
      </p:pic>
      <p:pic>
        <p:nvPicPr>
          <p:cNvPr id="23554" name="Picture 2" descr="http://www.swetravel.se/images/sverigekarta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11779" y="1000107"/>
            <a:ext cx="1782336" cy="3927995"/>
          </a:xfrm>
          <a:prstGeom prst="rect">
            <a:avLst/>
          </a:prstGeom>
          <a:noFill/>
        </p:spPr>
      </p:pic>
      <p:sp>
        <p:nvSpPr>
          <p:cNvPr id="3" name="textruta 2"/>
          <p:cNvSpPr txBox="1"/>
          <p:nvPr/>
        </p:nvSpPr>
        <p:spPr>
          <a:xfrm>
            <a:off x="91796" y="2348880"/>
            <a:ext cx="91948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/>
              <a:t>Skatt</a:t>
            </a:r>
          </a:p>
          <a:p>
            <a:r>
              <a:rPr lang="sv-SE"/>
              <a:t>Avgifter</a:t>
            </a:r>
          </a:p>
          <a:p>
            <a:r>
              <a:rPr lang="sv-SE"/>
              <a:t>Bidrag</a:t>
            </a:r>
          </a:p>
        </p:txBody>
      </p:sp>
      <p:pic>
        <p:nvPicPr>
          <p:cNvPr id="23558" name="Picture 6" descr="http://upload.wikimedia.org/wikipedia/commons/thumb/d/d8/SWE-Map_Combo2007Coloured.svg/200px-SWE-Map_Combo2007Coloured.svg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14600" y="1000107"/>
            <a:ext cx="2045831" cy="3927995"/>
          </a:xfrm>
          <a:prstGeom prst="rect">
            <a:avLst/>
          </a:prstGeom>
          <a:noFill/>
        </p:spPr>
      </p:pic>
      <p:sp>
        <p:nvSpPr>
          <p:cNvPr id="4" name="textruta 3">
            <a:extLst>
              <a:ext uri="{FF2B5EF4-FFF2-40B4-BE49-F238E27FC236}">
                <a16:creationId xmlns:a16="http://schemas.microsoft.com/office/drawing/2014/main" id="{08600B74-01AA-4EF9-908C-3510DC5A8F44}"/>
              </a:ext>
            </a:extLst>
          </p:cNvPr>
          <p:cNvSpPr txBox="1"/>
          <p:nvPr/>
        </p:nvSpPr>
        <p:spPr>
          <a:xfrm flipH="1">
            <a:off x="4283968" y="243938"/>
            <a:ext cx="4778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/>
              <a:t>Offentliga sektorn</a:t>
            </a: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B91FC6B8-FBE7-4C44-9948-78789AC2EDFF}"/>
              </a:ext>
            </a:extLst>
          </p:cNvPr>
          <p:cNvSpPr txBox="1"/>
          <p:nvPr/>
        </p:nvSpPr>
        <p:spPr>
          <a:xfrm>
            <a:off x="1357929" y="5373216"/>
            <a:ext cx="73905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/>
              <a:t>Staten – Sverige		  Regioner                      Kommuner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/>
          <p:cNvSpPr txBox="1"/>
          <p:nvPr/>
        </p:nvSpPr>
        <p:spPr>
          <a:xfrm>
            <a:off x="3707904" y="300038"/>
            <a:ext cx="24661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3600"/>
              <a:t>Bankens roll</a:t>
            </a:r>
          </a:p>
        </p:txBody>
      </p:sp>
      <p:sp>
        <p:nvSpPr>
          <p:cNvPr id="3" name="textruta 2"/>
          <p:cNvSpPr txBox="1"/>
          <p:nvPr/>
        </p:nvSpPr>
        <p:spPr>
          <a:xfrm>
            <a:off x="1259632" y="965945"/>
            <a:ext cx="765658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000" dirty="0"/>
              <a:t>Vara en länk mellan de som har pengar och de som behöver låna pengar</a:t>
            </a:r>
          </a:p>
          <a:p>
            <a:endParaRPr lang="sv-SE" sz="2000" dirty="0"/>
          </a:p>
          <a:p>
            <a:r>
              <a:rPr lang="sv-SE" sz="2000" dirty="0"/>
              <a:t>Låna ut pengar</a:t>
            </a:r>
          </a:p>
          <a:p>
            <a:r>
              <a:rPr lang="sv-SE" sz="2000" dirty="0"/>
              <a:t>Låna dina pengar</a:t>
            </a:r>
          </a:p>
        </p:txBody>
      </p:sp>
      <p:sp>
        <p:nvSpPr>
          <p:cNvPr id="4" name="textruta 3"/>
          <p:cNvSpPr txBox="1"/>
          <p:nvPr/>
        </p:nvSpPr>
        <p:spPr>
          <a:xfrm>
            <a:off x="1124122" y="2701350"/>
            <a:ext cx="20162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Ränta beroende på hur riskfyllt lånet är</a:t>
            </a:r>
          </a:p>
        </p:txBody>
      </p:sp>
      <p:sp>
        <p:nvSpPr>
          <p:cNvPr id="5" name="textruta 4"/>
          <p:cNvSpPr txBox="1"/>
          <p:nvPr/>
        </p:nvSpPr>
        <p:spPr>
          <a:xfrm>
            <a:off x="4631376" y="1547188"/>
            <a:ext cx="216189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Låntagare – amortera, betala tillbaka lånet</a:t>
            </a:r>
          </a:p>
          <a:p>
            <a:endParaRPr lang="sv-SE" dirty="0"/>
          </a:p>
          <a:p>
            <a:r>
              <a:rPr lang="sv-SE"/>
              <a:t>Hög </a:t>
            </a:r>
            <a:r>
              <a:rPr lang="sv-SE" dirty="0"/>
              <a:t>risk = Hög ränta</a:t>
            </a:r>
          </a:p>
          <a:p>
            <a:r>
              <a:rPr lang="sv-SE" dirty="0"/>
              <a:t>Snabba svängningar</a:t>
            </a:r>
          </a:p>
          <a:p>
            <a:r>
              <a:rPr lang="sv-SE" b="1" dirty="0"/>
              <a:t>Aktier</a:t>
            </a:r>
          </a:p>
          <a:p>
            <a:endParaRPr lang="sv-SE" dirty="0"/>
          </a:p>
        </p:txBody>
      </p:sp>
      <p:sp>
        <p:nvSpPr>
          <p:cNvPr id="6" name="AutoShape 2" descr="data:image/jpeg;base64,/9j/4AAQSkZJRgABAQAAAQABAAD/2wCEAAkGBxQSEhUUEhQWFhUXFhQZFhgUGBQVFBkYFhQXFxYXFRQYHSggGBolHBUVITEhJSorLi4uFx8zODMsNygtLisBCgoKDg0OGxAQGzQkICUtLywsLCwvLCwsLCwsLCwsLCwsLCwsLCwsLCwsLCwsLCwsLCwsLCwsLCwsLCwsLCwsLP/AABEIAN0A5AMBEQACEQEDEQH/xAAcAAABBQEBAQAAAAAAAAAAAAAAAwQFBgcCAQj/xABQEAABAgMDBQkMBwYEBgMAAAABAgMABBEFEiEGMUFRYQcTInGBkaGx0RYjMkJSU2JykrLB0hQkc4KTosIVM0Nj4fA0VKOzCBd0hJTig8Px/8QAGgEAAgMBAQAAAAAAAAAAAAAAAAQBAwUCBv/EADcRAAIBAgIFCwQDAQEAAwEAAAABAgMEESESFDFRcQUTIjJBUmGRodHwIzOBsRVC4cFiJEOCU//aAAwDAQACEQMRAD8A3CIAIACAAgAIACAAgAIACAAgAIACACPn7blmP30wy39o4hHWYlRbIxMsy33X8SzZuJxBmFCor/JQfC9ZWGoHPAljkBS8ncup+QcKytTzayVONvKUpKic5CzUtr4sNYMdzpSgsZIiM4y2GxWPupWc+hJU9vKz4TbqVApPrAFJG0HmjmMHLYS2ltJ2SypknjRqbl1HUHW73s1rEunNbUCkmS6VA4jEbI4JPYACAAgAIACAAgAIACAAgAIACAAgAIACAAgAIACAAgAIACACp5RbokjKVSXN9cH8Nii1V1KVW6k7CaxbCjKRw5pFHc3SrRnVFNnSl0VIvBJeUONZo2g7CDxxfzEIdZ/P2c6cnsK1lcJ9pNbRnbq1CqZcOlTh42mqNoT6RPOcIOdpx6qI0ZPayky8spw4AAaTo/qY5SqV34EylGnxJiVk0ozYnSTn/pD1KjGmstu8VnUctoupFRQ4jbFjSeTOMSMm7L0t+z2GEqtq09KmMwr9kh1k6iTcVvc648wSaJdSELaB1OtlN5PrA01gZ4pVxNZNFvNp7C/S25zNtALs20W1pzp3ta2ag6rilJPLExu6U8n/AMYOjOIqcqLcs/8AxTJebGdS0BQp9szgnjUDHXN0p7Hgc6U1tLJk/uuSb9A+FS6zpVw2q7HU5htUExXO3ktmZ0qiZfpd9LiQpCkqScQpJCkkbCMDFGGBYKRABAAQAEABAAQAEABAAQAEABAAQAEABAAQAVfK7LqVs8XVq3x6lQy3Qr2FZzIHHjqBi2FKU9hzKSRnP0m17cPA7xKnUVNskaar8N87BwcMwhjCnS25v55FfSkTdnZD2bJJvzB+lKSKqLlEy6aZ+BW7T1iqMyvyvFPRp5vcvf2G6dlJrGWS8SvZU7q7hG8WcEtpzBaEgcjSCOmg4tMc0o16jxqZeC/6/YJulFYRz8X/AMRRWrPUtRcfUpa1GqryipSjrWs4kxr0rTtn5e4hUuOyJIBIA1Acgh3JIWxbZHTlqAYIxOvRya4Uq3SWUBinQbzkMpa0VpOJvA5wfgdEL07mcXnmXToxkssialphLgqk8Y0jjEaFOrGaxQnODhtOZuSS5nwOgjP/AFiKtGNTb5kwqShsE7KteYkFcE3m64pNbh2g50K2jpjEvOT1LrbeySNK3u3Hq7NzNVyXy838d6cN4DhNO4qHFpKdoPNGNOV1avN4rzXujSjGhX2LB+THdp2TZ87UzDG8un+MxwTXWoAUV94Kh235Ywynl6r3FqvJ72wz/ZWnck7Rssl+zXy+znIb4RI9OXxC9VU8LUBG1CvSrLPz/wBM+VOcHgWfJHdWYmCGpsCXdrS8a7yo5qXji2disNscVLdrNZkxmntNGBhcsCAAgAIACAAgAIACAAgAIACAAgA8WoAEk0AxJOAAGckwAZNldukuPufRLJClrUSnfUCqla94Bwp/MOGkYcKGqdFJaUyqU3sR7k5ueMy3frRIffPCDNbyATjVxR/eK1k4bFZ4UvOU4UVgtu5bf8RfQtZVMx7lhlw3LJuuHGguMNUrTRe8lO06sBojD/8Ak3r3R9P9NDClb+L+eRktrWxM2grhm60DggVDY+dW09EbVlyfGC6C/wD0zPuLty63kKSkklsYZ9JOf+kbVKjGns2mdOo57TqamUtiqjxDSeIR1UqxgsWRCm5bCCnJ9TmGZOofHXGbVryqcBuFJQGkUloQAdNrKTUGh1iJUmniiGk9pMyVrA4OYHXoPHqh+ldJ5T8xWdBrOJKFAIxxB5obwxRRjgRczZZSQtklKgagA0IOtKtEI1rPFPR8hmncYbfMseT+XZHepwUNab6B/uI0cY5tMebuuTMMXS8vY2aN7/8A08y/2faKkUWyvA41SQUqHUYzKdSpRl0Xg+3/AFD8oQqxzzPbcsOTtOu+gS81TB5A4KjoDg8biOOoxvWXKqb0Z5P0/G4ybixcelHNepW7Nt6esF0S82guyxwRQ1FNcu4aUppbVTkznYlCFVaUdogm45M2CxrWZm2kvMLC0KzEZwdKVA4pUNIOMKSi4vBlqeI+jkkIACAAgAIACAAgAIACADh51KElSiEpSCVEmgAAqSScwgAxjKfKWZtqY+hWeCJevDVim+AcVunxWtSc501zByEFSWlLaUtuTwRbLHsqWsllQbUku07/ADDlBmzgVwSkaE89TGJf8pylLm6Wb8Oz3Y/b2qw0p7DO8qd0RS1FuSqSSQXlCqj9kk+8ebTFFtyY5S062bfZ7+xbVu0lo08lv9iqytlFRK3iVKJqQTUk61q0mPS0bNLDS8jHqXDfV8yVCQBqA5AIewSQttIyYtIlQbYSVrUaCgJqdSUjwjCVe8jFPR8+wYpW7ltLfk3ublffZ8mpGDSVUI+0cTp2Jzazmjy13yu28KXm/wDiNijZpLp+RP8A/Liz/NL/ABXvmhL+Uue96L2GNVpbv2H/AC5s/wA0v8V75oP5S53+i9idVp7v2H/Lmz/NL/Fe+aD+Uue96L2DVae79nn/AC5s/wA0v8V75oP5S573ovYNVpbv2ITm5tJKQQ2Ftr0LDi10O1KyQR/dRHcOVa6ljLBrgl+jmVnTayyM/tSzJmzl3XU3mieCsVLauI+Ir0T0549HZcoqoug+Ke0y7i0aefmOJSaS4KpPGDnHGI2qdWM10TOnCUdp5OSCXBjgdBGf+ojmrRjUWfmTCpKGwaWdaczZ6qoN5snFKqls/Irb1xjXnJ6n11waNK3u3Hq+RoFhZQszQ4Burpi2rwhrI8obR0R5u4tKlHbs3mzSuIVdm3cWhqcbdaMvOI31hWGNbydRSRjhrGI0Q1Z8oSpNKTy9V7ooubONRYx2/spk7JTVgPiYllb9JuEZ/BUNCHaYJXTwVjPzpj08JwuImNKMqbwNeybt5meYS8wqoOCkml5CtKVjQR05xC04OLwZYniiVjgkIACAAgAIACAAgADABjOXWUbtqzQs6QxbvUWoeC4UnhKURmZR0n7tXKcFTjpyKZScngiSnrXk7Bl/ozSr8wQC6U031aqZ1HxE56VzDNU1jKuqtW4k4Usl2y3eC3scpQhTWlPPcvnYZdalqzVoqq4brQPBQKhtPJ46tp6IvsuTowXQXFvtKri7cut5IcyUihscEY6Sc57I26VGNPZtM2dRz2ns5NoaFVHHQBnPJE1KsYLFhCEpPIQsmyZq0lUbFxkHhLVXexsrncVsHLTPGJfcpRprpvhFGlb2jby8zULBycl7PbUtCbywklbqgC4QBUhPkjDMOWseWr3VW5kk8l2LsNanRhSWPqMpfdIkVEC+tNdK2yEjjIrQbYulyXcJY4LzOVd0mWd6aSlBWogJSkqJ0XQKk11UhBQbej2jLaSxIvJ/KdidC94KuBdvBabp4VaGmrA80X3FpUoYafaV060amOiJHK2X+lfRCpQdvXcU0QVFIUBe2gjlwjrUqvNc7hlt8SOfhp6Hae2plQww+3LuX98cuXaJqnhqupqa4YiIpWlSpTdSOxBOtGMlF7Wc2flSw8+5LoKt8bv3ryaJ72oJVwq6zE1LOpCmqj2PDDPeEa8ZScVtQhZ2UcrPqcYQlTiQk37yO9FNaCpOeuiOqlrWt0qjeG7PMiFaFVuKz/RUcpsgVtEvSNSBiWq8NOve1Hwh6Jx480adnypsVTJ7/fcKV7LLGOa3FdkbYB4LvBUMKkECo0KHin+8I9NSu08pefYY9S3wziS5QCNBB5QYb2oW2Mh5yxyk32CUqGIAJBB1oVoMI1rNNdHyGqdzg+l5k5YWW5BDc4DhQBwChH2iR1jm0x5y65M2un5fP0bVve9k/M0iyLUbU2W3Al6VdFFDwk0PjJ2cXHnha1up20tGWz9F9xbxrR0o7f2VKbYeyfnEvMEuyb2bGoWnPvajmDiRUpVp9oR6qMo14eJhNOmzaLJtJuZZQ8yq82sVSesEaCDUEaCIUlFxeDLU8R3EEhAAQAEABAAQAZruxZYfR2vojKqOupq4oGhQ0cKA6FKxGwV2QxQgn0pbEVzl2IzCzMrDJsFmQT390Dfpgp4QGhqXQcyU1xWc5rhShiKs3UlgiYpRWLI6UsipvvkqUo1IJKiSdK1Z1GGKVokk5+QvUuG8o+ZMhIA0ADkAh3JC2LbIictepCGAVKJoCATU6kJzqP8AeMJVrtRT0fPsGadu3nIs2TO56pZDs8TjiGgeEftVDN6o59EeZu+VdqpZvf7e/obNGy7+zcaQyhKEhKAEpSKBKQAANQAzRiSk5PF5mgklkhvayu8O/ZOe4Y6pdePFET6rMBbX3gjegeGk77Q1HBpvd7MAc9DHr2vqY6X4/wCmGurs/JoOU1sJbsiXbaXe35ttu9mNxtI32oObEBFPSjHtqDleSlJbHj+XsH61RRoJLty8tpA5Dz30SebTfSpDyUoUUKBSCsBSQSPGSvgnjMN3tN1qDyzTx8vdFFvLQq7do2yvYWu0Zm4CVJVfwwUAhpCiRtAFcNUd2bStoY9q/bZFdN1pYHb1tmbm5JxfhpMuheoqS9W8OMEHjrEKgqNGpFbHi15E85zlSDfh+xlak8tqZnLhoXFvtk6bqnaqA47tOImLaUFOlDHswfoV1JOM5YdpqGQtmol5RBQQougOLWMxJGAGxIw59cYN/WlUrNPLDJI1LanGEFh25lgvQkMFcynyTZnAVfu3qYOJGfYtPjDp2w7a3tSjltju9hetbRqZ7GZxNy8xILuOpqgnA50K2oXoOw80emtL9SWMHit3ajFuLXB4Sye8lJKcQ6KpOOkHOOMRsU6saiyM6dOUHmeT1nIdHCFDoUM47eKIqUY1FmEKrhsI6TnJmQVwDeaJxSa72eTxFbeuMa85PUuuuDNO2vHF9F/g07JXKOVtJlUk/glwYIURfbXoUg6RWhBGY5xiYRtnVtJqEur2P/g3WULiOlHb2r/pH5FWm7Y0+uQmj3lxQuq8UKVg26nUldLqhoI2Gu3UiqkNJbTNi9F4M2qEy4IACAAgAIAKnlrl9LWcLqzvj5FUsoIv45is5m07TjqBgA+fJgvz7y33Ti4oqUo+CNSUjSAKAbBDMKc6uSyXzzKp1I0+I/lm0Nm4yL6/GUcw9ZWj1RDUFGHRgsXv9xaTc1pTyQtMTCGRVxV5Z5zsSNA/vGLJTjSWMnmcRjKplHYM7PkJm0V3WxdbB4SjUNp9ZXjq2DZmzxj3nKCgum/wjRtrRyfR8zTMmslWJIVSL7pFFOq8LaEjxE7Bykx5m5vKlfJ5Ld82mzRt40/F7yevQmXnl+JDAbWgCppxKRUqQsDjKSBHdNpTTe8iSxi0ZRKZMWkGlS4butOKSpYUpmhKaUJUCVAYDNqj0M7y0c+cbxa2ZMyo29fR0cMnwJBzI19b7DK0n6M0kJLgUgVrVxxSU1KhVZuio0CKVf0o05Tj1nnhnwWPZ6lmqzclF9VfGKZR5AlCUKkg4td7hBS0VApUKSTdzEdI1RzbcpKTarYJeCf+k1bPBJ0xzYlkTX7S+kvM3EqBvG82Re3kIOCVE0vAxxXr0dW5qEsWtmT347jqlSqc9pyX63DOcyMdankLl27zG+trwUgXBfBUmhNSBQ0pooIshfwnQam+lg1255bTmVrKNVOKyFZLJN1ybmt/busuh+4uqDRSnQptQANQcK5o5newjShoPFrDFZ7syY20pVJaSyeP+ElkJKTctfYfb71UqbWFIIBrwgAFVorwhhnrrii/nRrYVIPPtWfzIttYVYYxksi334zRw5K4AEJyXQ6godSFoOcKxHHsO2O4TlB6UXgyJRUlg9hnGUORbjBLsqVLQMboxdRxeWOnjjdtOUlJpTyl2Ps/z9GXXsmljHNbiPs23QeC7gfK0co0f3mj0NG7xyn5mNUtsM4k2UgjQQeUEQ7k0LZohZ+wiDfYJSoGoANCDrQrQYRrWia6HkN0rlp4S8xe2crFzbCWp1NX2cGnwAFqQcFNvp06CFDSM2JJWoz5t4MYktJYo2XclyoM5Kb24qrzFEqJzqQf3a9poCknWknTEVoKMsVsYQeKLzFJ2EACE7ONsoU46tKEJFVKWQlIGskwAY1lpuuLdJYswKSDUF8p74r7FBHBHpKFdgzx0k28EQ3hmyhM2WEVdmlVJNTeJUSTiStWdaj/AHWHYW0YLSq+QrKvKT0afmLJeXMYI70yM6syiBoTq/vijvTlV6vRjvOdGNPbnIbzNqoaTvcuBQeNo4xrO0xXO4jBaFLzOo0ZTelUCwWpRSt8npgjH92lD6lK9daUEAbAa7RmjJualw/tRxb7W16Yv9mjRhS/u8FuzNCl8tbObSENu3UJFAlLL4AGwBuMWXJ91J4yWL4r3NFXNFLBP0fsKd3kh58/hTHyRz/G3Pd9Y+5OtUd/o/Y87u5Hz5/Cf+SJ/jrnu+q9w1ujv9H7B3dyPnj+E/8AJB/HXPd9V7hrdHf6P2PO7uR88fwn/kg/jbnu+q9w1ujv9H7Hnd3I+eP4T/yQfx1z3fVe5OtUt/o/Y87upHzx/Cf+SD+OuO76r3I1ujv9H7Hnd1I+eP4T/wAkH8dcd31XuGt0d/o/YO7mS88fwn/kif4647vqvcNbo7/R+x53cSXnj+E/8kH8dcd31XuGt0d/o/Y87t5Lzx/Cf+SI/jrju+q9w1ujv9H7HndvJeeP4T/yRP8AH3Hd9V7hrdHf6P2Du3kvPH8J/wCSD+PuO76r3DW6O/0fsed20l54/hP/ACQfx9x3fVe5Ot0d/o/YO7aS88fwn/kg/j7ju+q9w1ujv9H7HndtJeeP4T/yQfx1x3fVe4a3R3+j9it5Rv2dM1Wh7e3fKDT11R9NNzpGPHD9tG7pdGUcVxWXDMVru3qZp4Pg/YrNn2otk0BCkVzY0401FRzckbVKvKHDcZdSjGfHeWqz59Dwqg46UnwhyatsaVKrGoshCdOUHmE/ZqHhwhjoUPCHaNkRUoxqLMKdWUNhG2NPzVkzAfZooUKVVrva0kglKgMUnAUOg68RGfVozp5PYP06samzabrkXl9K2iLqDvb4FVMuEX8M5QczidoxGkCFy0tkAHzfukT02/aLktNuUQh2jSUghoIVi2sI8ZRSU4kmhJFaR3TjpSSOZy0U2RTs0zKgpaF9zST+pXwEOupToLCGbFVCdbOWSGak1o7NKOOKWxgoji8VPXFLWPTqvgvnYWLLo01+TgvOzS0tIFAfBQnBIA0qOof2IhznWeivInRhSWkzm17EdlqFdCFYBSSSK6jUChjirRlTw0jqlXjUxwPZewXlpC0pBSoVBvJ7Y6jb1JJNESrwi8Geu5PvpSVKSAEgkm8nMBU6Yl21RLFoFcU28Ezyw7EXMlV0hKU0qo44nMANJjmjRlVeQVq0aSzErXstcuu4uhqKpUMxHwjmrTdN4M6pVVUWKHPc1MeQPbT2xZqtXd6o41mnvE5iwH20lakgJSKnhJPRWOZUKkU2yY14SeCHGT2T5mQpRVcQk0qBUk0rQcVRjtjqhbupi28Ec17jm8ksWNLZslUu7vZN4GhSrMCCaYjQaxxVpOnLRO6VVVI6Qv3MzHkD209sd6rV3eqOdZp/Ee9zMx5A9tPbBqtXd6oNZp/ENLQsp1gAuAAE0FFA6K6I4qUpw6x3CrGfVJmzMkS60HFOXFKFUpu1FDmvGunZmi+naOUNJvDd/ovUu1Geilx/whGrNcU6WQBfBUCCQPBz4mF1Tk56C2jLqRUdPsHvcxM+QPbT2xZqtXd6or1mnv8AQaWhZTjASXABerSigc2fNxiK6lKUOsdwqxn1STk8knXGg5eSkkVSg1qRoqfFrF0bSco6WJTO7hGWjgRMlZ7jqy2gcMA1BITmNDn01MUQpym8FtL51IxWL2D/ALmJnyB7ae2LdVq7vUq1mnvI+dkFtLCFjhEAgAhWc0GbTFU6coPB7S2E4yWKJKZyemGEb9gLuJuKN9O04c9KxbK3qU1plUbinN6PxjuysogaJewOhYzfeGjjzcUMUbvsn5lVW27YeRYaAjQQRxgj4w5k0KbCs29ZaWaPNKLZChdAJBCtBbUMUkYmM+5oRgtJeQ9QrSk9Fm5bltozszZ6HZpaSVKUG1KQb6m00SFLoQCSoLxpiKGExoqu75k/VDU6gYoIadI8lRq0o8SiU/8AyCADHmHQihAvL0EiqU8Q8ZW04CLIy0dm04kscnsNEyU3OC623Nzq6pdAW20CbykkAhTq84BqOCNGnRGbyldSoRSXWbG7WjGo/BFeyUQETz6KUu78kbLjwFBzdEa/J8sWnvSZm30cI8GTeWLV6VXsKDzLFegmHbpY0mJ2rwqorFk5QhlpLZQVUvYggZ1E/GFaV0oRUcByrbucnJMUnspkuNrRvaheSRWo0jiial2pxccNpELZxkniSuQB7y4P5ledCeyLbHqNeP8AwovesuAhugt4Mq2rHOEn4RxfLJM6sXm0N28rEgAb2rAAeENA4oFepLDA7do29ojaWUqXWlI3si8KVqMMaxzVulODjgdU7ZwkpYk3kKfqx2OK91J+MX2f2/yLXn3PwRu6AOGyfRX1pim960WXWWyQDK9Pmle0OyOtdW4NTe8O69Pmle0OyDXVuDU3vIrKC2RMBICSm7eOJBrUDshe4rqollsL6FHm28zQ5MUbQNSE+6I1YropGVLrMoU7PBqfccIrRahQYeLdjLlU0K7kacKelQUfAkO7BPmle0OyL9dW4p1N7yHt+1fpRRRJTdvDE18KnZC1etzrQxRpc2nizSkJoANQAjXSwyMhvFmcotIMzjrl2ovvCgIGdZx6IyY1VCq5YbzWdNzpKPAle7FPmle0OyGNdW4o1N7xhITP0ifbXSgKgQDjS4ivWmvLFMZc5XT+ZFs4c3Qa+Zl4tNYDLpOYNrJ4rpjSqPCLx3GbBdJYbyo5H5OtzTLxcUpKkqQEKTiQbpJqCaEGqebRHlLy6lQlHD8o9Rb26qxeI3eambPVRYvNE4HEtn1T4itnXD1nfqS6D4pid1ZNdZflHVFWlNS8uzUX1BOOdNcXF/dQkn7sM3FbnGsNhRQpc2nifT0jJoZbQ02LqG0pQgDQlIoBzCFi8QtuzETUu6w54DqFIOsVGBG0GhG0QAYPl7kezIrlJRglbzgJddX4SlOLQ23RIwSkELoBrxJhu3SwciqpuNhtRAQUNp8FtCUgaqDDopHkuVqmlWw3L9mxZxwhjvMPcTvVtPJzXnHP9RvfekkR6LkmeMKb3rDyy/4ZPKMetxxJ+3Wr0u8P5a+gVHVG3WWNOS8DIovCpHiZrLSS3KlCSqmelPiYyIU5T6qNiU4x2sW/Y73mzzp7Y71ep3Tjnqe8sW565++T9mRy3weoQzYvrLgK3y6r4jrL5FWEHU4OlKosvV0EcWT6b4FRZst1SQpKCQcxqnthFUaklikPOrBPBs9csp5IKlIIABJNU5hn0wOhUSxaBVoN4JltyBPeFj+aelCYesuo+Ije9dcBrugj9yftP0RXfdh3Y/2K6myHiAQ2aHanthXmKj7Bp1qaeGJ7+xn/ADZ509sTq9Xu/oOfp7xtNya28FpKag0zY80VzpyhlJYHcJxlsZrDYwHEOqNxbDDZmdpMqdmnggXjvjmApmCjrjHnFzqNI2abUaax3Cf7Hf8ANK/L2wcxV7oc9T3nLMopLzaFpIJW3gdRWBHKhKM0pLtR05JwbW5mqxtmIZOllby1ltJVUlRp6RJjDUZTb0V4m25KCSbFP2Q/5pXNHXMVO6Rz1PeSeRTR+lY+KhdeOoT8TFtovq/gpu5fS/JbMp3bsq8dabvtKCfjD1w8KbEbdY1EcbnbVJUq8p1Z5glP6THiuUpY1UtyPXWKwpt+JaEJQSA4lK0VF9KgFJUmuIIOcUhKlPQmpbhqpHSg4kIbJbsvKJhLNUtLKLqSSQBMJW0U1ONAvHHNhHsY006bkebcsJYG5QuWBABjuVI3/KWWbOIQZcewFv8AxhyGVFlUuui9Wiurq+Mjmw+EeIvJt3En4m7bxwppGNZaje7ZQryt4Ufvd7Pux6HkeeNOD3Nr55mXyhDOS8CxOovJI1gjnFI9S9h56OTxM/yWVQuJ2J6CR8YzrJ4OSNK6WKTLBWNDaJkZkGaPOp9AflXT9UZ9n15IavM4Jkxlqmsqo6loPTT4wxdrGmL2jwqfgjLCc7wjZeHMoxNs/pIsrrpscT5q04PQV1GLKqxg+DOKeU0ebn6u9Oj0x0pHZC1i+i+P/Du9XSXA53QU8Bo+ksc6R2RF8uivnYTYvNi0m53tHqp6hDdPqoqn1mLX46wOSuZTmrjY2daoz7zrxHLbqs0OkaKMwz+yT9ceO13/AHIzrfOvJ8TTq/ZS4FivxoYCZX18O0GxqU30C9GfUzuF+BxZW7L1MLupUdSVHmFY0JPBNmbFYtIoeR4pvh2IHvQhYraaV29hY1O0FdUPPITSzIjIFNXHl+ike0ok9UI2WcpMZvXhGKJXLhykqR5S0DmJV+mLrx/T/JTZr6n4JrIo3JFkAJxClVKQTwlqVnPHHir2eNeR621h9JZks44TnPZzQpjiM4JEZutruvWbMjPvaSTtaW2se+Y9lYy0qXFL9HmrhaNTDxNpBrjFB2ewAY9LcPKpVfFKqckmO2G//o+byr+5dZnFavWV1x4StnVlxf7PQU8oLgZLuvN3JqWcwxbP+m5X9cbvI7wg1uafzyM++WMl4omwqPZnlzPpEXJt1PpODmXUdUZtDKtJcTTqZ0k+BN34fFCNyTN2dWNaXR+YH4Qhb5V2uIzcZ0U+BZMqU1lXdgB5lAw3cr6TFLf7qK5k+53qmpSu34xVaP6YzcLpj+YVVCvVV1GL59VlUdpxufK4Lw2tnoVCljsf4LL3avyK5fDvLf2n6FR3erorj/w5sus+BGSdsNJQgEmoSAcDoERC5pqKTZZOhNybQt+3GvKPsmO9ap7/AEOdXnuIu0JpLzzVw1FUDEEYle3jhStUjUmsPD9l9ODhB4+P6NKrGqZRndhmr7p9fpXGdbfcl+TTrfbiT96HxPAiLJF60QdRV0NkQhHO5+bhueVuW+2l3Zd4/wAtfukQ7WeFOT8BCjHGpFeJT8lxRCz6XUB2wrZ5RY7dbUSU+5RpZ9FXVDNWWEG/Appxxmj3IBvvTqtawPZTX9UL2K6LZ1evpJHO6C7RtpOtSleymn6oL15RQWSzbLxY9n3JdlN5vBpseGmvgiPEV+lUlLHtPXUnhBLB5eAutunjJ5Kn4RTgW4kTuwJrIyCtQeT+VPyx63kp40o8Dz17lUlxNjs9d5ptWtCDzpBiHtORxEEmPWfhlS5tK+mTTDj+x83lS65dJkcNXrK6zHgq33JcWehp9VcDNN2ZircuvUtxPtJCh7hjV5Hec4+AnerJMJCYvNtHykJ57oPbHt4SximeXnHCTXiU60eBPr2qH5mweswj1bn5uHo50CSvRoYipHWMq7PjaV9KCYQjlc/NwzUWNAt9tJrLvD+Wv3SYdrLGnJeDEqOVRPxKbk8vgKHpdYHZC1m+i+I7cLNEotWB4jDb2C6EcgDi8Njf6oRsf7F17/UfZcj6unY6n3Vxbe9RcSqz674FGjMNIIAHNmirzX2jfviO6axkuKOKnVfA1MqjbZiozvJ48NZ2dZjOtM5SNS46qJ29GgKEfkrwp1Z1Bw/mA+MZ9DOu3xGLjKilwLFlK99UdOsU51hMNXD+kxW3X1UVywMGuNSvgPhFdovpjNx1xW2XKMq20HORHVy8KTOaKxmiXyKTSVB8pazzG7+mCzX0iu7f1CJy6N95lvYfzqCfhC1/LBrwRfYxxT8XgaME0FNWEeGe09eth4YAI/deNLPkBtdP5R2x67kn7UeH/Tz199x8TX7KTRloam2xzJEQ9pwOogkx21u9ZUNK0LLf52FNe8IbjnRKn1y8TyaOL9Y9JrHh7qKjXmvFm9ReNOPAou600FSF6g4DzZrjpvI/WIc5KmlXww2plN3F83j4lWsZ/wCrSytSgn32+siPbUX9OD+dqPNVY/Ukvm8hsqhdm0K1pbPMog9Ahe46NZPgX2+dJriOaxoC+BHsKuzrZ9JHSLsITyuEMrOgy8zCaoUNaVDnFIfksU0Z8Xg8SgZPrwV909cIWT2mjcrYTF6HmhVCOQp746PRT0KPbCNn1pF931USmWeMtxLR8R8YvvF9PyKbX7hRIyzSCAB7YorMM/aI6FAxZR+4uJXV6j4GlOqwPEeqNlmQtpnuTx8M7E/GM+y7XwNK57Cavw+KjfIcd9dV6HvKr+mELTryZfd9SKH+UL1ZBJ8vejz0UeqLbh/RKqC+sRtkYNJ5esx1bZUkd1uuxG3XO9ga1DoBMcXb6CXidW66WJZrD4EtLp8qh5wpyLaOVOKF62dSTIe0uHabKc91bGBxHBVfNRGbylPDSfh8/Zocnwx0Vvfz9GmrmQc7bfIFp91QjyGlj2HpdFrtEFrT5NOImnTWIxROe8id2EVRZrAzltZI2r3pI6ax7Hk5aNFcF+jzl08aj4s2ptFABqAHNFIHUBJje7F9XtKRmswokn/t3gtXQ6IboZwaKp7UzQLZTRyozKAI5qfCPH8pw0a7e/Bm1aSxplR3QpW/Z0xh4KUr/DWlf6Y45PxVxFk3ODptGY2U99RUfNuBXsrQ58Y9vSl9B+D/AO4nnKi+svFf4eZcJ4TSh5KxzEEdcF7tTJtNjRyldcYcTxRU0R00qkw2ra2eZcI3GVVPh+xmnnTa+bDQgcY0jNM7ssXXFp1VHsqpGbadGbRpV84pkreh/EWwOMjFUfcHoHoWIRtfuS+dpbdfbRM5Xf4VXrI98D4wxd/af4KLb7iKFGUaYQASGT4+stev1An4RbQ+7EqrfbkaDOKo2s+gr3TGvPYzLiukkUOwsAr7vxhGx2P8Ghc7USTq6A8R6oclsYulmJ5KruMzTmpA6ErPxEI2zwjOXh7l9ysZRj4jrKg3ZRhO1HQ2Y7ucqUVwK7dY1ZP5tGsjg2j1RDFFYU0c1M5sY28vBI9Y9ULXr6qL7ZbWW9JuuS7XktrV7KUoHvGGf7Rj4f4KZuMpeKRFWK3vtr4qACVOEk1pwGikVoPKpGHyrLoz8jX5Oi8YZbMzSVSitFFeoQroGI5RHmNFm8prtyEUNFSgnSohPKTT4xMY6TUd+RMpYJsYZaD6RlBKMDM0ZcEeqovr/JSPa0lo0W/m48xJ6UzZYULQgAzrdys3fJFDoGLLqSfUcBQoe0WzyQxbSwlgV1FkPcn5/wCk2dKP1qoI3tZ9NvgKPKUE8ojC5botNTXDzzRoWE8cYsb2/L77LPoPjsup9pBEYlCbjVjLc0PzWMWjFsnlX5WZR6F72kK+WPe0c6c4nmq2U4SF8oV75Ky7mng15UY9Iibh6VKMjmgtGrJDWWXVCeIdUM0njBcDmawkxlaqqFJ4+ggwrd5STLqGxo0JK60MaKM1rMoZF2adHpudKqxnUsq7XE0pZ0l+B7eh4XOckzSZWPQX76YRtvvP8/stuftL8E9lQKyrn3OhxMNXK+kxa2+4igxkmoEAElk2PrTXGroQoxdb/dRTcfbZeLTXRlw/y1+6Y1KnUfAzqfXXEpNj+CrjHVCln1WPV9qHU2rgK9U9UMVXhB8CqHWR5ILuyEwfKWE84QPiYSp5UJPxw/RbPOtHgPMs1UQwn1jzJSPjHd4+hFfNhXarpSYg0aJA1AdUORWCRxLN4jCeF55tOspHtKpCVznUSGKWUGy1sOXp5foMpTyqVe6iIZi8a78EKNYUV4sYZCJvzrzmi64eVbgI6Kx5vlWXQ4v/AE3uTo9LgjQowDYJbJhkuTCKnBFVmuzN0kQ7Yw06y8MxW7lo0n4la3Nvr1tTU7nQjfFIP2h3pn/SC49ZV6FNRMGGcmzZoTLQgAYW9ZomZZ5hWZxtSeIkYHkNDyR1F6LTIaxWBlu45OkompBzBxCi4hJzhQIQ6kcSko9oxPKdDnqTw7f3tQW1TQniW+gOePELBZs3ni9hheTbdx19nUlafYUU/GPf2UtLHxR5q7WGD3M5Cr1nbUL/AF9i46WdtwOdlfiM5JXAHL1xfbv6aOauUmJWniBy/wB9EU3mxM7t3my8yDl5ps60IPOkQ9B4xQjNYSaKdagpOL9brQD8YQ2XPzcPLOgmLVh4oDJo0mzxOddfhCNHK4f5Lq32UWPKAVl3fV6iDDdx9qQrQ+4jP4yDUCACVyXH1lGwLP5FD4wxa/dRRcfbZbraV9Xd+zV1Ro1vty4MRor6i4lOsw8E8fwEK2nVY3X2oVnV97VydYi24eFNnNLro7WaSKE+W8eYV+IEKbKC8WWf/c3uQ5y0VVbQ1JPSQPhHd5nKKOLTY2J3oeKhvJC9ONjUpP5Re+EIy6VwkXvKiyYsd+rs47qPQm/ToSItoy6VSRTVXRhEeblgu7+qgIIaTRQqMLx4xnGakeY5Tnhox4m/YwxbZellJzVSecc+cdMZORpZoWtOd+h2XMv1o493lrXVVUkji4Z+5G7yPQx6T7f0v9MnlGrno7v2x7uK2PvMhvpFFPrKx6ieAjkNFK+9GrcSxnhuM+msEaBFBYEABABi2XDarKthqeQDvTxvrA04BEwjjIIWNalHVDlL6lPRKpdGWJoNooF4LQQUOALSRmIUK4c9eWPG8o2/NVnuefubdrU04YbjC3kbzar6ThVx38/fBz1HPHp+SqmlGD3oxr+OGlxI+UcCWJpB0Kw4yaDpSIbg0qdRMpksZwaIhqaKRTDliqnXlBYIulTUnizx6ZKsDTkiKld1MmEKai8UXiwXQqXbpoSEnjTh8I07d400ZtdYVGVjKF4fSVEaLteMJFYQrz0azkuweoRxpYMZ/tA7P75YnXJbkTzCHeT8wBMpUTS9eGyqhh00545oVMa2k+0ivD6eCLRb7oTLuV0poNpOAh+4aVN4iVBN1FgUKsZBqBeGuDECVyYdCZhNdIUBxkYdkMWskqiKbiLcGWfKJ4Jl110i6NpJ/wD2H7lpU2JW6bqIpbE3cFMM8Z9O4dNYJD86Wk8T16cvCmEFS4c1o4EQpaLxHjroLUqgaFOXhtLgp0E88DknCEfm0hJqUm/mQtlY8DMYeKlIPHUqp0iO7uX1eBzbR+nxGH7S2Dnidce4nV/EXsWaAf3xWFEuEcdw0EcUqmNXTfiTUh9PRXgPLIcuycwo51G7ylNP1R3ReFGbOKqxqxSLXubyhEqtehTquOiUpGI1VrjHmeU3jUS3I3bHKHFltlZcuLShOdRAHbGfTg5yUV2js5qEXJkNuhrM7Py1ly54LRShRGhxQq4s67jePGVCPZ21ONGlkeaqzdSeZssnLJabQ2gUQhKUpGpKRQDmELt4ssFogAgAIAK3ugZOfT5NbQA31PDZJ8tINBXQFAlP3ospT0JYnMo4o+eLPtCdcUJduYeTdvBKFOuISgIzpu+LTNSkFSgq1TRaT4kc7zUdLYOJjJqccVfWoKXhwlOEqNM3CIi2NjOKwikuBTK8py24iEvkvMuKN8XATVSlKSeWiTiY6ja1ZPPIJXVKKyzL1IySGm0tpGCRTHOdZO0mNKEFCKijMnNyk5M9nJRDqFIWOCoUNM/GDrglBSWDCM3F4opqsnJtkkMrqk6Uqu+0k5jxRn6vWg2oPI0NZpTWMlmTGTeTu8EuOkKcIoAMQmufE5ydcMW9vodKW0XuLjT6MdhP3RqENYCuJCZRZPCYopBCXAKY+CoaAqmbj2wtXt1UzW0ZoXDp5PYQjWSsw4QHnAEjTeUs09EHDnhdWtWWU3lxxGXdU45xWfkXGVlUNoShAolIoP6nSYfjBRWCM+UnJ4sVoNQjrA5IHKLJ0TBC0EJcApj4KhorTMRrhavbc5nHJjVC55vJ5oiGslZhxQ39wXR6RWqnog4DjhdWlST6by8y93VOK6Cz8i4S7CEJShKQEpAAGwRoRgorBCEpOTxYTDCVpUhQBSoEEbDA4prBhFuLxRSJvJN9Cu9ELTXgmoSoUzVB07RGbK0nF9HM0oXcGulkTGTuTpaVvrxCnMaAYgVzkk51f1hihbOL0p7RevcKa0Y7Cx0Goc0N4ChXMpsni8d8aoF0opJwCqZiDoP9IUuLbT6Udo3b3GgtGWwgG8nZspu3KJBrQrTQnNXA56CFVb1msMBp3FJPEdtN2jLN8BakIQCeCpsgDEkiuOuF6nJyb0pRx/P+l0L7+sZFyyDyqLMjNzswvfHUOBpgEJFVrbCgKJA2k7AqKKFnTVXSgsMi+rczcNGTJzcXsBR3y0H6lbpWlsqzkFVXXPvKFOJJ1w/cT/ohWnHtZqkKloQAEABAAQAfOM3hbk39tMQ1afd/AtdfbLHejWMvAL0QGAXoAwPL0SGAXoCcDy9AGAX4gMAvQBgF6AMDy/AGAX4MQwC9BiGB5egJwC9AGAXoAwPL8AYBegA8vQAF6AAvQAN7RxacGtC/dMcVM4s6h1kVjIDJ9y0H0y4Kg0Fb46RW6lNACRovqCQkdgMZdKahFs1px0mfTcpLJaQltCQlCEhKUjMEpFABsoIobxzZ0KxBIQAEAGY7vM861Ky5accbJmKEtrWgkb04aEpINKgRIGXy0vaK0JWmceopIUKzMxWhFRXGGY2k5JNYC8rmEXgxxY1ivtzG+urSokKvG8payVDOSoY8ZMX0LacJ6TKK1eE4YIlbctT6O1fABN4AAmgxqeoGGK9Xm46RTRpc5LArvdi6fBbR+Y9RhPXZvYhrU47z3unmjmaTyIcPxg1qq/6+jDVqW/1R6LdnTma/0nPiYNYrvs9GRzFBbX6nX7SnzmbP4dOsx1ztw+z0Dm7ddvqeiZtE+LTkaHWYNK53fojRtt/7PQbROz8GJ/8Akv4g/wDj/MToM2if4gHK38EwaNzv/RGlb7v2e/Q7QOd5POPgiDm7nvfPINO37vzzOhZ09pmE85+SJ5q473zyI5yh3fnmdCy5vTNc17+kTzNbvkc7S7h1+yZn/Nq5j80TzFbvhz1LuHosZ/TOL5En54lUKnf+eYc/T7nzyOhYrumbd5MPjE8xPvsjn49xHf7GX/mn+cROry77I55dxHQsc/5mY9odkGrvvsOeXdR0myT/AJiY9sfLHSo/+n5kc7/5Qomz6fxnvb/pE81/6Zzzn/lCiZSn8V32gfhHXN+LI0/BCiWyPHXy3eyJ0fE5b8Dt3FJGsEY7RSJaywBbcSqydizjNd6fLdaXt6ddbrStK3QK0qc+sxm6nU8B/WoCFsTc9LpqucfxCqXZh85hpqdsVVaMqe0sp1Y1Nh9SWcatNk4m4jPn8ERSWjiABha1sy8qkKmXm2UqNElxQQCaVoCdNIAMl3bsopWalpdMtMNPKS/eUG1pWQnelipAzCpA5YkCGsdX1dn7Jv3BGzR+2uBk1V03xHd6LCvA8VQ5xXjgwxJWQVicAAuU0xAYHBmE6VDnEGkidF7hMzzYzrR7Se2OdOO8NCW44Nptedb9tPbEc7DevNE83Pczg2uz51v2hEOtTX9l5k81Pus5NssedRziI5+n3kTzNTus5NtsedT0waxS7yJ5ie45NvMedHMrsiNZpbw5ipuOTlAx5wcyuyDWaW8nmKm48OUMv5f5V9kRrNLeGr1Nxz3Ry/ln2VdkGtUt5Or1dx4cpJfyz7KuyI1ulvDVqu487pZfyz7KuyI1ylv9CdWq7vU87ppfyz7KuyDXKW/0ZGrVN3qdDKJg+Mr2F9kTrdL4mGrVPjR2LcaPl/hudkTrMPHyZHMT8PNHQthv0/w3PliVXg9/kznmZeHmhRNpIPl/hu/LHXOx+J+xHNS+NCqZpJ18qVjrEdKaZGgxS9HWJzgVnLYVS2NjnUmEb3+o5adpqUru0ySG0pLMzwUJBolrxUgGnfNkIDpp0o+HEIWK0WlKhXPRQBFeeIAyz/iG/wANK/8AUK/2VxIGbymTbakJUVLqpKSaFNMRXVGhCzhKKbbEp3UlJrAXtgPNoaRL36AXTdFTRIAFTTDTHddTjFKnicUdCTbmRRYnVaXfbCf1CFtG4e/zL9Kgt3kdCyJs51H7zhPUTBq9d9vqHPUl2egdzj5zrRyqWf0xOqVd6837BrNNdnovc6TkorStHICYnUZdrRDu1uFE5J63RyI/9olWP/r0I1vw9RVOSqdLh5EgfGOtSW851t7jsZLN6Vr/ACj4R1qUd7I1uW4UTkyz5SzyjsjpWcPEjWp+B2MnGNSj94/CJ1Smc6zUO02BL+QfaV2xOq0t3qw1ipvOxYjA/hjnV2x1q9Pcc8/U3nYsljzSeuDmKfdDnp7zsWcz5pHsiJ5mn3URzs950JNofw2/ZT2R1zcNyI5yW87DCBmQn2R2ROjHcRpS3nYCdQ5hE4IjFnoVBkB7vkSQeb5EBgeX4AwC/AGAX4CcDy/AGAjMS6HKX0hVM1RWlc8cyhGXWWJ1GUo7GVzKqWQhKLiUprfrQUrgIRuoRjhorAbtpylji8T6fsP/AAzH2LXuCEhozX/iG/w0r/1Cv9lcSBTbOV3pv1E+6I2aXUXBGVU67HF+LMTg8vwYgF+IAL0BOB4VwYoNFiSptIzqSOMiOdOK7SdCW4SVabQ/iI9oRy61Nf2R1zU9wmq2WfODkqYjWKe8nmJ7hJVvMjx+ZKuyOXdU951q89xwcoWdavZPxjnW6ZOrTE1ZSt+Ss8ie2Id5DczrVZCZymR5C/y9sc67HcydVe84VlQnzZ5VAfCI1z/yTq3iJHKv+WPb/wDWI1t9355Bqy7x4MqCczaT94n4RDvJL+p0rVbzsW86czXQsxw75+HmTqi8T0WvMnAMEnUG3SeYRGvt5LD5+SdTXidOT84kFSpZaUjOpTL6UjjUcBHWt1NwatAad0D3kp9lWnNpg1mru9GGr095IBVo/wCTf/8AGmOyOdbqeHz8hq0PECu0NMm9/wCNMdkTrlTwDVoeJwZqeGeUd5ZeYETrk9y+fkNVhvODakyPCl1DjbeT1xOuz3IjVY7xFeUxSaKQAdRUUnpETrr7pzqi3nbeVCT4nsqB+AjtXq7YkO0fYxlb1pJeSm6FC7ereppA1HZFFxWjUSwLaNJwxxPqiw/8Mx9i17ghUvKHu7WU4/JsqaQtxTb4JS2lS1XVNrTW6kE57vPEgZXKyNpkBKJOYoAACZZ4YDDwlJpDCuqiWCKXQg3ix4nJm2l5pV0cYYT7xiHc1d/6JVCG4dM5AW0vO2Ues8wPcUY55+p3ieahuHDe5Ra6vCcaT60w6fdQY5dWb7X5nShFdg7b3F55XhzTI4i8vrAjlye8nBDlrcMdPhzqORlR6S4I5JHzW4W3404v7rSE9ajAA7a3D5QeFMzJ/BA9yACKt/cTKaqkn738t+gPI4kU5CBxxZBw/scvHsKW5YK5BR+n2ctxGtS3m0/dfZUUchqYY5qnJdFnGnJbSyWXOZPLA3yUeYOsreeTzhaj+URRVs5y2PDh/qO4VorasSwyth2G7TenpOpzJcuJV7KyD0Rn1LG62xqP5wGoXNHtgiWYyClji0zJq2pQ2em6YTnaXuznMfyy9XFv3fRDhGRd3wWWBxJSP0xS7K7fb6stVzQXZ6CoyWUkYhlI15v0wLk64e1rzYa5RXZ6DWZZlWf389LN7L6L3ICoHoi6HI9SW1+SK5coQWxEXN5YWSz/ABHZhQ0NpUE+0bo6Ydp8iwXWz4v2F58ozewiTumTDxLdmSIBzVuqfc4ylAATxkkRo07GjSWOS9PUUncTnteJ2xkDaloKC7RmS2nPdUoLUPVZRRtB259kWutTh1UcaDe0v+TOQsnI0U23fdH8V2i3Pu6EfdAiidWUtpYoJFmio6CAAgAIAOVoBwIB4wDAAwmrBlXRRyWYWPTabV1iACFntzezHRRUm0n7K8z/ALZEAFnlmQhCUJ8FKQkacEigx5IAFIACAAgAIACAAgAIACAAgAIAPCIAIC1MiZCYqXJVu8c6kDe1+0ihiyNWa2M5cUyszu45JL/duPtbApK0/nST0xYrmS2nLpohJvcRSMUTdKeUwFHnDiYsV0+1epHNkcrcycTh9NP4Sh/90Tz63fPIjQe8dyu4xvvCXOA/9vU85dgdzhsQc34k1J7i0qmm+Pvq2J3tAP5SemK3dS3HSppFgs7c4s5nESyVnW8VO/lUbvRFbrzfadaCLTLy6G0hLaUoSMwSAlI4gMIreZ0KRABAAQAEABAAQAEABAAQAEAH/9k="/>
          <p:cNvSpPr>
            <a:spLocks noChangeAspect="1" noChangeArrowheads="1"/>
          </p:cNvSpPr>
          <p:nvPr/>
        </p:nvSpPr>
        <p:spPr bwMode="auto">
          <a:xfrm>
            <a:off x="63500" y="-1571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sp>
        <p:nvSpPr>
          <p:cNvPr id="7" name="AutoShape 4" descr="data:image/jpeg;base64,/9j/4AAQSkZJRgABAQAAAQABAAD/2wCEAAkGBxQSEhUUEhQWFhUXFhQZFhgUGBQVFBkYFhQXFxYXFRQYHSggGBolHBUVITEhJSorLi4uFx8zODMsNygtLisBCgoKDg0OGxAQGzQkICUtLywsLCwvLCwsLCwsLCwsLCwsLCwsLCwsLCwsLCwsLCwsLCwsLCwsLCwsLCwsLCwsLP/AABEIAN0A5AMBEQACEQEDEQH/xAAcAAABBQEBAQAAAAAAAAAAAAAAAwQFBgcCAQj/xABQEAABAgMDBQkMBwYEBgMAAAABAgMABBEFEiEGMUFRYQcTInGBkaGx0RYjMkJSU2JykrLB0hQkc4KTosIVM0Nj4fA0VKOzCBd0hJTig8Px/8QAGgEAAgMBAQAAAAAAAAAAAAAAAAQBAwUCBv/EADcRAAIBAgIFCwQDAQEAAwEAAAABAgMEESESFDFRcQUTIjJBUmGRodHwIzOBsRVC4cFiJEOCU//aAAwDAQACEQMRAD8A3CIAIACAAgAIACAAgAIACAAgAIACACPn7blmP30wy39o4hHWYlRbIxMsy33X8SzZuJxBmFCor/JQfC9ZWGoHPAljkBS8ncup+QcKytTzayVONvKUpKic5CzUtr4sNYMdzpSgsZIiM4y2GxWPupWc+hJU9vKz4TbqVApPrAFJG0HmjmMHLYS2ltJ2SypknjRqbl1HUHW73s1rEunNbUCkmS6VA4jEbI4JPYACAAgAIACAAgAIACAAgAIACAAgAIACAAgAIACAAgAIACACp5RbokjKVSXN9cH8Nii1V1KVW6k7CaxbCjKRw5pFHc3SrRnVFNnSl0VIvBJeUONZo2g7CDxxfzEIdZ/P2c6cnsK1lcJ9pNbRnbq1CqZcOlTh42mqNoT6RPOcIOdpx6qI0ZPayky8spw4AAaTo/qY5SqV34EylGnxJiVk0ozYnSTn/pD1KjGmstu8VnUctoupFRQ4jbFjSeTOMSMm7L0t+z2GEqtq09KmMwr9kh1k6iTcVvc648wSaJdSELaB1OtlN5PrA01gZ4pVxNZNFvNp7C/S25zNtALs20W1pzp3ta2ag6rilJPLExu6U8n/AMYOjOIqcqLcs/8AxTJebGdS0BQp9szgnjUDHXN0p7Hgc6U1tLJk/uuSb9A+FS6zpVw2q7HU5htUExXO3ktmZ0qiZfpd9LiQpCkqScQpJCkkbCMDFGGBYKRABAAQAEABAAQAEABAAQAEABAAQAEABAAQAVfK7LqVs8XVq3x6lQy3Qr2FZzIHHjqBi2FKU9hzKSRnP0m17cPA7xKnUVNskaar8N87BwcMwhjCnS25v55FfSkTdnZD2bJJvzB+lKSKqLlEy6aZ+BW7T1iqMyvyvFPRp5vcvf2G6dlJrGWS8SvZU7q7hG8WcEtpzBaEgcjSCOmg4tMc0o16jxqZeC/6/YJulFYRz8X/AMRRWrPUtRcfUpa1GqryipSjrWs4kxr0rTtn5e4hUuOyJIBIA1Acgh3JIWxbZHTlqAYIxOvRya4Uq3SWUBinQbzkMpa0VpOJvA5wfgdEL07mcXnmXToxkssialphLgqk8Y0jjEaFOrGaxQnODhtOZuSS5nwOgjP/AFiKtGNTb5kwqShsE7KteYkFcE3m64pNbh2g50K2jpjEvOT1LrbeySNK3u3Hq7NzNVyXy838d6cN4DhNO4qHFpKdoPNGNOV1avN4rzXujSjGhX2LB+THdp2TZ87UzDG8un+MxwTXWoAUV94Kh235Ywynl6r3FqvJ72wz/ZWnck7Rssl+zXy+znIb4RI9OXxC9VU8LUBG1CvSrLPz/wBM+VOcHgWfJHdWYmCGpsCXdrS8a7yo5qXji2disNscVLdrNZkxmntNGBhcsCAAgAIACAAgAIACAAgAIACAAgA8WoAEk0AxJOAAGckwAZNldukuPufRLJClrUSnfUCqla94Bwp/MOGkYcKGqdFJaUyqU3sR7k5ueMy3frRIffPCDNbyATjVxR/eK1k4bFZ4UvOU4UVgtu5bf8RfQtZVMx7lhlw3LJuuHGguMNUrTRe8lO06sBojD/8Ak3r3R9P9NDClb+L+eRktrWxM2grhm60DggVDY+dW09EbVlyfGC6C/wD0zPuLty63kKSkklsYZ9JOf+kbVKjGns2mdOo57TqamUtiqjxDSeIR1UqxgsWRCm5bCCnJ9TmGZOofHXGbVryqcBuFJQGkUloQAdNrKTUGh1iJUmniiGk9pMyVrA4OYHXoPHqh+ldJ5T8xWdBrOJKFAIxxB5obwxRRjgRczZZSQtklKgagA0IOtKtEI1rPFPR8hmncYbfMseT+XZHepwUNab6B/uI0cY5tMebuuTMMXS8vY2aN7/8A08y/2faKkUWyvA41SQUqHUYzKdSpRl0Xg+3/AFD8oQqxzzPbcsOTtOu+gS81TB5A4KjoDg8biOOoxvWXKqb0Z5P0/G4ybixcelHNepW7Nt6esF0S82guyxwRQ1FNcu4aUppbVTkznYlCFVaUdogm45M2CxrWZm2kvMLC0KzEZwdKVA4pUNIOMKSi4vBlqeI+jkkIACAAgAIACAAgAIACADh51KElSiEpSCVEmgAAqSScwgAxjKfKWZtqY+hWeCJevDVim+AcVunxWtSc501zByEFSWlLaUtuTwRbLHsqWsllQbUku07/ADDlBmzgVwSkaE89TGJf8pylLm6Wb8Oz3Y/b2qw0p7DO8qd0RS1FuSqSSQXlCqj9kk+8ebTFFtyY5S062bfZ7+xbVu0lo08lv9iqytlFRK3iVKJqQTUk61q0mPS0bNLDS8jHqXDfV8yVCQBqA5AIewSQttIyYtIlQbYSVrUaCgJqdSUjwjCVe8jFPR8+wYpW7ltLfk3ublffZ8mpGDSVUI+0cTp2Jzazmjy13yu28KXm/wDiNijZpLp+RP8A/Liz/NL/ABXvmhL+Uue96L2GNVpbv2H/AC5s/wA0v8V75oP5S53+i9idVp7v2H/Lmz/NL/Fe+aD+Uue96L2DVae79nn/AC5s/wA0v8V75oP5S573ovYNVpbv2ITm5tJKQQ2Ftr0LDi10O1KyQR/dRHcOVa6ljLBrgl+jmVnTayyM/tSzJmzl3XU3mieCsVLauI+Ir0T0549HZcoqoug+Ke0y7i0aefmOJSaS4KpPGDnHGI2qdWM10TOnCUdp5OSCXBjgdBGf+ojmrRjUWfmTCpKGwaWdaczZ6qoN5snFKqls/Irb1xjXnJ6n11waNK3u3Hq+RoFhZQszQ4Burpi2rwhrI8obR0R5u4tKlHbs3mzSuIVdm3cWhqcbdaMvOI31hWGNbydRSRjhrGI0Q1Z8oSpNKTy9V7ooubONRYx2/spk7JTVgPiYllb9JuEZ/BUNCHaYJXTwVjPzpj08JwuImNKMqbwNeybt5meYS8wqoOCkml5CtKVjQR05xC04OLwZYniiVjgkIACAAgAIACAAgADABjOXWUbtqzQs6QxbvUWoeC4UnhKURmZR0n7tXKcFTjpyKZScngiSnrXk7Bl/ozSr8wQC6U031aqZ1HxE56VzDNU1jKuqtW4k4Usl2y3eC3scpQhTWlPPcvnYZdalqzVoqq4brQPBQKhtPJ46tp6IvsuTowXQXFvtKri7cut5IcyUihscEY6Sc57I26VGNPZtM2dRz2ns5NoaFVHHQBnPJE1KsYLFhCEpPIQsmyZq0lUbFxkHhLVXexsrncVsHLTPGJfcpRprpvhFGlb2jby8zULBycl7PbUtCbywklbqgC4QBUhPkjDMOWseWr3VW5kk8l2LsNanRhSWPqMpfdIkVEC+tNdK2yEjjIrQbYulyXcJY4LzOVd0mWd6aSlBWogJSkqJ0XQKk11UhBQbej2jLaSxIvJ/KdidC94KuBdvBabp4VaGmrA80X3FpUoYafaV060amOiJHK2X+lfRCpQdvXcU0QVFIUBe2gjlwjrUqvNc7hlt8SOfhp6Hae2plQww+3LuX98cuXaJqnhqupqa4YiIpWlSpTdSOxBOtGMlF7Wc2flSw8+5LoKt8bv3ryaJ72oJVwq6zE1LOpCmqj2PDDPeEa8ZScVtQhZ2UcrPqcYQlTiQk37yO9FNaCpOeuiOqlrWt0qjeG7PMiFaFVuKz/RUcpsgVtEvSNSBiWq8NOve1Hwh6Jx480adnypsVTJ7/fcKV7LLGOa3FdkbYB4LvBUMKkECo0KHin+8I9NSu08pefYY9S3wziS5QCNBB5QYb2oW2Mh5yxyk32CUqGIAJBB1oVoMI1rNNdHyGqdzg+l5k5YWW5BDc4DhQBwChH2iR1jm0x5y65M2un5fP0bVve9k/M0iyLUbU2W3Al6VdFFDwk0PjJ2cXHnha1up20tGWz9F9xbxrR0o7f2VKbYeyfnEvMEuyb2bGoWnPvajmDiRUpVp9oR6qMo14eJhNOmzaLJtJuZZQ8yq82sVSesEaCDUEaCIUlFxeDLU8R3EEhAAQAEABAAQAZruxZYfR2vojKqOupq4oGhQ0cKA6FKxGwV2QxQgn0pbEVzl2IzCzMrDJsFmQT390Dfpgp4QGhqXQcyU1xWc5rhShiKs3UlgiYpRWLI6UsipvvkqUo1IJKiSdK1Z1GGKVokk5+QvUuG8o+ZMhIA0ADkAh3JC2LbIictepCGAVKJoCATU6kJzqP8AeMJVrtRT0fPsGadu3nIs2TO56pZDs8TjiGgeEftVDN6o59EeZu+VdqpZvf7e/obNGy7+zcaQyhKEhKAEpSKBKQAANQAzRiSk5PF5mgklkhvayu8O/ZOe4Y6pdePFET6rMBbX3gjegeGk77Q1HBpvd7MAc9DHr2vqY6X4/wCmGurs/JoOU1sJbsiXbaXe35ttu9mNxtI32oObEBFPSjHtqDleSlJbHj+XsH61RRoJLty8tpA5Dz30SebTfSpDyUoUUKBSCsBSQSPGSvgnjMN3tN1qDyzTx8vdFFvLQq7do2yvYWu0Zm4CVJVfwwUAhpCiRtAFcNUd2bStoY9q/bZFdN1pYHb1tmbm5JxfhpMuheoqS9W8OMEHjrEKgqNGpFbHi15E85zlSDfh+xlak8tqZnLhoXFvtk6bqnaqA47tOImLaUFOlDHswfoV1JOM5YdpqGQtmol5RBQQougOLWMxJGAGxIw59cYN/WlUrNPLDJI1LanGEFh25lgvQkMFcynyTZnAVfu3qYOJGfYtPjDp2w7a3tSjltju9hetbRqZ7GZxNy8xILuOpqgnA50K2oXoOw80emtL9SWMHit3ajFuLXB4Sye8lJKcQ6KpOOkHOOMRsU6saiyM6dOUHmeT1nIdHCFDoUM47eKIqUY1FmEKrhsI6TnJmQVwDeaJxSa72eTxFbeuMa85PUuuuDNO2vHF9F/g07JXKOVtJlUk/glwYIURfbXoUg6RWhBGY5xiYRtnVtJqEur2P/g3WULiOlHb2r/pH5FWm7Y0+uQmj3lxQuq8UKVg26nUldLqhoI2Gu3UiqkNJbTNi9F4M2qEy4IACAAgAIAKnlrl9LWcLqzvj5FUsoIv45is5m07TjqBgA+fJgvz7y33Ti4oqUo+CNSUjSAKAbBDMKc6uSyXzzKp1I0+I/lm0Nm4yL6/GUcw9ZWj1RDUFGHRgsXv9xaTc1pTyQtMTCGRVxV5Z5zsSNA/vGLJTjSWMnmcRjKplHYM7PkJm0V3WxdbB4SjUNp9ZXjq2DZmzxj3nKCgum/wjRtrRyfR8zTMmslWJIVSL7pFFOq8LaEjxE7Bykx5m5vKlfJ5Ld82mzRt40/F7yevQmXnl+JDAbWgCppxKRUqQsDjKSBHdNpTTe8iSxi0ZRKZMWkGlS4butOKSpYUpmhKaUJUCVAYDNqj0M7y0c+cbxa2ZMyo29fR0cMnwJBzI19b7DK0n6M0kJLgUgVrVxxSU1KhVZuio0CKVf0o05Tj1nnhnwWPZ6lmqzclF9VfGKZR5AlCUKkg4td7hBS0VApUKSTdzEdI1RzbcpKTarYJeCf+k1bPBJ0xzYlkTX7S+kvM3EqBvG82Re3kIOCVE0vAxxXr0dW5qEsWtmT347jqlSqc9pyX63DOcyMdankLl27zG+trwUgXBfBUmhNSBQ0pooIshfwnQam+lg1255bTmVrKNVOKyFZLJN1ybmt/busuh+4uqDRSnQptQANQcK5o5newjShoPFrDFZ7syY20pVJaSyeP+ElkJKTctfYfb71UqbWFIIBrwgAFVorwhhnrrii/nRrYVIPPtWfzIttYVYYxksi334zRw5K4AEJyXQ6godSFoOcKxHHsO2O4TlB6UXgyJRUlg9hnGUORbjBLsqVLQMboxdRxeWOnjjdtOUlJpTyl2Ps/z9GXXsmljHNbiPs23QeC7gfK0co0f3mj0NG7xyn5mNUtsM4k2UgjQQeUEQ7k0LZohZ+wiDfYJSoGoANCDrQrQYRrWia6HkN0rlp4S8xe2crFzbCWp1NX2cGnwAFqQcFNvp06CFDSM2JJWoz5t4MYktJYo2XclyoM5Kb24qrzFEqJzqQf3a9poCknWknTEVoKMsVsYQeKLzFJ2EACE7ONsoU46tKEJFVKWQlIGskwAY1lpuuLdJYswKSDUF8p74r7FBHBHpKFdgzx0k28EQ3hmyhM2WEVdmlVJNTeJUSTiStWdaj/AHWHYW0YLSq+QrKvKT0afmLJeXMYI70yM6syiBoTq/vijvTlV6vRjvOdGNPbnIbzNqoaTvcuBQeNo4xrO0xXO4jBaFLzOo0ZTelUCwWpRSt8npgjH92lD6lK9daUEAbAa7RmjJualw/tRxb7W16Yv9mjRhS/u8FuzNCl8tbObSENu3UJFAlLL4AGwBuMWXJ91J4yWL4r3NFXNFLBP0fsKd3kh58/hTHyRz/G3Pd9Y+5OtUd/o/Y87u5Hz5/Cf+SJ/jrnu+q9w1ujv9H7B3dyPnj+E/8AJB/HXPd9V7hrdHf6P2PO7uR88fwn/kg/jbnu+q9w1ujv9H7Hnd3I+eP4T/yQfx1z3fVe5OtUt/o/Y87upHzx/Cf+SD+OuO76r3I1ujv9H7Hnd1I+eP4T/wAkH8dcd31XuGt0d/o/YO7mS88fwn/kif4647vqvcNbo7/R+x53cSXnj+E/8kH8dcd31XuGt0d/o/Y87t5Lzx/Cf+SI/jrju+q9w1ujv9H7HndvJeeP4T/yRP8AH3Hd9V7hrdHf6P2Du3kvPH8J/wCSD+PuO76r3DW6O/0fsed20l54/hP/ACQfx9x3fVe5Ot0d/o/YO7aS88fwn/kg/j7ju+q9w1ujv9H7HndtJeeP4T/yQfx1x3fVe4a3R3+j9it5Rv2dM1Wh7e3fKDT11R9NNzpGPHD9tG7pdGUcVxWXDMVru3qZp4Pg/YrNn2otk0BCkVzY0401FRzckbVKvKHDcZdSjGfHeWqz59Dwqg46UnwhyatsaVKrGoshCdOUHmE/ZqHhwhjoUPCHaNkRUoxqLMKdWUNhG2NPzVkzAfZooUKVVrva0kglKgMUnAUOg68RGfVozp5PYP06samzabrkXl9K2iLqDvb4FVMuEX8M5QczidoxGkCFy0tkAHzfukT02/aLktNuUQh2jSUghoIVi2sI8ZRSU4kmhJFaR3TjpSSOZy0U2RTs0zKgpaF9zST+pXwEOupToLCGbFVCdbOWSGak1o7NKOOKWxgoji8VPXFLWPTqvgvnYWLLo01+TgvOzS0tIFAfBQnBIA0qOof2IhznWeivInRhSWkzm17EdlqFdCFYBSSSK6jUChjirRlTw0jqlXjUxwPZewXlpC0pBSoVBvJ7Y6jb1JJNESrwi8Geu5PvpSVKSAEgkm8nMBU6Yl21RLFoFcU28Ezyw7EXMlV0hKU0qo44nMANJjmjRlVeQVq0aSzErXstcuu4uhqKpUMxHwjmrTdN4M6pVVUWKHPc1MeQPbT2xZqtXd6o41mnvE5iwH20lakgJSKnhJPRWOZUKkU2yY14SeCHGT2T5mQpRVcQk0qBUk0rQcVRjtjqhbupi28Ec17jm8ksWNLZslUu7vZN4GhSrMCCaYjQaxxVpOnLRO6VVVI6Qv3MzHkD209sd6rV3eqOdZp/Ee9zMx5A9tPbBqtXd6oNZp/ENLQsp1gAuAAE0FFA6K6I4qUpw6x3CrGfVJmzMkS60HFOXFKFUpu1FDmvGunZmi+naOUNJvDd/ovUu1Geilx/whGrNcU6WQBfBUCCQPBz4mF1Tk56C2jLqRUdPsHvcxM+QPbT2xZqtXd6or1mnv8AQaWhZTjASXABerSigc2fNxiK6lKUOsdwqxn1STk8knXGg5eSkkVSg1qRoqfFrF0bSco6WJTO7hGWjgRMlZ7jqy2gcMA1BITmNDn01MUQpym8FtL51IxWL2D/ALmJnyB7ae2LdVq7vUq1mnvI+dkFtLCFjhEAgAhWc0GbTFU6coPB7S2E4yWKJKZyemGEb9gLuJuKN9O04c9KxbK3qU1plUbinN6PxjuysogaJewOhYzfeGjjzcUMUbvsn5lVW27YeRYaAjQQRxgj4w5k0KbCs29ZaWaPNKLZChdAJBCtBbUMUkYmM+5oRgtJeQ9QrSk9Fm5bltozszZ6HZpaSVKUG1KQb6m00SFLoQCSoLxpiKGExoqu75k/VDU6gYoIadI8lRq0o8SiU/8AyCADHmHQihAvL0EiqU8Q8ZW04CLIy0dm04kscnsNEyU3OC623Nzq6pdAW20CbykkAhTq84BqOCNGnRGbyldSoRSXWbG7WjGo/BFeyUQETz6KUu78kbLjwFBzdEa/J8sWnvSZm30cI8GTeWLV6VXsKDzLFegmHbpY0mJ2rwqorFk5QhlpLZQVUvYggZ1E/GFaV0oRUcByrbucnJMUnspkuNrRvaheSRWo0jiial2pxccNpELZxkniSuQB7y4P5ledCeyLbHqNeP8AwovesuAhugt4Mq2rHOEn4RxfLJM6sXm0N28rEgAb2rAAeENA4oFepLDA7do29ojaWUqXWlI3si8KVqMMaxzVulODjgdU7ZwkpYk3kKfqx2OK91J+MX2f2/yLXn3PwRu6AOGyfRX1pim960WXWWyQDK9Pmle0OyOtdW4NTe8O69Pmle0OyDXVuDU3vIrKC2RMBICSm7eOJBrUDshe4rqollsL6FHm28zQ5MUbQNSE+6I1YropGVLrMoU7PBqfccIrRahQYeLdjLlU0K7kacKelQUfAkO7BPmle0OyL9dW4p1N7yHt+1fpRRRJTdvDE18KnZC1etzrQxRpc2nizSkJoANQAjXSwyMhvFmcotIMzjrl2ovvCgIGdZx6IyY1VCq5YbzWdNzpKPAle7FPmle0OyGNdW4o1N7xhITP0ifbXSgKgQDjS4ivWmvLFMZc5XT+ZFs4c3Qa+Zl4tNYDLpOYNrJ4rpjSqPCLx3GbBdJYbyo5H5OtzTLxcUpKkqQEKTiQbpJqCaEGqebRHlLy6lQlHD8o9Rb26qxeI3eambPVRYvNE4HEtn1T4itnXD1nfqS6D4pid1ZNdZflHVFWlNS8uzUX1BOOdNcXF/dQkn7sM3FbnGsNhRQpc2nifT0jJoZbQ02LqG0pQgDQlIoBzCFi8QtuzETUu6w54DqFIOsVGBG0GhG0QAYPl7kezIrlJRglbzgJddX4SlOLQ23RIwSkELoBrxJhu3SwciqpuNhtRAQUNp8FtCUgaqDDopHkuVqmlWw3L9mxZxwhjvMPcTvVtPJzXnHP9RvfekkR6LkmeMKb3rDyy/4ZPKMetxxJ+3Wr0u8P5a+gVHVG3WWNOS8DIovCpHiZrLSS3KlCSqmelPiYyIU5T6qNiU4x2sW/Y73mzzp7Y71ep3Tjnqe8sW565++T9mRy3weoQzYvrLgK3y6r4jrL5FWEHU4OlKosvV0EcWT6b4FRZst1SQpKCQcxqnthFUaklikPOrBPBs9csp5IKlIIABJNU5hn0wOhUSxaBVoN4JltyBPeFj+aelCYesuo+Ije9dcBrugj9yftP0RXfdh3Y/2K6myHiAQ2aHanthXmKj7Bp1qaeGJ7+xn/ADZ509sTq9Xu/oOfp7xtNya28FpKag0zY80VzpyhlJYHcJxlsZrDYwHEOqNxbDDZmdpMqdmnggXjvjmApmCjrjHnFzqNI2abUaax3Cf7Hf8ANK/L2wcxV7oc9T3nLMopLzaFpIJW3gdRWBHKhKM0pLtR05JwbW5mqxtmIZOllby1ltJVUlRp6RJjDUZTb0V4m25KCSbFP2Q/5pXNHXMVO6Rz1PeSeRTR+lY+KhdeOoT8TFtovq/gpu5fS/JbMp3bsq8dabvtKCfjD1w8KbEbdY1EcbnbVJUq8p1Z5glP6THiuUpY1UtyPXWKwpt+JaEJQSA4lK0VF9KgFJUmuIIOcUhKlPQmpbhqpHSg4kIbJbsvKJhLNUtLKLqSSQBMJW0U1ONAvHHNhHsY006bkebcsJYG5QuWBABjuVI3/KWWbOIQZcewFv8AxhyGVFlUuui9Wiurq+Mjmw+EeIvJt3En4m7bxwppGNZaje7ZQryt4Ufvd7Pux6HkeeNOD3Nr55mXyhDOS8CxOovJI1gjnFI9S9h56OTxM/yWVQuJ2J6CR8YzrJ4OSNK6WKTLBWNDaJkZkGaPOp9AflXT9UZ9n15IavM4Jkxlqmsqo6loPTT4wxdrGmL2jwqfgjLCc7wjZeHMoxNs/pIsrrpscT5q04PQV1GLKqxg+DOKeU0ebn6u9Oj0x0pHZC1i+i+P/Du9XSXA53QU8Bo+ksc6R2RF8uivnYTYvNi0m53tHqp6hDdPqoqn1mLX46wOSuZTmrjY2daoz7zrxHLbqs0OkaKMwz+yT9ceO13/AHIzrfOvJ8TTq/ZS4FivxoYCZX18O0GxqU30C9GfUzuF+BxZW7L1MLupUdSVHmFY0JPBNmbFYtIoeR4pvh2IHvQhYraaV29hY1O0FdUPPITSzIjIFNXHl+ike0ok9UI2WcpMZvXhGKJXLhykqR5S0DmJV+mLrx/T/JTZr6n4JrIo3JFkAJxClVKQTwlqVnPHHir2eNeR621h9JZks44TnPZzQpjiM4JEZutruvWbMjPvaSTtaW2se+Y9lYy0qXFL9HmrhaNTDxNpBrjFB2ewAY9LcPKpVfFKqckmO2G//o+byr+5dZnFavWV1x4StnVlxf7PQU8oLgZLuvN3JqWcwxbP+m5X9cbvI7wg1uafzyM++WMl4omwqPZnlzPpEXJt1PpODmXUdUZtDKtJcTTqZ0k+BN34fFCNyTN2dWNaXR+YH4Qhb5V2uIzcZ0U+BZMqU1lXdgB5lAw3cr6TFLf7qK5k+53qmpSu34xVaP6YzcLpj+YVVCvVV1GL59VlUdpxufK4Lw2tnoVCljsf4LL3avyK5fDvLf2n6FR3erorj/w5sus+BGSdsNJQgEmoSAcDoERC5pqKTZZOhNybQt+3GvKPsmO9ap7/AEOdXnuIu0JpLzzVw1FUDEEYle3jhStUjUmsPD9l9ODhB4+P6NKrGqZRndhmr7p9fpXGdbfcl+TTrfbiT96HxPAiLJF60QdRV0NkQhHO5+bhueVuW+2l3Zd4/wAtfukQ7WeFOT8BCjHGpFeJT8lxRCz6XUB2wrZ5RY7dbUSU+5RpZ9FXVDNWWEG/Appxxmj3IBvvTqtawPZTX9UL2K6LZ1evpJHO6C7RtpOtSleymn6oL15RQWSzbLxY9n3JdlN5vBpseGmvgiPEV+lUlLHtPXUnhBLB5eAutunjJ5Kn4RTgW4kTuwJrIyCtQeT+VPyx63kp40o8Dz17lUlxNjs9d5ptWtCDzpBiHtORxEEmPWfhlS5tK+mTTDj+x83lS65dJkcNXrK6zHgq33JcWehp9VcDNN2ZircuvUtxPtJCh7hjV5Hec4+AnerJMJCYvNtHykJ57oPbHt4SximeXnHCTXiU60eBPr2qH5mweswj1bn5uHo50CSvRoYipHWMq7PjaV9KCYQjlc/NwzUWNAt9tJrLvD+Wv3SYdrLGnJeDEqOVRPxKbk8vgKHpdYHZC1m+i+I7cLNEotWB4jDb2C6EcgDi8Njf6oRsf7F17/UfZcj6unY6n3Vxbe9RcSqz674FGjMNIIAHNmirzX2jfviO6axkuKOKnVfA1MqjbZiozvJ48NZ2dZjOtM5SNS46qJ29GgKEfkrwp1Z1Bw/mA+MZ9DOu3xGLjKilwLFlK99UdOsU51hMNXD+kxW3X1UVywMGuNSvgPhFdovpjNx1xW2XKMq20HORHVy8KTOaKxmiXyKTSVB8pazzG7+mCzX0iu7f1CJy6N95lvYfzqCfhC1/LBrwRfYxxT8XgaME0FNWEeGe09eth4YAI/deNLPkBtdP5R2x67kn7UeH/Tz199x8TX7KTRloam2xzJEQ9pwOogkx21u9ZUNK0LLf52FNe8IbjnRKn1y8TyaOL9Y9JrHh7qKjXmvFm9ReNOPAou600FSF6g4DzZrjpvI/WIc5KmlXww2plN3F83j4lWsZ/wCrSytSgn32+siPbUX9OD+dqPNVY/Ukvm8hsqhdm0K1pbPMog9Ahe46NZPgX2+dJriOaxoC+BHsKuzrZ9JHSLsITyuEMrOgy8zCaoUNaVDnFIfksU0Z8Xg8SgZPrwV909cIWT2mjcrYTF6HmhVCOQp746PRT0KPbCNn1pF931USmWeMtxLR8R8YvvF9PyKbX7hRIyzSCAB7YorMM/aI6FAxZR+4uJXV6j4GlOqwPEeqNlmQtpnuTx8M7E/GM+y7XwNK57Cavw+KjfIcd9dV6HvKr+mELTryZfd9SKH+UL1ZBJ8vejz0UeqLbh/RKqC+sRtkYNJ5esx1bZUkd1uuxG3XO9ga1DoBMcXb6CXidW66WJZrD4EtLp8qh5wpyLaOVOKF62dSTIe0uHabKc91bGBxHBVfNRGbylPDSfh8/Zocnwx0Vvfz9GmrmQc7bfIFp91QjyGlj2HpdFrtEFrT5NOImnTWIxROe8id2EVRZrAzltZI2r3pI6ax7Hk5aNFcF+jzl08aj4s2ptFABqAHNFIHUBJje7F9XtKRmswokn/t3gtXQ6IboZwaKp7UzQLZTRyozKAI5qfCPH8pw0a7e/Bm1aSxplR3QpW/Z0xh4KUr/DWlf6Y45PxVxFk3ODptGY2U99RUfNuBXsrQ58Y9vSl9B+D/AO4nnKi+svFf4eZcJ4TSh5KxzEEdcF7tTJtNjRyldcYcTxRU0R00qkw2ra2eZcI3GVVPh+xmnnTa+bDQgcY0jNM7ssXXFp1VHsqpGbadGbRpV84pkreh/EWwOMjFUfcHoHoWIRtfuS+dpbdfbRM5Xf4VXrI98D4wxd/af4KLb7iKFGUaYQASGT4+stev1An4RbQ+7EqrfbkaDOKo2s+gr3TGvPYzLiukkUOwsAr7vxhGx2P8Ghc7USTq6A8R6oclsYulmJ5KruMzTmpA6ErPxEI2zwjOXh7l9ysZRj4jrKg3ZRhO1HQ2Y7ucqUVwK7dY1ZP5tGsjg2j1RDFFYU0c1M5sY28vBI9Y9ULXr6qL7ZbWW9JuuS7XktrV7KUoHvGGf7Rj4f4KZuMpeKRFWK3vtr4qACVOEk1pwGikVoPKpGHyrLoz8jX5Oi8YZbMzSVSitFFeoQroGI5RHmNFm8prtyEUNFSgnSohPKTT4xMY6TUd+RMpYJsYZaD6RlBKMDM0ZcEeqovr/JSPa0lo0W/m48xJ6UzZYULQgAzrdys3fJFDoGLLqSfUcBQoe0WzyQxbSwlgV1FkPcn5/wCk2dKP1qoI3tZ9NvgKPKUE8ojC5botNTXDzzRoWE8cYsb2/L77LPoPjsup9pBEYlCbjVjLc0PzWMWjFsnlX5WZR6F72kK+WPe0c6c4nmq2U4SF8oV75Ky7mng15UY9Iibh6VKMjmgtGrJDWWXVCeIdUM0njBcDmawkxlaqqFJ4+ggwrd5STLqGxo0JK60MaKM1rMoZF2adHpudKqxnUsq7XE0pZ0l+B7eh4XOckzSZWPQX76YRtvvP8/stuftL8E9lQKyrn3OhxMNXK+kxa2+4igxkmoEAElk2PrTXGroQoxdb/dRTcfbZeLTXRlw/y1+6Y1KnUfAzqfXXEpNj+CrjHVCln1WPV9qHU2rgK9U9UMVXhB8CqHWR5ILuyEwfKWE84QPiYSp5UJPxw/RbPOtHgPMs1UQwn1jzJSPjHd4+hFfNhXarpSYg0aJA1AdUORWCRxLN4jCeF55tOspHtKpCVznUSGKWUGy1sOXp5foMpTyqVe6iIZi8a78EKNYUV4sYZCJvzrzmi64eVbgI6Kx5vlWXQ4v/AE3uTo9LgjQowDYJbJhkuTCKnBFVmuzN0kQ7Yw06y8MxW7lo0n4la3Nvr1tTU7nQjfFIP2h3pn/SC49ZV6FNRMGGcmzZoTLQgAYW9ZomZZ5hWZxtSeIkYHkNDyR1F6LTIaxWBlu45OkompBzBxCi4hJzhQIQ6kcSko9oxPKdDnqTw7f3tQW1TQniW+gOePELBZs3ni9hheTbdx19nUlafYUU/GPf2UtLHxR5q7WGD3M5Cr1nbUL/AF9i46WdtwOdlfiM5JXAHL1xfbv6aOauUmJWniBy/wB9EU3mxM7t3my8yDl5ps60IPOkQ9B4xQjNYSaKdagpOL9brQD8YQ2XPzcPLOgmLVh4oDJo0mzxOddfhCNHK4f5Lq32UWPKAVl3fV6iDDdx9qQrQ+4jP4yDUCACVyXH1lGwLP5FD4wxa/dRRcfbZbraV9Xd+zV1Ro1vty4MRor6i4lOsw8E8fwEK2nVY3X2oVnV97VydYi24eFNnNLro7WaSKE+W8eYV+IEKbKC8WWf/c3uQ5y0VVbQ1JPSQPhHd5nKKOLTY2J3oeKhvJC9ONjUpP5Re+EIy6VwkXvKiyYsd+rs47qPQm/ToSItoy6VSRTVXRhEeblgu7+qgIIaTRQqMLx4xnGakeY5Tnhox4m/YwxbZellJzVSecc+cdMZORpZoWtOd+h2XMv1o493lrXVVUkji4Z+5G7yPQx6T7f0v9MnlGrno7v2x7uK2PvMhvpFFPrKx6ieAjkNFK+9GrcSxnhuM+msEaBFBYEABABi2XDarKthqeQDvTxvrA04BEwjjIIWNalHVDlL6lPRKpdGWJoNooF4LQQUOALSRmIUK4c9eWPG8o2/NVnuefubdrU04YbjC3kbzar6ThVx38/fBz1HPHp+SqmlGD3oxr+OGlxI+UcCWJpB0Kw4yaDpSIbg0qdRMpksZwaIhqaKRTDliqnXlBYIulTUnizx6ZKsDTkiKld1MmEKai8UXiwXQqXbpoSEnjTh8I07d400ZtdYVGVjKF4fSVEaLteMJFYQrz0azkuweoRxpYMZ/tA7P75YnXJbkTzCHeT8wBMpUTS9eGyqhh00545oVMa2k+0ivD6eCLRb7oTLuV0poNpOAh+4aVN4iVBN1FgUKsZBqBeGuDECVyYdCZhNdIUBxkYdkMWskqiKbiLcGWfKJ4Jl110i6NpJ/wD2H7lpU2JW6bqIpbE3cFMM8Z9O4dNYJD86Wk8T16cvCmEFS4c1o4EQpaLxHjroLUqgaFOXhtLgp0E88DknCEfm0hJqUm/mQtlY8DMYeKlIPHUqp0iO7uX1eBzbR+nxGH7S2Dnidce4nV/EXsWaAf3xWFEuEcdw0EcUqmNXTfiTUh9PRXgPLIcuycwo51G7ylNP1R3ReFGbOKqxqxSLXubyhEqtehTquOiUpGI1VrjHmeU3jUS3I3bHKHFltlZcuLShOdRAHbGfTg5yUV2js5qEXJkNuhrM7Py1ly54LRShRGhxQq4s67jePGVCPZ21ONGlkeaqzdSeZssnLJabQ2gUQhKUpGpKRQDmELt4ssFogAgAIAK3ugZOfT5NbQA31PDZJ8tINBXQFAlP3ospT0JYnMo4o+eLPtCdcUJduYeTdvBKFOuISgIzpu+LTNSkFSgq1TRaT4kc7zUdLYOJjJqccVfWoKXhwlOEqNM3CIi2NjOKwikuBTK8py24iEvkvMuKN8XATVSlKSeWiTiY6ja1ZPPIJXVKKyzL1IySGm0tpGCRTHOdZO0mNKEFCKijMnNyk5M9nJRDqFIWOCoUNM/GDrglBSWDCM3F4opqsnJtkkMrqk6Uqu+0k5jxRn6vWg2oPI0NZpTWMlmTGTeTu8EuOkKcIoAMQmufE5ydcMW9vodKW0XuLjT6MdhP3RqENYCuJCZRZPCYopBCXAKY+CoaAqmbj2wtXt1UzW0ZoXDp5PYQjWSsw4QHnAEjTeUs09EHDnhdWtWWU3lxxGXdU45xWfkXGVlUNoShAolIoP6nSYfjBRWCM+UnJ4sVoNQjrA5IHKLJ0TBC0EJcApj4KhorTMRrhavbc5nHJjVC55vJ5oiGslZhxQ39wXR6RWqnog4DjhdWlST6by8y93VOK6Cz8i4S7CEJShKQEpAAGwRoRgorBCEpOTxYTDCVpUhQBSoEEbDA4prBhFuLxRSJvJN9Cu9ELTXgmoSoUzVB07RGbK0nF9HM0oXcGulkTGTuTpaVvrxCnMaAYgVzkk51f1hihbOL0p7RevcKa0Y7Cx0Goc0N4ChXMpsni8d8aoF0opJwCqZiDoP9IUuLbT6Udo3b3GgtGWwgG8nZspu3KJBrQrTQnNXA56CFVb1msMBp3FJPEdtN2jLN8BakIQCeCpsgDEkiuOuF6nJyb0pRx/P+l0L7+sZFyyDyqLMjNzswvfHUOBpgEJFVrbCgKJA2k7AqKKFnTVXSgsMi+rczcNGTJzcXsBR3y0H6lbpWlsqzkFVXXPvKFOJJ1w/cT/ohWnHtZqkKloQAEABAAQAfOM3hbk39tMQ1afd/AtdfbLHejWMvAL0QGAXoAwPL0SGAXoCcDy9AGAX4gMAvQBgF6AMDy/AGAX4MQwC9BiGB5egJwC9AGAXoAwPL8AYBegA8vQAF6AAvQAN7RxacGtC/dMcVM4s6h1kVjIDJ9y0H0y4Kg0Fb46RW6lNACRovqCQkdgMZdKahFs1px0mfTcpLJaQltCQlCEhKUjMEpFABsoIobxzZ0KxBIQAEAGY7vM861Ky5accbJmKEtrWgkb04aEpINKgRIGXy0vaK0JWmceopIUKzMxWhFRXGGY2k5JNYC8rmEXgxxY1ivtzG+urSokKvG8payVDOSoY8ZMX0LacJ6TKK1eE4YIlbctT6O1fABN4AAmgxqeoGGK9Xm46RTRpc5LArvdi6fBbR+Y9RhPXZvYhrU47z3unmjmaTyIcPxg1qq/6+jDVqW/1R6LdnTma/0nPiYNYrvs9GRzFBbX6nX7SnzmbP4dOsx1ztw+z0Dm7ddvqeiZtE+LTkaHWYNK53fojRtt/7PQbROz8GJ/8Akv4g/wDj/MToM2if4gHK38EwaNzv/RGlb7v2e/Q7QOd5POPgiDm7nvfPINO37vzzOhZ09pmE85+SJ5q473zyI5yh3fnmdCy5vTNc17+kTzNbvkc7S7h1+yZn/Nq5j80TzFbvhz1LuHosZ/TOL5En54lUKnf+eYc/T7nzyOhYrumbd5MPjE8xPvsjn49xHf7GX/mn+cROry77I55dxHQsc/5mY9odkGrvvsOeXdR0myT/AJiY9sfLHSo/+n5kc7/5Qomz6fxnvb/pE81/6Zzzn/lCiZSn8V32gfhHXN+LI0/BCiWyPHXy3eyJ0fE5b8Dt3FJGsEY7RSJaywBbcSqydizjNd6fLdaXt6ddbrStK3QK0qc+sxm6nU8B/WoCFsTc9LpqucfxCqXZh85hpqdsVVaMqe0sp1Y1Nh9SWcatNk4m4jPn8ERSWjiABha1sy8qkKmXm2UqNElxQQCaVoCdNIAMl3bsopWalpdMtMNPKS/eUG1pWQnelipAzCpA5YkCGsdX1dn7Jv3BGzR+2uBk1V03xHd6LCvA8VQ5xXjgwxJWQVicAAuU0xAYHBmE6VDnEGkidF7hMzzYzrR7Se2OdOO8NCW44Nptedb9tPbEc7DevNE83Pczg2uz51v2hEOtTX9l5k81Pus5NssedRziI5+n3kTzNTus5NtsedT0waxS7yJ5ie45NvMedHMrsiNZpbw5ipuOTlAx5wcyuyDWaW8nmKm48OUMv5f5V9kRrNLeGr1Nxz3Ry/ln2VdkGtUt5Or1dx4cpJfyz7KuyI1ulvDVqu487pZfyz7KuyI1ylv9CdWq7vU87ppfyz7KuyDXKW/0ZGrVN3qdDKJg+Mr2F9kTrdL4mGrVPjR2LcaPl/hudkTrMPHyZHMT8PNHQthv0/w3PliVXg9/kznmZeHmhRNpIPl/hu/LHXOx+J+xHNS+NCqZpJ18qVjrEdKaZGgxS9HWJzgVnLYVS2NjnUmEb3+o5adpqUru0ySG0pLMzwUJBolrxUgGnfNkIDpp0o+HEIWK0WlKhXPRQBFeeIAyz/iG/wANK/8AUK/2VxIGbymTbakJUVLqpKSaFNMRXVGhCzhKKbbEp3UlJrAXtgPNoaRL36AXTdFTRIAFTTDTHddTjFKnicUdCTbmRRYnVaXfbCf1CFtG4e/zL9Kgt3kdCyJs51H7zhPUTBq9d9vqHPUl2egdzj5zrRyqWf0xOqVd6837BrNNdnovc6TkorStHICYnUZdrRDu1uFE5J63RyI/9olWP/r0I1vw9RVOSqdLh5EgfGOtSW851t7jsZLN6Vr/ACj4R1qUd7I1uW4UTkyz5SzyjsjpWcPEjWp+B2MnGNSj94/CJ1Smc6zUO02BL+QfaV2xOq0t3qw1ipvOxYjA/hjnV2x1q9Pcc8/U3nYsljzSeuDmKfdDnp7zsWcz5pHsiJ5mn3URzs950JNofw2/ZT2R1zcNyI5yW87DCBmQn2R2ROjHcRpS3nYCdQ5hE4IjFnoVBkB7vkSQeb5EBgeX4AwC/AGAX4CcDy/AGAjMS6HKX0hVM1RWlc8cyhGXWWJ1GUo7GVzKqWQhKLiUprfrQUrgIRuoRjhorAbtpylji8T6fsP/AAzH2LXuCEhozX/iG/w0r/1Cv9lcSBTbOV3pv1E+6I2aXUXBGVU67HF+LMTg8vwYgF+IAL0BOB4VwYoNFiSptIzqSOMiOdOK7SdCW4SVabQ/iI9oRy61Nf2R1zU9wmq2WfODkqYjWKe8nmJ7hJVvMjx+ZKuyOXdU951q89xwcoWdavZPxjnW6ZOrTE1ZSt+Ss8ie2Id5DczrVZCZymR5C/y9sc67HcydVe84VlQnzZ5VAfCI1z/yTq3iJHKv+WPb/wDWI1t9355Bqy7x4MqCczaT94n4RDvJL+p0rVbzsW86czXQsxw75+HmTqi8T0WvMnAMEnUG3SeYRGvt5LD5+SdTXidOT84kFSpZaUjOpTL6UjjUcBHWt1NwatAad0D3kp9lWnNpg1mru9GGr095IBVo/wCTf/8AGmOyOdbqeHz8hq0PECu0NMm9/wCNMdkTrlTwDVoeJwZqeGeUd5ZeYETrk9y+fkNVhvODakyPCl1DjbeT1xOuz3IjVY7xFeUxSaKQAdRUUnpETrr7pzqi3nbeVCT4nsqB+AjtXq7YkO0fYxlb1pJeSm6FC7ereppA1HZFFxWjUSwLaNJwxxPqiw/8Mx9i17ghUvKHu7WU4/JsqaQtxTb4JS2lS1XVNrTW6kE57vPEgZXKyNpkBKJOYoAACZZ4YDDwlJpDCuqiWCKXQg3ix4nJm2l5pV0cYYT7xiHc1d/6JVCG4dM5AW0vO2Ues8wPcUY55+p3ieahuHDe5Ra6vCcaT60w6fdQY5dWb7X5nShFdg7b3F55XhzTI4i8vrAjlye8nBDlrcMdPhzqORlR6S4I5JHzW4W3404v7rSE9ajAA7a3D5QeFMzJ/BA9yACKt/cTKaqkn738t+gPI4kU5CBxxZBw/scvHsKW5YK5BR+n2ctxGtS3m0/dfZUUchqYY5qnJdFnGnJbSyWXOZPLA3yUeYOsreeTzhaj+URRVs5y2PDh/qO4VorasSwyth2G7TenpOpzJcuJV7KyD0Rn1LG62xqP5wGoXNHtgiWYyClji0zJq2pQ2em6YTnaXuznMfyy9XFv3fRDhGRd3wWWBxJSP0xS7K7fb6stVzQXZ6CoyWUkYhlI15v0wLk64e1rzYa5RXZ6DWZZlWf389LN7L6L3ICoHoi6HI9SW1+SK5coQWxEXN5YWSz/ABHZhQ0NpUE+0bo6Ydp8iwXWz4v2F58ozewiTumTDxLdmSIBzVuqfc4ylAATxkkRo07GjSWOS9PUUncTnteJ2xkDaloKC7RmS2nPdUoLUPVZRRtB259kWutTh1UcaDe0v+TOQsnI0U23fdH8V2i3Pu6EfdAiidWUtpYoJFmio6CAAgAIAOVoBwIB4wDAAwmrBlXRRyWYWPTabV1iACFntzezHRRUm0n7K8z/ALZEAFnlmQhCUJ8FKQkacEigx5IAFIACAAgAIACAAgAIACAAgAIAPCIAIC1MiZCYqXJVu8c6kDe1+0ihiyNWa2M5cUyszu45JL/duPtbApK0/nST0xYrmS2nLpohJvcRSMUTdKeUwFHnDiYsV0+1epHNkcrcycTh9NP4Sh/90Tz63fPIjQe8dyu4xvvCXOA/9vU85dgdzhsQc34k1J7i0qmm+Pvq2J3tAP5SemK3dS3HSppFgs7c4s5nESyVnW8VO/lUbvRFbrzfadaCLTLy6G0hLaUoSMwSAlI4gMIreZ0KRABAAQAEABAAQAEABAAQAEAH/9k="/>
          <p:cNvSpPr>
            <a:spLocks noChangeAspect="1" noChangeArrowheads="1"/>
          </p:cNvSpPr>
          <p:nvPr/>
        </p:nvSpPr>
        <p:spPr bwMode="auto">
          <a:xfrm>
            <a:off x="215900" y="-47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3393848"/>
            <a:ext cx="3096344" cy="3001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690A82F7-ADE1-4F07-899F-77A582149485}"/>
              </a:ext>
            </a:extLst>
          </p:cNvPr>
          <p:cNvSpPr txBox="1"/>
          <p:nvPr/>
        </p:nvSpPr>
        <p:spPr>
          <a:xfrm>
            <a:off x="5580112" y="4365104"/>
            <a:ext cx="280831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/>
              <a:t>Riksbanken</a:t>
            </a:r>
          </a:p>
          <a:p>
            <a:endParaRPr lang="sv-SE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/>
              <a:t>Myndighet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/>
              <a:t>Inflation ca 2%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/>
              <a:t>Betalningsmedel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/>
              <a:t>Styrränta - Reporänta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0A2196E3-532E-478C-B692-8111352BDE91}"/>
              </a:ext>
            </a:extLst>
          </p:cNvPr>
          <p:cNvSpPr/>
          <p:nvPr/>
        </p:nvSpPr>
        <p:spPr>
          <a:xfrm>
            <a:off x="6948264" y="2564904"/>
            <a:ext cx="216189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/>
              <a:t>Låg risk = Låg ränta</a:t>
            </a:r>
          </a:p>
          <a:p>
            <a:r>
              <a:rPr lang="sv-SE"/>
              <a:t>Långsiktig investering</a:t>
            </a:r>
          </a:p>
          <a:p>
            <a:r>
              <a:rPr lang="sv-SE" b="1"/>
              <a:t>Fonder</a:t>
            </a:r>
          </a:p>
          <a:p>
            <a:endParaRPr lang="sv-SE"/>
          </a:p>
          <a:p>
            <a:r>
              <a:rPr lang="sv-SE"/>
              <a:t>Investera långsiktigt!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C7E52733-F13A-496C-B03F-FD44882D4F57}"/>
              </a:ext>
            </a:extLst>
          </p:cNvPr>
          <p:cNvSpPr txBox="1"/>
          <p:nvPr/>
        </p:nvSpPr>
        <p:spPr>
          <a:xfrm flipH="1">
            <a:off x="8532440" y="6453336"/>
            <a:ext cx="520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/>
              <a:t>41</a:t>
            </a:r>
          </a:p>
        </p:txBody>
      </p:sp>
    </p:spTree>
    <p:extLst>
      <p:ext uri="{BB962C8B-B14F-4D97-AF65-F5344CB8AC3E}">
        <p14:creationId xmlns:p14="http://schemas.microsoft.com/office/powerpoint/2010/main" val="3418450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8" grpId="0"/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/>
          <p:cNvSpPr txBox="1"/>
          <p:nvPr/>
        </p:nvSpPr>
        <p:spPr>
          <a:xfrm>
            <a:off x="3043350" y="728407"/>
            <a:ext cx="38348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3600"/>
              <a:t>Sverige och Världen</a:t>
            </a:r>
          </a:p>
        </p:txBody>
      </p:sp>
      <p:sp>
        <p:nvSpPr>
          <p:cNvPr id="3" name="textruta 2"/>
          <p:cNvSpPr txBox="1"/>
          <p:nvPr/>
        </p:nvSpPr>
        <p:spPr>
          <a:xfrm>
            <a:off x="1423429" y="1767007"/>
            <a:ext cx="3361818" cy="16004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000" b="1"/>
              <a:t>Import</a:t>
            </a:r>
          </a:p>
          <a:p>
            <a:r>
              <a:rPr lang="sv-SE" sz="2000"/>
              <a:t>Att köpa in varor och tjänster </a:t>
            </a:r>
          </a:p>
          <a:p>
            <a:r>
              <a:rPr lang="sv-SE" sz="2000"/>
              <a:t>från andra länder</a:t>
            </a:r>
          </a:p>
          <a:p>
            <a:endParaRPr lang="sv-SE" sz="2000"/>
          </a:p>
          <a:p>
            <a:endParaRPr lang="sv-SE"/>
          </a:p>
        </p:txBody>
      </p:sp>
      <p:sp>
        <p:nvSpPr>
          <p:cNvPr id="5" name="textruta 4"/>
          <p:cNvSpPr txBox="1"/>
          <p:nvPr/>
        </p:nvSpPr>
        <p:spPr>
          <a:xfrm>
            <a:off x="3104338" y="4275871"/>
            <a:ext cx="28200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3600"/>
              <a:t>Handelsbalans</a:t>
            </a:r>
          </a:p>
        </p:txBody>
      </p:sp>
      <p:sp>
        <p:nvSpPr>
          <p:cNvPr id="13" name="textruta 12">
            <a:extLst>
              <a:ext uri="{FF2B5EF4-FFF2-40B4-BE49-F238E27FC236}">
                <a16:creationId xmlns:a16="http://schemas.microsoft.com/office/drawing/2014/main" id="{B706D71E-1F1D-44EF-AD7C-3CE2485DB472}"/>
              </a:ext>
            </a:extLst>
          </p:cNvPr>
          <p:cNvSpPr txBox="1"/>
          <p:nvPr/>
        </p:nvSpPr>
        <p:spPr>
          <a:xfrm flipH="1">
            <a:off x="5774788" y="1767007"/>
            <a:ext cx="19050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b="1"/>
              <a:t>Export</a:t>
            </a:r>
          </a:p>
          <a:p>
            <a:r>
              <a:rPr lang="sv-SE" sz="2000"/>
              <a:t>Sälja varor och tjänster  till andra länder</a:t>
            </a:r>
          </a:p>
        </p:txBody>
      </p:sp>
      <p:sp>
        <p:nvSpPr>
          <p:cNvPr id="14" name="Höger klammerparentes 13">
            <a:extLst>
              <a:ext uri="{FF2B5EF4-FFF2-40B4-BE49-F238E27FC236}">
                <a16:creationId xmlns:a16="http://schemas.microsoft.com/office/drawing/2014/main" id="{0DB13201-A0F7-4428-A666-C2D523CBC924}"/>
              </a:ext>
            </a:extLst>
          </p:cNvPr>
          <p:cNvSpPr/>
          <p:nvPr/>
        </p:nvSpPr>
        <p:spPr>
          <a:xfrm rot="5400000">
            <a:off x="3956360" y="1982434"/>
            <a:ext cx="982875" cy="3570241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15" name="Bildobjekt 14">
            <a:extLst>
              <a:ext uri="{FF2B5EF4-FFF2-40B4-BE49-F238E27FC236}">
                <a16:creationId xmlns:a16="http://schemas.microsoft.com/office/drawing/2014/main" id="{F1C2F6B0-15F5-4E1D-896A-5086760629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5843" y="4061934"/>
            <a:ext cx="2247900" cy="2028825"/>
          </a:xfrm>
          <a:prstGeom prst="rect">
            <a:avLst/>
          </a:prstGeo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2E381CFE-FA80-4D64-92BE-1F114378547E}"/>
              </a:ext>
            </a:extLst>
          </p:cNvPr>
          <p:cNvSpPr txBox="1"/>
          <p:nvPr/>
        </p:nvSpPr>
        <p:spPr>
          <a:xfrm flipH="1">
            <a:off x="1155243" y="4955028"/>
            <a:ext cx="54006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/>
              <a:t>Arbetslöshet</a:t>
            </a:r>
          </a:p>
          <a:p>
            <a:r>
              <a:rPr lang="sv-SE"/>
              <a:t>Politiska beslut</a:t>
            </a:r>
          </a:p>
          <a:p>
            <a:r>
              <a:rPr lang="sv-SE"/>
              <a:t>Räntor</a:t>
            </a:r>
          </a:p>
          <a:p>
            <a:r>
              <a:rPr lang="sv-SE"/>
              <a:t>Oroligheter</a:t>
            </a:r>
          </a:p>
          <a:p>
            <a:r>
              <a:rPr lang="sv-SE"/>
              <a:t>Miljö</a:t>
            </a:r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FA527A37-1E6F-43C2-902F-EC0A4452C4D8}"/>
              </a:ext>
            </a:extLst>
          </p:cNvPr>
          <p:cNvSpPr txBox="1"/>
          <p:nvPr/>
        </p:nvSpPr>
        <p:spPr>
          <a:xfrm flipH="1">
            <a:off x="8532440" y="6453336"/>
            <a:ext cx="520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/>
              <a:t>44</a:t>
            </a:r>
          </a:p>
        </p:txBody>
      </p:sp>
    </p:spTree>
    <p:extLst>
      <p:ext uri="{BB962C8B-B14F-4D97-AF65-F5344CB8AC3E}">
        <p14:creationId xmlns:p14="http://schemas.microsoft.com/office/powerpoint/2010/main" val="2611774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13" grpId="0"/>
      <p:bldP spid="1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/>
          <p:cNvSpPr txBox="1"/>
          <p:nvPr/>
        </p:nvSpPr>
        <p:spPr>
          <a:xfrm>
            <a:off x="2085292" y="260648"/>
            <a:ext cx="4703403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/>
              <a:t>Ekonomi = Hushållning</a:t>
            </a:r>
          </a:p>
          <a:p>
            <a:pPr algn="ctr"/>
            <a:endParaRPr lang="sv-SE"/>
          </a:p>
          <a:p>
            <a:pPr algn="ctr"/>
            <a:r>
              <a:rPr lang="sv-SE"/>
              <a:t>Att se till att pengarna räcker hela månaden</a:t>
            </a:r>
          </a:p>
          <a:p>
            <a:pPr algn="ctr"/>
            <a:r>
              <a:rPr lang="sv-SE"/>
              <a:t>Att inte göra av med mer än vad man har råd till</a:t>
            </a:r>
          </a:p>
          <a:p>
            <a:endParaRPr lang="sv-SE"/>
          </a:p>
        </p:txBody>
      </p:sp>
      <p:sp>
        <p:nvSpPr>
          <p:cNvPr id="5" name="textruta 4"/>
          <p:cNvSpPr txBox="1"/>
          <p:nvPr/>
        </p:nvSpPr>
        <p:spPr>
          <a:xfrm>
            <a:off x="4000496" y="1214422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/>
              <a:t> </a:t>
            </a:r>
          </a:p>
        </p:txBody>
      </p:sp>
      <p:sp>
        <p:nvSpPr>
          <p:cNvPr id="6" name="textruta 5"/>
          <p:cNvSpPr txBox="1"/>
          <p:nvPr/>
        </p:nvSpPr>
        <p:spPr>
          <a:xfrm>
            <a:off x="2530669" y="1988669"/>
            <a:ext cx="38126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3200"/>
              <a:t>Ekonomiskt kretslopp</a:t>
            </a:r>
          </a:p>
        </p:txBody>
      </p:sp>
      <p:pic>
        <p:nvPicPr>
          <p:cNvPr id="6148" name="Picture 4" descr="http://www.jonasweb.nu/sidor/mediesamhallet/bilder/ekonomisktkretslopp_02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14546" y="2786058"/>
            <a:ext cx="4641380" cy="33289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>
            <a:extLst>
              <a:ext uri="{FF2B5EF4-FFF2-40B4-BE49-F238E27FC236}">
                <a16:creationId xmlns:a16="http://schemas.microsoft.com/office/drawing/2014/main" id="{58DAF156-A03B-9402-3F24-0810BA49F7C2}"/>
              </a:ext>
            </a:extLst>
          </p:cNvPr>
          <p:cNvSpPr txBox="1"/>
          <p:nvPr/>
        </p:nvSpPr>
        <p:spPr>
          <a:xfrm>
            <a:off x="3796935" y="627018"/>
            <a:ext cx="241207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3200" dirty="0"/>
              <a:t>Konjunkturer</a:t>
            </a:r>
          </a:p>
          <a:p>
            <a:endParaRPr lang="sv-SE" sz="3200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6BDF9B37-DDF4-A277-E49B-80C193E4BF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0632" y="1972878"/>
            <a:ext cx="4060099" cy="2577155"/>
          </a:xfrm>
          <a:prstGeom prst="rect">
            <a:avLst/>
          </a:prstGeom>
        </p:spPr>
      </p:pic>
      <p:sp>
        <p:nvSpPr>
          <p:cNvPr id="4" name="textruta 3">
            <a:extLst>
              <a:ext uri="{FF2B5EF4-FFF2-40B4-BE49-F238E27FC236}">
                <a16:creationId xmlns:a16="http://schemas.microsoft.com/office/drawing/2014/main" id="{2ACD9EDD-377F-5A1B-6F2A-6F9B70F63C62}"/>
              </a:ext>
            </a:extLst>
          </p:cNvPr>
          <p:cNvSpPr txBox="1"/>
          <p:nvPr/>
        </p:nvSpPr>
        <p:spPr>
          <a:xfrm>
            <a:off x="2774028" y="4963885"/>
            <a:ext cx="44578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Förändring av ett lands ekonomi sett över tid. </a:t>
            </a:r>
          </a:p>
        </p:txBody>
      </p:sp>
    </p:spTree>
    <p:extLst>
      <p:ext uri="{BB962C8B-B14F-4D97-AF65-F5344CB8AC3E}">
        <p14:creationId xmlns:p14="http://schemas.microsoft.com/office/powerpoint/2010/main" val="24456340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/>
          <p:cNvSpPr txBox="1"/>
          <p:nvPr/>
        </p:nvSpPr>
        <p:spPr>
          <a:xfrm>
            <a:off x="2714612" y="571480"/>
            <a:ext cx="396223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4800"/>
              <a:t>Högkonjunktur</a:t>
            </a:r>
          </a:p>
        </p:txBody>
      </p:sp>
      <p:sp>
        <p:nvSpPr>
          <p:cNvPr id="3" name="textruta 2"/>
          <p:cNvSpPr txBox="1"/>
          <p:nvPr/>
        </p:nvSpPr>
        <p:spPr>
          <a:xfrm>
            <a:off x="1357290" y="1857364"/>
            <a:ext cx="4042069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Goda tider!</a:t>
            </a:r>
          </a:p>
          <a:p>
            <a:endParaRPr lang="sv-SE" dirty="0"/>
          </a:p>
          <a:p>
            <a:pPr>
              <a:buFontTx/>
              <a:buChar char="-"/>
            </a:pPr>
            <a:r>
              <a:rPr lang="sv-SE" dirty="0"/>
              <a:t> Människor har mycket pengar = hög lön</a:t>
            </a:r>
          </a:p>
          <a:p>
            <a:pPr>
              <a:buFontTx/>
              <a:buChar char="-"/>
            </a:pPr>
            <a:r>
              <a:rPr lang="sv-SE" dirty="0"/>
              <a:t> Låg arbetslöshet</a:t>
            </a:r>
          </a:p>
          <a:p>
            <a:pPr>
              <a:buFontTx/>
              <a:buChar char="-"/>
            </a:pPr>
            <a:r>
              <a:rPr lang="sv-SE" dirty="0"/>
              <a:t> Stor köpkraft</a:t>
            </a:r>
          </a:p>
          <a:p>
            <a:endParaRPr lang="sv-SE" dirty="0"/>
          </a:p>
          <a:p>
            <a:r>
              <a:rPr lang="sv-SE" dirty="0"/>
              <a:t>Men…</a:t>
            </a:r>
          </a:p>
        </p:txBody>
      </p:sp>
      <p:sp>
        <p:nvSpPr>
          <p:cNvPr id="5" name="textruta 4"/>
          <p:cNvSpPr txBox="1"/>
          <p:nvPr/>
        </p:nvSpPr>
        <p:spPr>
          <a:xfrm>
            <a:off x="1273178" y="4053648"/>
            <a:ext cx="388302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Högre lön medför:</a:t>
            </a:r>
          </a:p>
          <a:p>
            <a:endParaRPr lang="sv-SE" dirty="0"/>
          </a:p>
          <a:p>
            <a:r>
              <a:rPr lang="sv-SE" dirty="0"/>
              <a:t>Höjda utgifter för företag, löner kostar </a:t>
            </a:r>
            <a:r>
              <a:rPr lang="sv-SE" dirty="0">
                <a:sym typeface="Wingdings" panose="05000000000000000000" pitchFamily="2" charset="2"/>
              </a:rPr>
              <a:t></a:t>
            </a:r>
            <a:endParaRPr lang="sv-SE" dirty="0"/>
          </a:p>
          <a:p>
            <a:r>
              <a:rPr lang="sv-SE" dirty="0"/>
              <a:t>Höjda priser </a:t>
            </a:r>
            <a:r>
              <a:rPr lang="sv-SE" dirty="0">
                <a:sym typeface="Wingdings" panose="05000000000000000000" pitchFamily="2" charset="2"/>
              </a:rPr>
              <a:t></a:t>
            </a:r>
            <a:endParaRPr lang="sv-SE" dirty="0"/>
          </a:p>
          <a:p>
            <a:r>
              <a:rPr lang="sv-SE" dirty="0"/>
              <a:t>Höjda avgifter inom offentlig sektor </a:t>
            </a:r>
            <a:r>
              <a:rPr lang="sv-SE" dirty="0">
                <a:sym typeface="Wingdings" panose="05000000000000000000" pitchFamily="2" charset="2"/>
              </a:rPr>
              <a:t></a:t>
            </a:r>
            <a:endParaRPr lang="sv-SE" dirty="0"/>
          </a:p>
          <a:p>
            <a:r>
              <a:rPr lang="sv-SE" dirty="0"/>
              <a:t>Höjda skatter </a:t>
            </a:r>
            <a:r>
              <a:rPr lang="sv-SE" dirty="0">
                <a:sym typeface="Wingdings" panose="05000000000000000000" pitchFamily="2" charset="2"/>
              </a:rPr>
              <a:t></a:t>
            </a:r>
            <a:r>
              <a:rPr lang="sv-SE" dirty="0"/>
              <a:t>…</a:t>
            </a:r>
          </a:p>
          <a:p>
            <a:endParaRPr lang="sv-SE" dirty="0"/>
          </a:p>
          <a:p>
            <a:r>
              <a:rPr lang="sv-SE" dirty="0"/>
              <a:t>Inflation: När pengar tappar värde. </a:t>
            </a:r>
          </a:p>
        </p:txBody>
      </p:sp>
      <p:sp>
        <p:nvSpPr>
          <p:cNvPr id="10" name="Moln 9"/>
          <p:cNvSpPr/>
          <p:nvPr/>
        </p:nvSpPr>
        <p:spPr>
          <a:xfrm>
            <a:off x="5286380" y="3214686"/>
            <a:ext cx="1714512" cy="1428760"/>
          </a:xfrm>
          <a:prstGeom prst="cloud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>
                <a:solidFill>
                  <a:schemeClr val="tx1"/>
                </a:solidFill>
              </a:rPr>
              <a:t>Pengarna räcker inte till</a:t>
            </a:r>
          </a:p>
        </p:txBody>
      </p:sp>
      <p:sp>
        <p:nvSpPr>
          <p:cNvPr id="11" name="Moln 10"/>
          <p:cNvSpPr/>
          <p:nvPr/>
        </p:nvSpPr>
        <p:spPr>
          <a:xfrm>
            <a:off x="7215206" y="2928934"/>
            <a:ext cx="1714512" cy="1785950"/>
          </a:xfrm>
          <a:prstGeom prst="cloud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>
                <a:solidFill>
                  <a:schemeClr val="tx1"/>
                </a:solidFill>
              </a:rPr>
              <a:t>Arbetare kräver högre lön</a:t>
            </a:r>
          </a:p>
        </p:txBody>
      </p:sp>
      <p:sp>
        <p:nvSpPr>
          <p:cNvPr id="12" name="Moln 11"/>
          <p:cNvSpPr/>
          <p:nvPr/>
        </p:nvSpPr>
        <p:spPr>
          <a:xfrm>
            <a:off x="5715008" y="4857760"/>
            <a:ext cx="2500330" cy="1714512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tx1"/>
                </a:solidFill>
              </a:rPr>
              <a:t>Företag fortsätter att höja priser</a:t>
            </a:r>
          </a:p>
        </p:txBody>
      </p:sp>
      <p:sp>
        <p:nvSpPr>
          <p:cNvPr id="13" name="Bågformad 12"/>
          <p:cNvSpPr/>
          <p:nvPr/>
        </p:nvSpPr>
        <p:spPr>
          <a:xfrm rot="15666108">
            <a:off x="5173051" y="4484546"/>
            <a:ext cx="1071570" cy="1121284"/>
          </a:xfrm>
          <a:prstGeom prst="circular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chemeClr val="tx1"/>
              </a:solidFill>
            </a:endParaRPr>
          </a:p>
        </p:txBody>
      </p:sp>
      <p:sp>
        <p:nvSpPr>
          <p:cNvPr id="14" name="Bågformad 13"/>
          <p:cNvSpPr/>
          <p:nvPr/>
        </p:nvSpPr>
        <p:spPr>
          <a:xfrm>
            <a:off x="6572264" y="2571744"/>
            <a:ext cx="978408" cy="978408"/>
          </a:xfrm>
          <a:prstGeom prst="circular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chemeClr val="tx1"/>
              </a:solidFill>
            </a:endParaRPr>
          </a:p>
        </p:txBody>
      </p:sp>
      <p:sp>
        <p:nvSpPr>
          <p:cNvPr id="15" name="Bågformad 14"/>
          <p:cNvSpPr/>
          <p:nvPr/>
        </p:nvSpPr>
        <p:spPr>
          <a:xfrm rot="7139739">
            <a:off x="7989772" y="4533515"/>
            <a:ext cx="978408" cy="978408"/>
          </a:xfrm>
          <a:prstGeom prst="circular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chemeClr val="tx1"/>
              </a:solidFill>
            </a:endParaRPr>
          </a:p>
        </p:txBody>
      </p:sp>
      <p:pic>
        <p:nvPicPr>
          <p:cNvPr id="1026" name="Picture 2" descr="https://www.tranemo.se/innehall/2017/10/17725612-icons-customer-satisfaction-scaled.jpg">
            <a:extLst>
              <a:ext uri="{FF2B5EF4-FFF2-40B4-BE49-F238E27FC236}">
                <a16:creationId xmlns:a16="http://schemas.microsoft.com/office/drawing/2014/main" id="{857D8928-986C-4182-BAAD-78B91A8A36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5912" t="56945" r="127562" b="-15278"/>
          <a:stretch/>
        </p:blipFill>
        <p:spPr bwMode="auto">
          <a:xfrm>
            <a:off x="688381" y="2022323"/>
            <a:ext cx="2592288" cy="3000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Bildobjekt 3">
            <a:extLst>
              <a:ext uri="{FF2B5EF4-FFF2-40B4-BE49-F238E27FC236}">
                <a16:creationId xmlns:a16="http://schemas.microsoft.com/office/drawing/2014/main" id="{3F901B4D-F373-4DF0-9BBB-D00AECE5ABD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476" t="24801" r="64175" b="25000"/>
          <a:stretch/>
        </p:blipFill>
        <p:spPr>
          <a:xfrm>
            <a:off x="6876620" y="295765"/>
            <a:ext cx="2061273" cy="20531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/>
          <p:cNvSpPr txBox="1"/>
          <p:nvPr/>
        </p:nvSpPr>
        <p:spPr>
          <a:xfrm>
            <a:off x="1214414" y="714356"/>
            <a:ext cx="6997685" cy="535531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/>
              <a:t>När gränsen är nådd:</a:t>
            </a:r>
          </a:p>
          <a:p>
            <a:endParaRPr lang="sv-SE"/>
          </a:p>
          <a:p>
            <a:pPr>
              <a:buFont typeface="Arial" charset="0"/>
              <a:buChar char="•"/>
            </a:pPr>
            <a:r>
              <a:rPr lang="sv-SE"/>
              <a:t>Företagens inkomster minskar</a:t>
            </a:r>
          </a:p>
          <a:p>
            <a:pPr>
              <a:buFont typeface="Arial" charset="0"/>
              <a:buChar char="•"/>
            </a:pPr>
            <a:r>
              <a:rPr lang="sv-SE"/>
              <a:t>Företagens kostnader är desamma</a:t>
            </a:r>
          </a:p>
          <a:p>
            <a:pPr>
              <a:buFont typeface="Arial" charset="0"/>
              <a:buChar char="•"/>
            </a:pPr>
            <a:r>
              <a:rPr lang="sv-SE"/>
              <a:t>För vinst måste kostnaden sänkas…</a:t>
            </a:r>
          </a:p>
          <a:p>
            <a:pPr>
              <a:buFont typeface="Arial" charset="0"/>
              <a:buChar char="•"/>
            </a:pPr>
            <a:endParaRPr lang="sv-SE"/>
          </a:p>
          <a:p>
            <a:pPr>
              <a:buFont typeface="Arial" charset="0"/>
              <a:buChar char="•"/>
            </a:pPr>
            <a:endParaRPr lang="sv-SE"/>
          </a:p>
          <a:p>
            <a:pPr>
              <a:buFont typeface="Arial" charset="0"/>
              <a:buChar char="•"/>
            </a:pPr>
            <a:endParaRPr lang="sv-SE"/>
          </a:p>
          <a:p>
            <a:pPr>
              <a:buFont typeface="Arial" charset="0"/>
              <a:buChar char="•"/>
            </a:pPr>
            <a:r>
              <a:rPr lang="sv-SE"/>
              <a:t>Avskeda</a:t>
            </a:r>
          </a:p>
          <a:p>
            <a:pPr>
              <a:buFont typeface="Arial" charset="0"/>
              <a:buChar char="•"/>
            </a:pPr>
            <a:r>
              <a:rPr lang="sv-SE"/>
              <a:t>Flytta till billigare lokaler</a:t>
            </a:r>
          </a:p>
          <a:p>
            <a:pPr>
              <a:buFont typeface="Arial" charset="0"/>
              <a:buChar char="•"/>
            </a:pPr>
            <a:r>
              <a:rPr lang="sv-SE"/>
              <a:t>Sänka standarden </a:t>
            </a:r>
          </a:p>
          <a:p>
            <a:pPr>
              <a:buFont typeface="Arial" charset="0"/>
              <a:buChar char="•"/>
            </a:pPr>
            <a:endParaRPr lang="sv-SE"/>
          </a:p>
          <a:p>
            <a:pPr>
              <a:buFont typeface="Arial" charset="0"/>
              <a:buChar char="•"/>
            </a:pPr>
            <a:endParaRPr lang="sv-SE"/>
          </a:p>
          <a:p>
            <a:r>
              <a:rPr lang="sv-SE"/>
              <a:t>Detta medför:</a:t>
            </a:r>
          </a:p>
          <a:p>
            <a:endParaRPr lang="sv-SE"/>
          </a:p>
          <a:p>
            <a:pPr>
              <a:buFont typeface="Arial" charset="0"/>
              <a:buChar char="•"/>
            </a:pPr>
            <a:r>
              <a:rPr lang="sv-SE"/>
              <a:t>Arbetslöshet</a:t>
            </a:r>
          </a:p>
          <a:p>
            <a:pPr>
              <a:buFont typeface="Arial" charset="0"/>
              <a:buChar char="•"/>
            </a:pPr>
            <a:r>
              <a:rPr lang="sv-SE"/>
              <a:t>Ingen som köper varor – människor sparar istället för att handla</a:t>
            </a:r>
          </a:p>
          <a:p>
            <a:pPr>
              <a:buFont typeface="Arial" charset="0"/>
              <a:buChar char="•"/>
            </a:pPr>
            <a:r>
              <a:rPr lang="sv-SE"/>
              <a:t>Offentliga sektorn får in mindre pengar – mindre pengar går ut till folket</a:t>
            </a:r>
          </a:p>
          <a:p>
            <a:pPr>
              <a:buFont typeface="Arial" charset="0"/>
              <a:buChar char="•"/>
            </a:pPr>
            <a:endParaRPr lang="sv-SE"/>
          </a:p>
        </p:txBody>
      </p:sp>
      <p:pic>
        <p:nvPicPr>
          <p:cNvPr id="3074" name="Picture 2" descr="http://www.webbmatte.se/bilder_ma_6/graf-01.jpg"/>
          <p:cNvPicPr>
            <a:picLocks noChangeAspect="1" noChangeArrowheads="1"/>
          </p:cNvPicPr>
          <p:nvPr/>
        </p:nvPicPr>
        <p:blipFill>
          <a:blip r:embed="rId2" cstate="print"/>
          <a:srcRect t="8654" r="11874"/>
          <a:stretch>
            <a:fillRect/>
          </a:stretch>
        </p:blipFill>
        <p:spPr bwMode="auto">
          <a:xfrm>
            <a:off x="5076056" y="2641524"/>
            <a:ext cx="3357586" cy="2262186"/>
          </a:xfrm>
          <a:prstGeom prst="rect">
            <a:avLst/>
          </a:prstGeom>
          <a:noFill/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DFC4BB5C-E164-401F-91DE-621F0B2587F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825" t="24801" r="35825" b="24801"/>
          <a:stretch/>
        </p:blipFill>
        <p:spPr>
          <a:xfrm>
            <a:off x="5775901" y="260648"/>
            <a:ext cx="1957896" cy="19578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/>
          <p:cNvSpPr txBox="1"/>
          <p:nvPr/>
        </p:nvSpPr>
        <p:spPr>
          <a:xfrm>
            <a:off x="1331640" y="1196752"/>
            <a:ext cx="373781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4800"/>
              <a:t>Lågkonjunktur</a:t>
            </a:r>
          </a:p>
        </p:txBody>
      </p:sp>
      <p:sp>
        <p:nvSpPr>
          <p:cNvPr id="4" name="textruta 3"/>
          <p:cNvSpPr txBox="1"/>
          <p:nvPr/>
        </p:nvSpPr>
        <p:spPr>
          <a:xfrm>
            <a:off x="2857488" y="3000372"/>
            <a:ext cx="1790875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/>
              <a:t>Dåliga tider!</a:t>
            </a:r>
          </a:p>
          <a:p>
            <a:endParaRPr lang="sv-SE"/>
          </a:p>
          <a:p>
            <a:r>
              <a:rPr lang="sv-SE"/>
              <a:t>Lite pengar </a:t>
            </a:r>
          </a:p>
          <a:p>
            <a:r>
              <a:rPr lang="sv-SE"/>
              <a:t>Hög arbetslöshet</a:t>
            </a:r>
          </a:p>
          <a:p>
            <a:r>
              <a:rPr lang="sv-SE"/>
              <a:t>Dålig köpkraft</a:t>
            </a:r>
          </a:p>
        </p:txBody>
      </p:sp>
      <p:sp>
        <p:nvSpPr>
          <p:cNvPr id="5" name="textruta 4"/>
          <p:cNvSpPr txBox="1"/>
          <p:nvPr/>
        </p:nvSpPr>
        <p:spPr>
          <a:xfrm>
            <a:off x="5357818" y="3786190"/>
            <a:ext cx="3327899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/>
              <a:t>Vad kan man göra?</a:t>
            </a:r>
          </a:p>
          <a:p>
            <a:endParaRPr lang="sv-SE"/>
          </a:p>
          <a:p>
            <a:r>
              <a:rPr lang="sv-SE"/>
              <a:t>Sänka räntan på banken</a:t>
            </a:r>
          </a:p>
          <a:p>
            <a:r>
              <a:rPr lang="sv-SE"/>
              <a:t>Arbetsmarknadspolitiska åtgärder</a:t>
            </a:r>
          </a:p>
          <a:p>
            <a:endParaRPr lang="sv-SE"/>
          </a:p>
        </p:txBody>
      </p:sp>
      <p:pic>
        <p:nvPicPr>
          <p:cNvPr id="3" name="Picture 2" descr="https://www.tranemo.se/innehall/2017/10/17725612-icons-customer-satisfaction-scaled.jpg">
            <a:extLst>
              <a:ext uri="{FF2B5EF4-FFF2-40B4-BE49-F238E27FC236}">
                <a16:creationId xmlns:a16="http://schemas.microsoft.com/office/drawing/2014/main" id="{C8B7EB9F-F5E1-4CBC-AC29-F6CC3D3441D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606" t="23401" r="7476" b="23400"/>
          <a:stretch/>
        </p:blipFill>
        <p:spPr bwMode="auto">
          <a:xfrm>
            <a:off x="5699601" y="692696"/>
            <a:ext cx="2644332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0770CCCA-E5B3-41E6-B9F7-8627FBEDC6D8}"/>
              </a:ext>
            </a:extLst>
          </p:cNvPr>
          <p:cNvSpPr txBox="1"/>
          <p:nvPr/>
        </p:nvSpPr>
        <p:spPr>
          <a:xfrm flipH="1">
            <a:off x="8532440" y="6453336"/>
            <a:ext cx="520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/>
              <a:t>48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www.svd.se/multimedia/dynamic/00117/11715819_117267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18303" y="928670"/>
            <a:ext cx="3625697" cy="4500594"/>
          </a:xfrm>
          <a:prstGeom prst="rect">
            <a:avLst/>
          </a:prstGeom>
          <a:noFill/>
        </p:spPr>
      </p:pic>
      <p:sp>
        <p:nvSpPr>
          <p:cNvPr id="2" name="textruta 1"/>
          <p:cNvSpPr txBox="1"/>
          <p:nvPr/>
        </p:nvSpPr>
        <p:spPr>
          <a:xfrm>
            <a:off x="1000100" y="500042"/>
            <a:ext cx="4656083" cy="43704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4400" dirty="0"/>
              <a:t>Skatt och avgifter</a:t>
            </a:r>
          </a:p>
          <a:p>
            <a:endParaRPr lang="sv-SE" u="sng" dirty="0"/>
          </a:p>
          <a:p>
            <a:r>
              <a:rPr lang="sv-SE" u="sng" dirty="0"/>
              <a:t>Kommunalskatt </a:t>
            </a:r>
            <a:r>
              <a:rPr lang="sv-SE" dirty="0"/>
              <a:t>: 33%</a:t>
            </a:r>
          </a:p>
          <a:p>
            <a:endParaRPr lang="sv-SE" dirty="0"/>
          </a:p>
          <a:p>
            <a:r>
              <a:rPr lang="sv-SE" u="sng" dirty="0"/>
              <a:t>Kyrklig avgift</a:t>
            </a:r>
            <a:r>
              <a:rPr lang="sv-SE" dirty="0"/>
              <a:t>: för medlemmar i Svenska kyrkan,  </a:t>
            </a:r>
          </a:p>
          <a:p>
            <a:r>
              <a:rPr lang="sv-SE" dirty="0"/>
              <a:t>		0,98% av inkomsten </a:t>
            </a:r>
          </a:p>
          <a:p>
            <a:r>
              <a:rPr lang="sv-SE" dirty="0"/>
              <a:t>		+ begravningsavgift för alla</a:t>
            </a:r>
          </a:p>
          <a:p>
            <a:endParaRPr lang="sv-SE" dirty="0"/>
          </a:p>
          <a:p>
            <a:endParaRPr lang="sv-SE" dirty="0"/>
          </a:p>
          <a:p>
            <a:r>
              <a:rPr lang="sv-SE" u="sng" dirty="0"/>
              <a:t>Arbetsgivaravgift:  </a:t>
            </a:r>
            <a:r>
              <a:rPr lang="sv-SE" dirty="0"/>
              <a:t>1/3 av lönen för arbetaren</a:t>
            </a:r>
          </a:p>
          <a:p>
            <a:endParaRPr lang="sv-SE" u="sng" dirty="0"/>
          </a:p>
          <a:p>
            <a:r>
              <a:rPr lang="sv-SE" u="sng" dirty="0"/>
              <a:t>Moms: </a:t>
            </a:r>
            <a:r>
              <a:rPr lang="sv-SE" dirty="0"/>
              <a:t>skatt på varor och tjänster</a:t>
            </a:r>
          </a:p>
          <a:p>
            <a:endParaRPr lang="sv-SE" dirty="0"/>
          </a:p>
          <a:p>
            <a:r>
              <a:rPr lang="sv-SE" u="sng" dirty="0"/>
              <a:t>Övriga skatter: </a:t>
            </a:r>
            <a:r>
              <a:rPr lang="sv-SE" dirty="0"/>
              <a:t>alkohol, tobak, miljö, bil </a:t>
            </a:r>
            <a:r>
              <a:rPr lang="sv-SE" dirty="0" err="1"/>
              <a:t>etc</a:t>
            </a:r>
            <a:r>
              <a:rPr lang="sv-SE" dirty="0"/>
              <a:t>…</a:t>
            </a:r>
          </a:p>
        </p:txBody>
      </p:sp>
      <p:sp>
        <p:nvSpPr>
          <p:cNvPr id="4" name="textruta 3"/>
          <p:cNvSpPr txBox="1"/>
          <p:nvPr/>
        </p:nvSpPr>
        <p:spPr>
          <a:xfrm>
            <a:off x="1214414" y="5643578"/>
            <a:ext cx="742741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/>
              <a:t>Självdeklaration.     Taxerad inkomst.    </a:t>
            </a:r>
          </a:p>
          <a:p>
            <a:endParaRPr lang="sv-SE"/>
          </a:p>
          <a:p>
            <a:r>
              <a:rPr lang="sv-SE"/>
              <a:t>Arbetsgivaren måste ha betalt in rätt skatt för att du inte ska åka på restskatt.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hemmingsson.files.wordpress.com/2007/02/skat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1428736"/>
            <a:ext cx="7339276" cy="4214842"/>
          </a:xfrm>
          <a:prstGeom prst="rect">
            <a:avLst/>
          </a:prstGeom>
          <a:noFill/>
        </p:spPr>
      </p:pic>
      <p:sp>
        <p:nvSpPr>
          <p:cNvPr id="3" name="textruta 2"/>
          <p:cNvSpPr txBox="1"/>
          <p:nvPr/>
        </p:nvSpPr>
        <p:spPr>
          <a:xfrm>
            <a:off x="2928926" y="642918"/>
            <a:ext cx="34671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3600"/>
              <a:t>Vad säger Bamse?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/>
          <p:cNvSpPr txBox="1"/>
          <p:nvPr/>
        </p:nvSpPr>
        <p:spPr>
          <a:xfrm>
            <a:off x="3995936" y="836712"/>
            <a:ext cx="808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/>
              <a:t>Pengar</a:t>
            </a:r>
          </a:p>
        </p:txBody>
      </p:sp>
      <p:sp>
        <p:nvSpPr>
          <p:cNvPr id="3" name="textruta 2"/>
          <p:cNvSpPr txBox="1"/>
          <p:nvPr/>
        </p:nvSpPr>
        <p:spPr>
          <a:xfrm>
            <a:off x="1475656" y="1844824"/>
            <a:ext cx="1981504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Valutor</a:t>
            </a:r>
          </a:p>
          <a:p>
            <a:endParaRPr lang="sv-SE" dirty="0"/>
          </a:p>
          <a:p>
            <a:pPr marL="285750" indent="-285750">
              <a:buFontTx/>
              <a:buChar char="-"/>
            </a:pPr>
            <a:r>
              <a:rPr lang="sv-SE" dirty="0"/>
              <a:t>Sedlar och mynt</a:t>
            </a:r>
          </a:p>
          <a:p>
            <a:pPr marL="285750" indent="-285750">
              <a:buFontTx/>
              <a:buChar char="-"/>
            </a:pPr>
            <a:r>
              <a:rPr lang="sv-SE" dirty="0"/>
              <a:t>Virtuella pengar</a:t>
            </a:r>
          </a:p>
          <a:p>
            <a:pPr marL="285750" indent="-285750">
              <a:buFontTx/>
              <a:buChar char="-"/>
            </a:pPr>
            <a:r>
              <a:rPr lang="sv-SE" dirty="0"/>
              <a:t>Digitala pengar</a:t>
            </a:r>
          </a:p>
          <a:p>
            <a:pPr marL="285750" indent="-285750">
              <a:buFontTx/>
              <a:buChar char="-"/>
            </a:pPr>
            <a:endParaRPr lang="sv-SE" dirty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1231227"/>
            <a:ext cx="4408398" cy="2861048"/>
          </a:xfrm>
          <a:prstGeom prst="rect">
            <a:avLst/>
          </a:prstGeom>
        </p:spPr>
      </p:pic>
      <p:pic>
        <p:nvPicPr>
          <p:cNvPr id="5" name="Bildobjekt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2160" y="4596725"/>
            <a:ext cx="2372989" cy="1334806"/>
          </a:xfrm>
          <a:prstGeom prst="rect">
            <a:avLst/>
          </a:prstGeom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5656" y="3741187"/>
            <a:ext cx="3041915" cy="1711077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3604AC57-2805-4115-A418-E5B0A29B4F59}"/>
              </a:ext>
            </a:extLst>
          </p:cNvPr>
          <p:cNvSpPr txBox="1"/>
          <p:nvPr/>
        </p:nvSpPr>
        <p:spPr>
          <a:xfrm flipH="1">
            <a:off x="8100392" y="6407617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/>
              <a:t>25</a:t>
            </a:r>
          </a:p>
        </p:txBody>
      </p:sp>
    </p:spTree>
    <p:extLst>
      <p:ext uri="{BB962C8B-B14F-4D97-AF65-F5344CB8AC3E}">
        <p14:creationId xmlns:p14="http://schemas.microsoft.com/office/powerpoint/2010/main" val="1482225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/>
          <p:cNvSpPr txBox="1"/>
          <p:nvPr/>
        </p:nvSpPr>
        <p:spPr>
          <a:xfrm>
            <a:off x="2000232" y="285728"/>
            <a:ext cx="570220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4800" dirty="0"/>
              <a:t>Utbud och efterfrågan</a:t>
            </a:r>
          </a:p>
        </p:txBody>
      </p:sp>
      <p:pic>
        <p:nvPicPr>
          <p:cNvPr id="26626" name="Picture 2" descr="http://r002049.helsingborg.se/komvux/lb/textniv1/shb/prisbild/bilder/uekurv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567" y="1159841"/>
            <a:ext cx="4482434" cy="4482434"/>
          </a:xfrm>
          <a:prstGeom prst="rect">
            <a:avLst/>
          </a:prstGeom>
          <a:noFill/>
        </p:spPr>
      </p:pic>
      <p:sp>
        <p:nvSpPr>
          <p:cNvPr id="4" name="textruta 3"/>
          <p:cNvSpPr txBox="1"/>
          <p:nvPr/>
        </p:nvSpPr>
        <p:spPr>
          <a:xfrm>
            <a:off x="4572001" y="1359038"/>
            <a:ext cx="420413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/>
              <a:t>Köparen vill betala så lite som möjligt: </a:t>
            </a:r>
          </a:p>
          <a:p>
            <a:endParaRPr lang="sv-SE" sz="2000" dirty="0"/>
          </a:p>
          <a:p>
            <a:r>
              <a:rPr lang="sv-SE" sz="2000" dirty="0"/>
              <a:t>Säljaren vill sälja så dyrt som möjligt. </a:t>
            </a:r>
          </a:p>
          <a:p>
            <a:endParaRPr lang="sv-SE" sz="2000" dirty="0"/>
          </a:p>
          <a:p>
            <a:r>
              <a:rPr lang="sv-SE" sz="2000" dirty="0"/>
              <a:t>Priset bestäms av vad både säljare och </a:t>
            </a:r>
          </a:p>
          <a:p>
            <a:r>
              <a:rPr lang="sv-SE" sz="2000" dirty="0"/>
              <a:t>köpare tycker är rimligt.  </a:t>
            </a:r>
          </a:p>
          <a:p>
            <a:endParaRPr lang="sv-SE" sz="2000" dirty="0"/>
          </a:p>
          <a:p>
            <a:endParaRPr lang="sv-SE" sz="2000" dirty="0"/>
          </a:p>
          <a:p>
            <a:endParaRPr lang="sv-SE" sz="2000" dirty="0"/>
          </a:p>
          <a:p>
            <a:r>
              <a:rPr lang="sv-SE" sz="2000" dirty="0"/>
              <a:t>Jämvikt: </a:t>
            </a:r>
          </a:p>
          <a:p>
            <a:endParaRPr lang="sv-SE" sz="2000" dirty="0"/>
          </a:p>
          <a:p>
            <a:r>
              <a:rPr lang="sv-SE" sz="2000" dirty="0"/>
              <a:t>I skärningspunkten finns det pris som köparna vill köpa så många varor som säljarna vill sälja</a:t>
            </a:r>
          </a:p>
        </p:txBody>
      </p:sp>
      <p:sp>
        <p:nvSpPr>
          <p:cNvPr id="3" name="textruta 2"/>
          <p:cNvSpPr txBox="1"/>
          <p:nvPr/>
        </p:nvSpPr>
        <p:spPr>
          <a:xfrm>
            <a:off x="8100392" y="616530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25606B7D-4870-4A22-A359-988C448415A4}"/>
              </a:ext>
            </a:extLst>
          </p:cNvPr>
          <p:cNvSpPr txBox="1"/>
          <p:nvPr/>
        </p:nvSpPr>
        <p:spPr>
          <a:xfrm>
            <a:off x="8239404" y="6407617"/>
            <a:ext cx="6530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/>
              <a:t>29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87384F-8401-AA44-326C-EF36E6271D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>
            <a:extLst>
              <a:ext uri="{FF2B5EF4-FFF2-40B4-BE49-F238E27FC236}">
                <a16:creationId xmlns:a16="http://schemas.microsoft.com/office/drawing/2014/main" id="{1DD21D7B-DFB9-AF22-12AB-DC6906EA65B2}"/>
              </a:ext>
            </a:extLst>
          </p:cNvPr>
          <p:cNvSpPr txBox="1"/>
          <p:nvPr/>
        </p:nvSpPr>
        <p:spPr>
          <a:xfrm>
            <a:off x="2000232" y="285728"/>
            <a:ext cx="570220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4800" dirty="0"/>
              <a:t>Utbud och efterfrågan</a:t>
            </a:r>
          </a:p>
        </p:txBody>
      </p:sp>
      <p:pic>
        <p:nvPicPr>
          <p:cNvPr id="26626" name="Picture 2" descr="http://r002049.helsingborg.se/komvux/lb/textniv1/shb/prisbild/bilder/uekurv.gif">
            <a:extLst>
              <a:ext uri="{FF2B5EF4-FFF2-40B4-BE49-F238E27FC236}">
                <a16:creationId xmlns:a16="http://schemas.microsoft.com/office/drawing/2014/main" id="{6BB38458-7B1F-5E04-D6C5-B151FF9DDF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567" y="1159841"/>
            <a:ext cx="3569814" cy="3569814"/>
          </a:xfrm>
          <a:prstGeom prst="rect">
            <a:avLst/>
          </a:prstGeom>
          <a:noFill/>
        </p:spPr>
      </p:pic>
      <p:sp>
        <p:nvSpPr>
          <p:cNvPr id="4" name="textruta 3">
            <a:extLst>
              <a:ext uri="{FF2B5EF4-FFF2-40B4-BE49-F238E27FC236}">
                <a16:creationId xmlns:a16="http://schemas.microsoft.com/office/drawing/2014/main" id="{17836428-9D8B-D928-03EB-E5C1249BED0D}"/>
              </a:ext>
            </a:extLst>
          </p:cNvPr>
          <p:cNvSpPr txBox="1"/>
          <p:nvPr/>
        </p:nvSpPr>
        <p:spPr>
          <a:xfrm>
            <a:off x="4046484" y="1359038"/>
            <a:ext cx="4845996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i="1" dirty="0"/>
              <a:t>* Köparen vill betala så lite som möjligt: </a:t>
            </a:r>
          </a:p>
          <a:p>
            <a:endParaRPr lang="sv-SE" sz="2000" dirty="0"/>
          </a:p>
          <a:p>
            <a:r>
              <a:rPr lang="sv-SE" sz="2000" dirty="0" err="1"/>
              <a:t>Efterfrågekurvan</a:t>
            </a:r>
            <a:r>
              <a:rPr lang="sv-SE" sz="2000" dirty="0"/>
              <a:t> </a:t>
            </a:r>
            <a:r>
              <a:rPr lang="sv-SE" sz="2000" b="1" dirty="0"/>
              <a:t>E </a:t>
            </a:r>
            <a:r>
              <a:rPr lang="sv-SE" sz="2000" dirty="0"/>
              <a:t>visar hur mycket kunderna vill köpa. </a:t>
            </a:r>
          </a:p>
          <a:p>
            <a:r>
              <a:rPr lang="sv-SE" sz="2000" dirty="0"/>
              <a:t>Ju dyrare vara desto färre kunder – kurvan lutar nedåt, färre kunder köper</a:t>
            </a:r>
          </a:p>
          <a:p>
            <a:endParaRPr lang="sv-SE" sz="2000" dirty="0"/>
          </a:p>
          <a:p>
            <a:r>
              <a:rPr lang="sv-SE" sz="2000" i="1" dirty="0"/>
              <a:t>* Säljaren vill sälja så dyrt som möjligt. </a:t>
            </a:r>
          </a:p>
          <a:p>
            <a:endParaRPr lang="sv-SE" sz="2000" dirty="0"/>
          </a:p>
          <a:p>
            <a:r>
              <a:rPr lang="sv-SE" sz="2000" dirty="0"/>
              <a:t>Utbudskurva </a:t>
            </a:r>
            <a:r>
              <a:rPr lang="sv-SE" sz="2000" b="1" dirty="0"/>
              <a:t>U </a:t>
            </a:r>
            <a:r>
              <a:rPr lang="sv-SE" sz="2000" dirty="0"/>
              <a:t>visar hur mycket säljarna vill sälja vid olika pris. Om priset är lågt tjänar säljarna inte så mycket och vill sälja få varor. </a:t>
            </a:r>
          </a:p>
          <a:p>
            <a:r>
              <a:rPr lang="sv-SE" sz="2000" dirty="0"/>
              <a:t> </a:t>
            </a:r>
          </a:p>
          <a:p>
            <a:r>
              <a:rPr lang="sv-SE" sz="2000" dirty="0"/>
              <a:t>Kurvan lutar uppåt – antalet varor som </a:t>
            </a:r>
          </a:p>
          <a:p>
            <a:r>
              <a:rPr lang="sv-SE" sz="2000" dirty="0"/>
              <a:t>säljarna vill sälja ökar när priset är högt.</a:t>
            </a:r>
          </a:p>
          <a:p>
            <a:endParaRPr lang="sv-SE" sz="2000" dirty="0"/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57AC790B-687D-BC42-8710-CF2E59532E71}"/>
              </a:ext>
            </a:extLst>
          </p:cNvPr>
          <p:cNvSpPr txBox="1"/>
          <p:nvPr/>
        </p:nvSpPr>
        <p:spPr>
          <a:xfrm>
            <a:off x="8100392" y="616530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12B40C65-F14B-A652-8A26-1C5E0A094A2F}"/>
              </a:ext>
            </a:extLst>
          </p:cNvPr>
          <p:cNvSpPr txBox="1"/>
          <p:nvPr/>
        </p:nvSpPr>
        <p:spPr>
          <a:xfrm>
            <a:off x="8239404" y="6407617"/>
            <a:ext cx="6530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/>
              <a:t>29</a:t>
            </a:r>
          </a:p>
        </p:txBody>
      </p:sp>
    </p:spTree>
    <p:extLst>
      <p:ext uri="{BB962C8B-B14F-4D97-AF65-F5344CB8AC3E}">
        <p14:creationId xmlns:p14="http://schemas.microsoft.com/office/powerpoint/2010/main" val="222621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46E31C-63C0-5EF9-F0B5-77F15EA8A6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>
            <a:extLst>
              <a:ext uri="{FF2B5EF4-FFF2-40B4-BE49-F238E27FC236}">
                <a16:creationId xmlns:a16="http://schemas.microsoft.com/office/drawing/2014/main" id="{355E0BDA-DCDC-7F2E-A304-90C6C9D956FF}"/>
              </a:ext>
            </a:extLst>
          </p:cNvPr>
          <p:cNvSpPr txBox="1"/>
          <p:nvPr/>
        </p:nvSpPr>
        <p:spPr>
          <a:xfrm>
            <a:off x="2000232" y="285728"/>
            <a:ext cx="551466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000" dirty="0"/>
              <a:t>Hur påverkas </a:t>
            </a:r>
          </a:p>
          <a:p>
            <a:r>
              <a:rPr lang="sv-SE" sz="4000" dirty="0"/>
              <a:t>utbud och efterfrågan?</a:t>
            </a: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2FC4B2F9-61A5-6188-6AC1-A0B47EFB8F11}"/>
              </a:ext>
            </a:extLst>
          </p:cNvPr>
          <p:cNvSpPr txBox="1"/>
          <p:nvPr/>
        </p:nvSpPr>
        <p:spPr>
          <a:xfrm>
            <a:off x="1392875" y="1346408"/>
            <a:ext cx="7499605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v-SE" dirty="0"/>
          </a:p>
          <a:p>
            <a:r>
              <a:rPr lang="sv-SE" dirty="0"/>
              <a:t>Exempel på olika faktorer som påverkar kunderna: </a:t>
            </a:r>
          </a:p>
          <a:p>
            <a:endParaRPr lang="sv-SE" dirty="0"/>
          </a:p>
          <a:p>
            <a:r>
              <a:rPr lang="sv-SE" b="1" dirty="0"/>
              <a:t>Reklam</a:t>
            </a:r>
            <a:r>
              <a:rPr lang="sv-SE" dirty="0"/>
              <a:t> – Målet är att få dig att köpa, skapa efterfrågan. Företag anlitar kända personer som förespråkar en vara, </a:t>
            </a:r>
            <a:r>
              <a:rPr lang="sv-SE" dirty="0" err="1"/>
              <a:t>influencers</a:t>
            </a:r>
            <a:r>
              <a:rPr lang="sv-SE" dirty="0"/>
              <a:t>. </a:t>
            </a:r>
          </a:p>
          <a:p>
            <a:r>
              <a:rPr lang="sv-SE" dirty="0"/>
              <a:t> </a:t>
            </a:r>
          </a:p>
          <a:p>
            <a:r>
              <a:rPr lang="sv-SE" b="1" dirty="0"/>
              <a:t>Närhet och service </a:t>
            </a:r>
            <a:r>
              <a:rPr lang="sv-SE" dirty="0"/>
              <a:t>– finns varan nära dig, där du bor? Kan du få bättre och personlig service om du köper ett visst märke?</a:t>
            </a:r>
          </a:p>
          <a:p>
            <a:endParaRPr lang="sv-SE" dirty="0"/>
          </a:p>
          <a:p>
            <a:r>
              <a:rPr lang="sv-SE" b="1" dirty="0"/>
              <a:t>Rabatter</a:t>
            </a:r>
            <a:r>
              <a:rPr lang="sv-SE" dirty="0"/>
              <a:t> – Affärer kan ge mängdrabatter till trogna kunder</a:t>
            </a:r>
          </a:p>
          <a:p>
            <a:endParaRPr lang="sv-SE" dirty="0"/>
          </a:p>
          <a:p>
            <a:r>
              <a:rPr lang="sv-SE" b="1" dirty="0"/>
              <a:t>Etik</a:t>
            </a:r>
            <a:r>
              <a:rPr lang="sv-SE" dirty="0"/>
              <a:t> – Kunderna kan välja att minska köp om varan inte producerats etiskt, eller om miljön påverkas negativt, barnarbete. </a:t>
            </a:r>
          </a:p>
          <a:p>
            <a:endParaRPr lang="sv-SE" dirty="0"/>
          </a:p>
          <a:p>
            <a:r>
              <a:rPr lang="sv-SE" dirty="0"/>
              <a:t>Staten kan ge </a:t>
            </a:r>
            <a:r>
              <a:rPr lang="sv-SE" b="1" dirty="0"/>
              <a:t>varningar</a:t>
            </a:r>
            <a:r>
              <a:rPr lang="sv-SE" dirty="0"/>
              <a:t> – T ex i tobaksreklam tvingas de ha med varningar om hälsorisker.  </a:t>
            </a:r>
          </a:p>
          <a:p>
            <a:r>
              <a:rPr lang="sv-SE" dirty="0"/>
              <a:t>Staten vill på så sätt skydda individen eftersom det är dyrt för staten med sjukvård. 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612DB365-76C4-83DC-3592-049F56166488}"/>
              </a:ext>
            </a:extLst>
          </p:cNvPr>
          <p:cNvSpPr txBox="1"/>
          <p:nvPr/>
        </p:nvSpPr>
        <p:spPr>
          <a:xfrm>
            <a:off x="8100392" y="616530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34AE64C1-A96E-DD96-8CAC-2DDC0FD5907A}"/>
              </a:ext>
            </a:extLst>
          </p:cNvPr>
          <p:cNvSpPr txBox="1"/>
          <p:nvPr/>
        </p:nvSpPr>
        <p:spPr>
          <a:xfrm>
            <a:off x="8239404" y="6407617"/>
            <a:ext cx="6530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/>
              <a:t>29</a:t>
            </a:r>
          </a:p>
        </p:txBody>
      </p:sp>
    </p:spTree>
    <p:extLst>
      <p:ext uri="{BB962C8B-B14F-4D97-AF65-F5344CB8AC3E}">
        <p14:creationId xmlns:p14="http://schemas.microsoft.com/office/powerpoint/2010/main" val="3678153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text vänster-höger 5"/>
          <p:cNvSpPr/>
          <p:nvPr/>
        </p:nvSpPr>
        <p:spPr>
          <a:xfrm>
            <a:off x="2500298" y="3500438"/>
            <a:ext cx="4286280" cy="571504"/>
          </a:xfrm>
          <a:prstGeom prst="leftRightArrowCallou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extruta 1"/>
          <p:cNvSpPr txBox="1"/>
          <p:nvPr/>
        </p:nvSpPr>
        <p:spPr>
          <a:xfrm>
            <a:off x="3643306" y="857232"/>
            <a:ext cx="475732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4800"/>
              <a:t>Marknadsekonomi</a:t>
            </a:r>
          </a:p>
        </p:txBody>
      </p:sp>
      <p:sp>
        <p:nvSpPr>
          <p:cNvPr id="3" name="textruta 2"/>
          <p:cNvSpPr txBox="1"/>
          <p:nvPr/>
        </p:nvSpPr>
        <p:spPr>
          <a:xfrm>
            <a:off x="1500166" y="2000240"/>
            <a:ext cx="709649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I en marknadsekonomi finns det flest privata företag. </a:t>
            </a:r>
          </a:p>
          <a:p>
            <a:r>
              <a:rPr lang="sv-SE" dirty="0"/>
              <a:t>De producerar varor och tjänster som kunderna vill ha – till det pris som </a:t>
            </a:r>
          </a:p>
          <a:p>
            <a:r>
              <a:rPr lang="sv-SE" dirty="0"/>
              <a:t>kunderna är beredda att betala.</a:t>
            </a:r>
          </a:p>
          <a:p>
            <a:r>
              <a:rPr lang="sv-SE" dirty="0"/>
              <a:t>Efterfrågan - utbud</a:t>
            </a:r>
          </a:p>
        </p:txBody>
      </p:sp>
      <p:sp>
        <p:nvSpPr>
          <p:cNvPr id="4" name="textruta 3"/>
          <p:cNvSpPr txBox="1"/>
          <p:nvPr/>
        </p:nvSpPr>
        <p:spPr>
          <a:xfrm>
            <a:off x="3714744" y="3500438"/>
            <a:ext cx="1891672" cy="52322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sv-SE" sz="2800"/>
              <a:t>Konkurrens</a:t>
            </a:r>
          </a:p>
        </p:txBody>
      </p:sp>
      <p:sp>
        <p:nvSpPr>
          <p:cNvPr id="7" name="textruta 6"/>
          <p:cNvSpPr txBox="1"/>
          <p:nvPr/>
        </p:nvSpPr>
        <p:spPr>
          <a:xfrm>
            <a:off x="1428728" y="3357562"/>
            <a:ext cx="3599062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4400"/>
              <a:t>Bra</a:t>
            </a:r>
          </a:p>
          <a:p>
            <a:endParaRPr lang="sv-SE" sz="2000"/>
          </a:p>
          <a:p>
            <a:r>
              <a:rPr lang="sv-SE" sz="2000"/>
              <a:t>Vem som helst kan starta företag</a:t>
            </a:r>
          </a:p>
          <a:p>
            <a:r>
              <a:rPr lang="sv-SE" sz="2000"/>
              <a:t>Utveckling - kvalitet</a:t>
            </a:r>
          </a:p>
          <a:p>
            <a:r>
              <a:rPr lang="sv-SE" sz="2000"/>
              <a:t>	   - lägre priser</a:t>
            </a:r>
          </a:p>
          <a:p>
            <a:endParaRPr lang="sv-SE" sz="2000"/>
          </a:p>
        </p:txBody>
      </p:sp>
      <p:sp>
        <p:nvSpPr>
          <p:cNvPr id="8" name="textruta 7"/>
          <p:cNvSpPr txBox="1"/>
          <p:nvPr/>
        </p:nvSpPr>
        <p:spPr>
          <a:xfrm>
            <a:off x="6858016" y="3357562"/>
            <a:ext cx="2129109" cy="21544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4400"/>
              <a:t>Dåligt</a:t>
            </a:r>
          </a:p>
          <a:p>
            <a:endParaRPr lang="sv-SE"/>
          </a:p>
          <a:p>
            <a:r>
              <a:rPr lang="sv-SE"/>
              <a:t>Små företag kan </a:t>
            </a:r>
          </a:p>
          <a:p>
            <a:r>
              <a:rPr lang="sv-SE"/>
              <a:t>      slås ut</a:t>
            </a:r>
          </a:p>
          <a:p>
            <a:r>
              <a:rPr lang="sv-SE"/>
              <a:t>Sänka standard för</a:t>
            </a:r>
          </a:p>
          <a:p>
            <a:r>
              <a:rPr lang="sv-SE"/>
              <a:t>       att hålla sig kvar</a:t>
            </a:r>
          </a:p>
        </p:txBody>
      </p:sp>
      <p:sp>
        <p:nvSpPr>
          <p:cNvPr id="9" name="textruta 8"/>
          <p:cNvSpPr txBox="1"/>
          <p:nvPr/>
        </p:nvSpPr>
        <p:spPr>
          <a:xfrm>
            <a:off x="1500166" y="5643578"/>
            <a:ext cx="676377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/>
              <a:t>Monopol – en försäljare/tillverkare som själv kan bestämma priser</a:t>
            </a:r>
          </a:p>
          <a:p>
            <a:r>
              <a:rPr lang="sv-SE"/>
              <a:t>Kartell – Flera försäljare/tillverkare som tillsammans bestämmer priser</a:t>
            </a:r>
          </a:p>
          <a:p>
            <a:r>
              <a:rPr lang="sv-SE"/>
              <a:t>Oligopol – få försäljare/tillverkare.  Ingen konkurrens</a:t>
            </a:r>
          </a:p>
        </p:txBody>
      </p:sp>
      <p:pic>
        <p:nvPicPr>
          <p:cNvPr id="28674" name="Picture 2" descr="http://www.jarnling.se/Faster%20Ellens%20aff%C3%A4r%20i%20Vaxhol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214290"/>
            <a:ext cx="2857520" cy="17754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" grpId="0"/>
      <p:bldP spid="4" grpId="0" animBg="1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/>
          <p:cNvSpPr txBox="1"/>
          <p:nvPr/>
        </p:nvSpPr>
        <p:spPr>
          <a:xfrm>
            <a:off x="1428728" y="928670"/>
            <a:ext cx="337233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4800"/>
              <a:t>Planekonomi</a:t>
            </a:r>
          </a:p>
        </p:txBody>
      </p:sp>
      <p:sp>
        <p:nvSpPr>
          <p:cNvPr id="3" name="textruta 2"/>
          <p:cNvSpPr txBox="1"/>
          <p:nvPr/>
        </p:nvSpPr>
        <p:spPr>
          <a:xfrm>
            <a:off x="1571604" y="2214555"/>
            <a:ext cx="227177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Staten bestämmer allt:</a:t>
            </a:r>
          </a:p>
          <a:p>
            <a:endParaRPr lang="sv-SE" dirty="0"/>
          </a:p>
          <a:p>
            <a:r>
              <a:rPr lang="sv-SE" dirty="0"/>
              <a:t>Vad som produceras</a:t>
            </a:r>
          </a:p>
          <a:p>
            <a:r>
              <a:rPr lang="sv-SE" dirty="0"/>
              <a:t>När</a:t>
            </a:r>
          </a:p>
          <a:p>
            <a:r>
              <a:rPr lang="sv-SE" dirty="0"/>
              <a:t>Hur</a:t>
            </a:r>
          </a:p>
          <a:p>
            <a:r>
              <a:rPr lang="sv-SE" dirty="0"/>
              <a:t>Av vem</a:t>
            </a:r>
          </a:p>
          <a:p>
            <a:r>
              <a:rPr lang="sv-SE" dirty="0"/>
              <a:t>Till vilket pris</a:t>
            </a:r>
          </a:p>
          <a:p>
            <a:endParaRPr lang="sv-SE" dirty="0"/>
          </a:p>
          <a:p>
            <a:endParaRPr lang="sv-SE" dirty="0"/>
          </a:p>
          <a:p>
            <a:r>
              <a:rPr lang="sv-SE" dirty="0"/>
              <a:t> </a:t>
            </a:r>
          </a:p>
        </p:txBody>
      </p:sp>
      <p:pic>
        <p:nvPicPr>
          <p:cNvPr id="27650" name="Picture 2" descr="http://www.sormlandsmuseum.se/upload/Historien%20i%20S%C3%B6rmland/Gnesta/26/bryggeri-l%C3%B6pande-ban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066" y="428604"/>
            <a:ext cx="2190750" cy="1619250"/>
          </a:xfrm>
          <a:prstGeom prst="rect">
            <a:avLst/>
          </a:prstGeom>
          <a:noFill/>
        </p:spPr>
      </p:pic>
      <p:sp>
        <p:nvSpPr>
          <p:cNvPr id="5" name="textruta 4"/>
          <p:cNvSpPr txBox="1"/>
          <p:nvPr/>
        </p:nvSpPr>
        <p:spPr>
          <a:xfrm>
            <a:off x="5143504" y="2500306"/>
            <a:ext cx="382182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Ingen konkurrens!</a:t>
            </a:r>
          </a:p>
          <a:p>
            <a:endParaRPr lang="sv-SE" dirty="0"/>
          </a:p>
          <a:p>
            <a:r>
              <a:rPr lang="sv-SE" dirty="0"/>
              <a:t>Fördel och nackdel:</a:t>
            </a:r>
          </a:p>
          <a:p>
            <a:r>
              <a:rPr lang="sv-SE" dirty="0"/>
              <a:t>Invånarna har för det mesta varit garanterade arbete och mat.</a:t>
            </a:r>
          </a:p>
          <a:p>
            <a:endParaRPr lang="sv-SE" dirty="0"/>
          </a:p>
          <a:p>
            <a:r>
              <a:rPr lang="sv-SE" dirty="0"/>
              <a:t>Men det kan råda brist på varor, svårt att anpassa produktionen, information om invånarnas behov kommer inte fram till producent. </a:t>
            </a:r>
          </a:p>
        </p:txBody>
      </p:sp>
      <p:sp>
        <p:nvSpPr>
          <p:cNvPr id="4" name="textruta 3"/>
          <p:cNvSpPr txBox="1"/>
          <p:nvPr/>
        </p:nvSpPr>
        <p:spPr>
          <a:xfrm>
            <a:off x="7164288" y="616530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PT - Samhällsekonomi PowerPoint Presentation - ID:4670509">
            <a:extLst>
              <a:ext uri="{FF2B5EF4-FFF2-40B4-BE49-F238E27FC236}">
                <a16:creationId xmlns:a16="http://schemas.microsoft.com/office/drawing/2014/main" id="{CC55ADA1-B7AC-40AE-BEE1-176BC4891D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88640"/>
            <a:ext cx="7836363" cy="5877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ruta 2">
            <a:extLst>
              <a:ext uri="{FF2B5EF4-FFF2-40B4-BE49-F238E27FC236}">
                <a16:creationId xmlns:a16="http://schemas.microsoft.com/office/drawing/2014/main" id="{7FB7A90F-59CB-4210-A3CA-69D8A24DB526}"/>
              </a:ext>
            </a:extLst>
          </p:cNvPr>
          <p:cNvSpPr txBox="1"/>
          <p:nvPr/>
        </p:nvSpPr>
        <p:spPr>
          <a:xfrm flipH="1">
            <a:off x="8532440" y="6453336"/>
            <a:ext cx="520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/>
              <a:t>33</a:t>
            </a:r>
          </a:p>
        </p:txBody>
      </p:sp>
    </p:spTree>
    <p:extLst>
      <p:ext uri="{BB962C8B-B14F-4D97-AF65-F5344CB8AC3E}">
        <p14:creationId xmlns:p14="http://schemas.microsoft.com/office/powerpoint/2010/main" val="76907366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ånd">
  <a:themeElements>
    <a:clrScheme name="Solstånd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ånd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ånd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a08d3dff-106a-41ab-b8ee-a3bf306ea740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D5B3EFD0E2461845B98A95A572012E22" ma:contentTypeVersion="14" ma:contentTypeDescription="Skapa ett nytt dokument." ma:contentTypeScope="" ma:versionID="eb4781c22113736ac89a130491734c3e">
  <xsd:schema xmlns:xsd="http://www.w3.org/2001/XMLSchema" xmlns:xs="http://www.w3.org/2001/XMLSchema" xmlns:p="http://schemas.microsoft.com/office/2006/metadata/properties" xmlns:ns3="a08d3dff-106a-41ab-b8ee-a3bf306ea740" xmlns:ns4="5f7d0027-8b45-409f-b12a-65de1f6b2c5f" targetNamespace="http://schemas.microsoft.com/office/2006/metadata/properties" ma:root="true" ma:fieldsID="ff1584054c3382a5cb8bf13799659995" ns3:_="" ns4:_="">
    <xsd:import namespace="a08d3dff-106a-41ab-b8ee-a3bf306ea740"/>
    <xsd:import namespace="5f7d0027-8b45-409f-b12a-65de1f6b2c5f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_activity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8d3dff-106a-41ab-b8ee-a3bf306ea74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_activity" ma:index="20" nillable="true" ma:displayName="_activity" ma:hidden="true" ma:internalName="_activity">
      <xsd:simpleType>
        <xsd:restriction base="dms:Note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7d0027-8b45-409f-b12a-65de1f6b2c5f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8" nillable="true" ma:displayName="Delar tips,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EB443E9-419E-4F45-9E0B-DB0A8B927FE1}">
  <ds:schemaRefs>
    <ds:schemaRef ds:uri="5f7d0027-8b45-409f-b12a-65de1f6b2c5f"/>
    <ds:schemaRef ds:uri="a08d3dff-106a-41ab-b8ee-a3bf306ea740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7F46FA5E-F1A7-4465-B026-07C85B1FD7B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D9867DD-DC14-48AF-AA46-BEA301DC1782}">
  <ds:schemaRefs>
    <ds:schemaRef ds:uri="5f7d0027-8b45-409f-b12a-65de1f6b2c5f"/>
    <ds:schemaRef ds:uri="a08d3dff-106a-41ab-b8ee-a3bf306ea740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11831</TotalTime>
  <Words>1272</Words>
  <Application>Microsoft Office PowerPoint</Application>
  <PresentationFormat>Bildspel på skärmen (4:3)</PresentationFormat>
  <Paragraphs>313</Paragraphs>
  <Slides>25</Slides>
  <Notes>9</Notes>
  <HiddenSlides>0</HiddenSlides>
  <MMClips>0</MMClips>
  <ScaleCrop>false</ScaleCrop>
  <HeadingPairs>
    <vt:vector size="6" baseType="variant">
      <vt:variant>
        <vt:lpstr>Använt teckensnitt</vt:lpstr>
      </vt:variant>
      <vt:variant>
        <vt:i4>6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25</vt:i4>
      </vt:variant>
    </vt:vector>
  </HeadingPairs>
  <TitlesOfParts>
    <vt:vector size="32" baseType="lpstr">
      <vt:lpstr>Arial</vt:lpstr>
      <vt:lpstr>Calibri</vt:lpstr>
      <vt:lpstr>Gill Sans MT</vt:lpstr>
      <vt:lpstr>Verdana</vt:lpstr>
      <vt:lpstr>Wingdings</vt:lpstr>
      <vt:lpstr>Wingdings 2</vt:lpstr>
      <vt:lpstr>Solstånd</vt:lpstr>
      <vt:lpstr>Samhällsekonomi Dina och andras pengar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>Piteå Kommun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Samhällsekonomi Dina och andras pengar</dc:title>
  <dc:creator>bubs2</dc:creator>
  <cp:lastModifiedBy>Markus Tornberg</cp:lastModifiedBy>
  <cp:revision>2</cp:revision>
  <dcterms:created xsi:type="dcterms:W3CDTF">2010-04-20T08:55:23Z</dcterms:created>
  <dcterms:modified xsi:type="dcterms:W3CDTF">2026-01-07T14:45:46Z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0x010100D5B3EFD0E2461845B98A95A572012E22</vt:lpwstr>
  </property>
</Properties>
</file>