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76" r:id="rId7"/>
    <p:sldId id="269" r:id="rId8"/>
    <p:sldId id="290" r:id="rId9"/>
    <p:sldId id="289" r:id="rId10"/>
    <p:sldId id="267" r:id="rId11"/>
    <p:sldId id="268" r:id="rId12"/>
    <p:sldId id="280" r:id="rId13"/>
    <p:sldId id="281" r:id="rId14"/>
    <p:sldId id="282" r:id="rId15"/>
    <p:sldId id="284" r:id="rId16"/>
    <p:sldId id="288" r:id="rId17"/>
    <p:sldId id="258" r:id="rId18"/>
    <p:sldId id="259" r:id="rId19"/>
    <p:sldId id="287" r:id="rId20"/>
    <p:sldId id="263" r:id="rId21"/>
    <p:sldId id="274" r:id="rId22"/>
    <p:sldId id="275" r:id="rId23"/>
    <p:sldId id="285" r:id="rId24"/>
    <p:sldId id="264" r:id="rId25"/>
    <p:sldId id="265" r:id="rId26"/>
    <p:sldId id="266" r:id="rId27"/>
    <p:sldId id="270" r:id="rId28"/>
    <p:sldId id="271" r:id="rId29"/>
  </p:sldIdLst>
  <p:sldSz cx="9144000" cy="6858000" type="screen4x3"/>
  <p:notesSz cx="666273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FD2FB-DDBB-42FF-BD9A-C84784028317}" v="2985" dt="2026-01-07T14:45:44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43" autoAdjust="0"/>
  </p:normalViewPr>
  <p:slideViewPr>
    <p:cSldViewPr snapToGrid="0">
      <p:cViewPr varScale="1">
        <p:scale>
          <a:sx n="61" d="100"/>
          <a:sy n="61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Tornberg" userId="cf9394cf-81b1-415b-bc56-33d6493a23b0" providerId="ADAL" clId="{CBDD436C-1DAC-4214-81ED-94FE70C569FE}"/>
    <pc:docChg chg="undo custSel addSld delSld modSld sldOrd">
      <pc:chgData name="Markus Tornberg" userId="cf9394cf-81b1-415b-bc56-33d6493a23b0" providerId="ADAL" clId="{CBDD436C-1DAC-4214-81ED-94FE70C569FE}" dt="2026-01-07T14:45:44.410" v="4499" actId="6549"/>
      <pc:docMkLst>
        <pc:docMk/>
      </pc:docMkLst>
      <pc:sldChg chg="modSp mod">
        <pc:chgData name="Markus Tornberg" userId="cf9394cf-81b1-415b-bc56-33d6493a23b0" providerId="ADAL" clId="{CBDD436C-1DAC-4214-81ED-94FE70C569FE}" dt="2026-01-07T14:39:37.548" v="4199" actId="1076"/>
        <pc:sldMkLst>
          <pc:docMk/>
          <pc:sldMk cId="0" sldId="258"/>
        </pc:sldMkLst>
        <pc:spChg chg="mod">
          <ac:chgData name="Markus Tornberg" userId="cf9394cf-81b1-415b-bc56-33d6493a23b0" providerId="ADAL" clId="{CBDD436C-1DAC-4214-81ED-94FE70C569FE}" dt="2026-01-07T14:39:37.548" v="4199" actId="1076"/>
          <ac:spMkLst>
            <pc:docMk/>
            <pc:sldMk cId="0" sldId="258"/>
            <ac:spMk id="4" creationId="{00000000-0000-0000-0000-000000000000}"/>
          </ac:spMkLst>
        </pc:spChg>
      </pc:sldChg>
      <pc:sldChg chg="modSp mod ord">
        <pc:chgData name="Markus Tornberg" userId="cf9394cf-81b1-415b-bc56-33d6493a23b0" providerId="ADAL" clId="{CBDD436C-1DAC-4214-81ED-94FE70C569FE}" dt="2026-01-07T14:43:39.528" v="4385" actId="20577"/>
        <pc:sldMkLst>
          <pc:docMk/>
          <pc:sldMk cId="0" sldId="259"/>
        </pc:sldMkLst>
        <pc:spChg chg="mod">
          <ac:chgData name="Markus Tornberg" userId="cf9394cf-81b1-415b-bc56-33d6493a23b0" providerId="ADAL" clId="{CBDD436C-1DAC-4214-81ED-94FE70C569FE}" dt="2026-01-07T14:43:39.528" v="4385" actId="20577"/>
          <ac:spMkLst>
            <pc:docMk/>
            <pc:sldMk cId="0" sldId="259"/>
            <ac:spMk id="7" creationId="{00000000-0000-0000-0000-000000000000}"/>
          </ac:spMkLst>
        </pc:spChg>
        <pc:picChg chg="mod">
          <ac:chgData name="Markus Tornberg" userId="cf9394cf-81b1-415b-bc56-33d6493a23b0" providerId="ADAL" clId="{CBDD436C-1DAC-4214-81ED-94FE70C569FE}" dt="2026-01-07T14:41:45.404" v="4241" actId="14100"/>
          <ac:picMkLst>
            <pc:docMk/>
            <pc:sldMk cId="0" sldId="259"/>
            <ac:picMk id="4100" creationId="{00000000-0000-0000-0000-000000000000}"/>
          </ac:picMkLst>
        </pc:picChg>
      </pc:sldChg>
      <pc:sldChg chg="del">
        <pc:chgData name="Markus Tornberg" userId="cf9394cf-81b1-415b-bc56-33d6493a23b0" providerId="ADAL" clId="{CBDD436C-1DAC-4214-81ED-94FE70C569FE}" dt="2026-01-07T13:24:01.187" v="1152" actId="47"/>
        <pc:sldMkLst>
          <pc:docMk/>
          <pc:sldMk cId="0" sldId="262"/>
        </pc:sldMkLst>
      </pc:sldChg>
      <pc:sldChg chg="modNotesTx">
        <pc:chgData name="Markus Tornberg" userId="cf9394cf-81b1-415b-bc56-33d6493a23b0" providerId="ADAL" clId="{CBDD436C-1DAC-4214-81ED-94FE70C569FE}" dt="2026-01-07T12:59:14.536" v="2" actId="20577"/>
        <pc:sldMkLst>
          <pc:docMk/>
          <pc:sldMk cId="0" sldId="266"/>
        </pc:sldMkLst>
      </pc:sldChg>
      <pc:sldChg chg="modSp ord">
        <pc:chgData name="Markus Tornberg" userId="cf9394cf-81b1-415b-bc56-33d6493a23b0" providerId="ADAL" clId="{CBDD436C-1DAC-4214-81ED-94FE70C569FE}" dt="2026-01-07T14:26:40.705" v="3653"/>
        <pc:sldMkLst>
          <pc:docMk/>
          <pc:sldMk cId="0" sldId="267"/>
        </pc:sldMkLst>
        <pc:spChg chg="mod">
          <ac:chgData name="Markus Tornberg" userId="cf9394cf-81b1-415b-bc56-33d6493a23b0" providerId="ADAL" clId="{CBDD436C-1DAC-4214-81ED-94FE70C569FE}" dt="2026-01-07T13:33:57.345" v="1464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Markus Tornberg" userId="cf9394cf-81b1-415b-bc56-33d6493a23b0" providerId="ADAL" clId="{CBDD436C-1DAC-4214-81ED-94FE70C569FE}" dt="2026-01-07T14:30:53.559" v="3922" actId="6549"/>
        <pc:sldMkLst>
          <pc:docMk/>
          <pc:sldMk cId="0" sldId="268"/>
        </pc:sldMkLst>
        <pc:spChg chg="mod">
          <ac:chgData name="Markus Tornberg" userId="cf9394cf-81b1-415b-bc56-33d6493a23b0" providerId="ADAL" clId="{CBDD436C-1DAC-4214-81ED-94FE70C569FE}" dt="2026-01-07T14:27:14.872" v="3677" actId="20577"/>
          <ac:spMkLst>
            <pc:docMk/>
            <pc:sldMk cId="0" sldId="268"/>
            <ac:spMk id="3" creationId="{00000000-0000-0000-0000-000000000000}"/>
          </ac:spMkLst>
        </pc:spChg>
        <pc:spChg chg="mod">
          <ac:chgData name="Markus Tornberg" userId="cf9394cf-81b1-415b-bc56-33d6493a23b0" providerId="ADAL" clId="{CBDD436C-1DAC-4214-81ED-94FE70C569FE}" dt="2026-01-07T14:30:53.559" v="3922" actId="6549"/>
          <ac:spMkLst>
            <pc:docMk/>
            <pc:sldMk cId="0" sldId="268"/>
            <ac:spMk id="5" creationId="{00000000-0000-0000-0000-000000000000}"/>
          </ac:spMkLst>
        </pc:spChg>
      </pc:sldChg>
      <pc:sldChg chg="addSp delSp modSp mod addAnim delAnim modAnim">
        <pc:chgData name="Markus Tornberg" userId="cf9394cf-81b1-415b-bc56-33d6493a23b0" providerId="ADAL" clId="{CBDD436C-1DAC-4214-81ED-94FE70C569FE}" dt="2026-01-07T14:05:47.108" v="2538" actId="20577"/>
        <pc:sldMkLst>
          <pc:docMk/>
          <pc:sldMk cId="0" sldId="269"/>
        </pc:sldMkLst>
        <pc:spChg chg="mod">
          <ac:chgData name="Markus Tornberg" userId="cf9394cf-81b1-415b-bc56-33d6493a23b0" providerId="ADAL" clId="{CBDD436C-1DAC-4214-81ED-94FE70C569FE}" dt="2026-01-07T13:36:46.911" v="1489" actId="20577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Markus Tornberg" userId="cf9394cf-81b1-415b-bc56-33d6493a23b0" providerId="ADAL" clId="{CBDD436C-1DAC-4214-81ED-94FE70C569FE}" dt="2026-01-07T14:05:47.108" v="2538" actId="20577"/>
          <ac:spMkLst>
            <pc:docMk/>
            <pc:sldMk cId="0" sldId="269"/>
            <ac:spMk id="4" creationId="{00000000-0000-0000-0000-000000000000}"/>
          </ac:spMkLst>
        </pc:spChg>
        <pc:picChg chg="mod">
          <ac:chgData name="Markus Tornberg" userId="cf9394cf-81b1-415b-bc56-33d6493a23b0" providerId="ADAL" clId="{CBDD436C-1DAC-4214-81ED-94FE70C569FE}" dt="2026-01-07T13:47:37.949" v="1822" actId="14100"/>
          <ac:picMkLst>
            <pc:docMk/>
            <pc:sldMk cId="0" sldId="269"/>
            <ac:picMk id="26626" creationId="{00000000-0000-0000-0000-000000000000}"/>
          </ac:picMkLst>
        </pc:picChg>
      </pc:sldChg>
      <pc:sldChg chg="modSp mod modAnim">
        <pc:chgData name="Markus Tornberg" userId="cf9394cf-81b1-415b-bc56-33d6493a23b0" providerId="ADAL" clId="{CBDD436C-1DAC-4214-81ED-94FE70C569FE}" dt="2026-01-07T14:45:44.410" v="4499" actId="6549"/>
        <pc:sldMkLst>
          <pc:docMk/>
          <pc:sldMk cId="3418450174" sldId="274"/>
        </pc:sldMkLst>
        <pc:spChg chg="mod">
          <ac:chgData name="Markus Tornberg" userId="cf9394cf-81b1-415b-bc56-33d6493a23b0" providerId="ADAL" clId="{CBDD436C-1DAC-4214-81ED-94FE70C569FE}" dt="2026-01-07T14:44:43.897" v="4455" actId="20577"/>
          <ac:spMkLst>
            <pc:docMk/>
            <pc:sldMk cId="3418450174" sldId="274"/>
            <ac:spMk id="3" creationId="{00000000-0000-0000-0000-000000000000}"/>
          </ac:spMkLst>
        </pc:spChg>
        <pc:spChg chg="mod">
          <ac:chgData name="Markus Tornberg" userId="cf9394cf-81b1-415b-bc56-33d6493a23b0" providerId="ADAL" clId="{CBDD436C-1DAC-4214-81ED-94FE70C569FE}" dt="2026-01-07T14:44:51.220" v="4456" actId="1076"/>
          <ac:spMkLst>
            <pc:docMk/>
            <pc:sldMk cId="3418450174" sldId="274"/>
            <ac:spMk id="4" creationId="{00000000-0000-0000-0000-000000000000}"/>
          </ac:spMkLst>
        </pc:spChg>
        <pc:spChg chg="mod">
          <ac:chgData name="Markus Tornberg" userId="cf9394cf-81b1-415b-bc56-33d6493a23b0" providerId="ADAL" clId="{CBDD436C-1DAC-4214-81ED-94FE70C569FE}" dt="2026-01-07T14:45:44.410" v="4499" actId="6549"/>
          <ac:spMkLst>
            <pc:docMk/>
            <pc:sldMk cId="3418450174" sldId="274"/>
            <ac:spMk id="5" creationId="{00000000-0000-0000-0000-000000000000}"/>
          </ac:spMkLst>
        </pc:spChg>
      </pc:sldChg>
      <pc:sldChg chg="del">
        <pc:chgData name="Markus Tornberg" userId="cf9394cf-81b1-415b-bc56-33d6493a23b0" providerId="ADAL" clId="{CBDD436C-1DAC-4214-81ED-94FE70C569FE}" dt="2026-01-07T13:23:50.116" v="1151" actId="47"/>
        <pc:sldMkLst>
          <pc:docMk/>
          <pc:sldMk cId="2133355552" sldId="277"/>
        </pc:sldMkLst>
      </pc:sldChg>
      <pc:sldChg chg="del">
        <pc:chgData name="Markus Tornberg" userId="cf9394cf-81b1-415b-bc56-33d6493a23b0" providerId="ADAL" clId="{CBDD436C-1DAC-4214-81ED-94FE70C569FE}" dt="2026-01-07T12:57:59.657" v="0" actId="47"/>
        <pc:sldMkLst>
          <pc:docMk/>
          <pc:sldMk cId="1511382383" sldId="279"/>
        </pc:sldMkLst>
      </pc:sldChg>
      <pc:sldChg chg="addSp delSp modSp mod">
        <pc:chgData name="Markus Tornberg" userId="cf9394cf-81b1-415b-bc56-33d6493a23b0" providerId="ADAL" clId="{CBDD436C-1DAC-4214-81ED-94FE70C569FE}" dt="2026-01-07T14:37:24.529" v="4190" actId="6549"/>
        <pc:sldMkLst>
          <pc:docMk/>
          <pc:sldMk cId="444289994" sldId="282"/>
        </pc:sldMkLst>
        <pc:spChg chg="mod">
          <ac:chgData name="Markus Tornberg" userId="cf9394cf-81b1-415b-bc56-33d6493a23b0" providerId="ADAL" clId="{CBDD436C-1DAC-4214-81ED-94FE70C569FE}" dt="2026-01-07T14:37:24.529" v="4190" actId="6549"/>
          <ac:spMkLst>
            <pc:docMk/>
            <pc:sldMk cId="444289994" sldId="282"/>
            <ac:spMk id="2" creationId="{9CCDCF43-7018-4C18-927D-98D41830EF86}"/>
          </ac:spMkLst>
        </pc:spChg>
        <pc:spChg chg="add mod">
          <ac:chgData name="Markus Tornberg" userId="cf9394cf-81b1-415b-bc56-33d6493a23b0" providerId="ADAL" clId="{CBDD436C-1DAC-4214-81ED-94FE70C569FE}" dt="2026-01-07T14:32:43.708" v="3930" actId="255"/>
          <ac:spMkLst>
            <pc:docMk/>
            <pc:sldMk cId="444289994" sldId="282"/>
            <ac:spMk id="4" creationId="{5CDAF614-A385-9365-25FA-1A4862119B8B}"/>
          </ac:spMkLst>
        </pc:spChg>
        <pc:picChg chg="del">
          <ac:chgData name="Markus Tornberg" userId="cf9394cf-81b1-415b-bc56-33d6493a23b0" providerId="ADAL" clId="{CBDD436C-1DAC-4214-81ED-94FE70C569FE}" dt="2026-01-07T13:07:56.263" v="478" actId="478"/>
          <ac:picMkLst>
            <pc:docMk/>
            <pc:sldMk cId="444289994" sldId="282"/>
            <ac:picMk id="3" creationId="{292FF7C8-FB88-4E3F-8BD6-5933BA34B2D2}"/>
          </ac:picMkLst>
        </pc:picChg>
      </pc:sldChg>
      <pc:sldChg chg="del">
        <pc:chgData name="Markus Tornberg" userId="cf9394cf-81b1-415b-bc56-33d6493a23b0" providerId="ADAL" clId="{CBDD436C-1DAC-4214-81ED-94FE70C569FE}" dt="2026-01-07T13:08:33.398" v="539" actId="47"/>
        <pc:sldMkLst>
          <pc:docMk/>
          <pc:sldMk cId="3253708400" sldId="283"/>
        </pc:sldMkLst>
      </pc:sldChg>
      <pc:sldChg chg="addSp delSp modSp mod">
        <pc:chgData name="Markus Tornberg" userId="cf9394cf-81b1-415b-bc56-33d6493a23b0" providerId="ADAL" clId="{CBDD436C-1DAC-4214-81ED-94FE70C569FE}" dt="2026-01-07T14:38:36.301" v="4198" actId="113"/>
        <pc:sldMkLst>
          <pc:docMk/>
          <pc:sldMk cId="1236323208" sldId="284"/>
        </pc:sldMkLst>
        <pc:spChg chg="mod">
          <ac:chgData name="Markus Tornberg" userId="cf9394cf-81b1-415b-bc56-33d6493a23b0" providerId="ADAL" clId="{CBDD436C-1DAC-4214-81ED-94FE70C569FE}" dt="2026-01-07T14:38:36.301" v="4198" actId="113"/>
          <ac:spMkLst>
            <pc:docMk/>
            <pc:sldMk cId="1236323208" sldId="284"/>
            <ac:spMk id="2" creationId="{153DE220-2FAD-43D6-BF20-A0155F465232}"/>
          </ac:spMkLst>
        </pc:spChg>
        <pc:spChg chg="add mod">
          <ac:chgData name="Markus Tornberg" userId="cf9394cf-81b1-415b-bc56-33d6493a23b0" providerId="ADAL" clId="{CBDD436C-1DAC-4214-81ED-94FE70C569FE}" dt="2026-01-07T14:38:31.005" v="4197" actId="20577"/>
          <ac:spMkLst>
            <pc:docMk/>
            <pc:sldMk cId="1236323208" sldId="284"/>
            <ac:spMk id="3" creationId="{7D903F6E-4B9E-64B7-03E2-BB89ABBE263A}"/>
          </ac:spMkLst>
        </pc:spChg>
        <pc:spChg chg="del mod">
          <ac:chgData name="Markus Tornberg" userId="cf9394cf-81b1-415b-bc56-33d6493a23b0" providerId="ADAL" clId="{CBDD436C-1DAC-4214-81ED-94FE70C569FE}" dt="2026-01-07T13:09:43.208" v="548"/>
          <ac:spMkLst>
            <pc:docMk/>
            <pc:sldMk cId="1236323208" sldId="284"/>
            <ac:spMk id="8" creationId="{3E51F155-CB00-4BA4-B0C2-4DDE4030CAAF}"/>
          </ac:spMkLst>
        </pc:spChg>
        <pc:picChg chg="del">
          <ac:chgData name="Markus Tornberg" userId="cf9394cf-81b1-415b-bc56-33d6493a23b0" providerId="ADAL" clId="{CBDD436C-1DAC-4214-81ED-94FE70C569FE}" dt="2026-01-07T13:08:46.439" v="541" actId="478"/>
          <ac:picMkLst>
            <pc:docMk/>
            <pc:sldMk cId="1236323208" sldId="284"/>
            <ac:picMk id="6" creationId="{1654B6EE-FC3E-45EA-8439-8CBB919EFD32}"/>
          </ac:picMkLst>
        </pc:picChg>
        <pc:picChg chg="del">
          <ac:chgData name="Markus Tornberg" userId="cf9394cf-81b1-415b-bc56-33d6493a23b0" providerId="ADAL" clId="{CBDD436C-1DAC-4214-81ED-94FE70C569FE}" dt="2026-01-07T13:08:41.976" v="540" actId="478"/>
          <ac:picMkLst>
            <pc:docMk/>
            <pc:sldMk cId="1236323208" sldId="284"/>
            <ac:picMk id="7" creationId="{467D9255-5A0F-4E8E-A868-7D68110D0FF9}"/>
          </ac:picMkLst>
        </pc:picChg>
        <pc:picChg chg="del">
          <ac:chgData name="Markus Tornberg" userId="cf9394cf-81b1-415b-bc56-33d6493a23b0" providerId="ADAL" clId="{CBDD436C-1DAC-4214-81ED-94FE70C569FE}" dt="2026-01-07T13:08:47.989" v="542" actId="478"/>
          <ac:picMkLst>
            <pc:docMk/>
            <pc:sldMk cId="1236323208" sldId="284"/>
            <ac:picMk id="3076" creationId="{0FEBCEC2-A8A6-4804-82A3-971EDA599380}"/>
          </ac:picMkLst>
        </pc:picChg>
      </pc:sldChg>
      <pc:sldChg chg="del">
        <pc:chgData name="Markus Tornberg" userId="cf9394cf-81b1-415b-bc56-33d6493a23b0" providerId="ADAL" clId="{CBDD436C-1DAC-4214-81ED-94FE70C569FE}" dt="2026-01-07T12:59:44.045" v="3" actId="47"/>
        <pc:sldMkLst>
          <pc:docMk/>
          <pc:sldMk cId="1102369863" sldId="286"/>
        </pc:sldMkLst>
      </pc:sldChg>
      <pc:sldChg chg="addSp modSp add del mod">
        <pc:chgData name="Markus Tornberg" userId="cf9394cf-81b1-415b-bc56-33d6493a23b0" providerId="ADAL" clId="{CBDD436C-1DAC-4214-81ED-94FE70C569FE}" dt="2026-01-07T13:22:41.916" v="1121" actId="2696"/>
        <pc:sldMkLst>
          <pc:docMk/>
          <pc:sldMk cId="4134195835" sldId="288"/>
        </pc:sldMkLst>
        <pc:spChg chg="add mod">
          <ac:chgData name="Markus Tornberg" userId="cf9394cf-81b1-415b-bc56-33d6493a23b0" providerId="ADAL" clId="{CBDD436C-1DAC-4214-81ED-94FE70C569FE}" dt="2026-01-07T13:18:30.721" v="1118" actId="20577"/>
          <ac:spMkLst>
            <pc:docMk/>
            <pc:sldMk cId="4134195835" sldId="288"/>
            <ac:spMk id="3" creationId="{C22D23B6-8202-C631-1F2F-DBF63FB77ED8}"/>
          </ac:spMkLst>
        </pc:spChg>
        <pc:picChg chg="mod">
          <ac:chgData name="Markus Tornberg" userId="cf9394cf-81b1-415b-bc56-33d6493a23b0" providerId="ADAL" clId="{CBDD436C-1DAC-4214-81ED-94FE70C569FE}" dt="2026-01-07T13:18:41.560" v="1120" actId="14100"/>
          <ac:picMkLst>
            <pc:docMk/>
            <pc:sldMk cId="4134195835" sldId="288"/>
            <ac:picMk id="2" creationId="{686A0004-D97B-0D87-FA9F-82D879BC4F71}"/>
          </ac:picMkLst>
        </pc:picChg>
      </pc:sldChg>
      <pc:sldChg chg="modSp add mod">
        <pc:chgData name="Markus Tornberg" userId="cf9394cf-81b1-415b-bc56-33d6493a23b0" providerId="ADAL" clId="{CBDD436C-1DAC-4214-81ED-94FE70C569FE}" dt="2026-01-07T13:23:42.683" v="1150" actId="14100"/>
        <pc:sldMkLst>
          <pc:docMk/>
          <pc:sldMk cId="4271923594" sldId="288"/>
        </pc:sldMkLst>
        <pc:spChg chg="mod">
          <ac:chgData name="Markus Tornberg" userId="cf9394cf-81b1-415b-bc56-33d6493a23b0" providerId="ADAL" clId="{CBDD436C-1DAC-4214-81ED-94FE70C569FE}" dt="2026-01-07T13:23:42.683" v="1150" actId="14100"/>
          <ac:spMkLst>
            <pc:docMk/>
            <pc:sldMk cId="4271923594" sldId="288"/>
            <ac:spMk id="3" creationId="{C22D23B6-8202-C631-1F2F-DBF63FB77ED8}"/>
          </ac:spMkLst>
        </pc:spChg>
      </pc:sldChg>
      <pc:sldChg chg="delSp modSp add mod modAnim">
        <pc:chgData name="Markus Tornberg" userId="cf9394cf-81b1-415b-bc56-33d6493a23b0" providerId="ADAL" clId="{CBDD436C-1DAC-4214-81ED-94FE70C569FE}" dt="2026-01-07T14:21:45.203" v="3651" actId="20577"/>
        <pc:sldMkLst>
          <pc:docMk/>
          <pc:sldMk cId="3678153083" sldId="289"/>
        </pc:sldMkLst>
        <pc:spChg chg="mod">
          <ac:chgData name="Markus Tornberg" userId="cf9394cf-81b1-415b-bc56-33d6493a23b0" providerId="ADAL" clId="{CBDD436C-1DAC-4214-81ED-94FE70C569FE}" dt="2026-01-07T14:15:17.279" v="3274" actId="255"/>
          <ac:spMkLst>
            <pc:docMk/>
            <pc:sldMk cId="3678153083" sldId="289"/>
            <ac:spMk id="2" creationId="{355E0BDA-DCDC-7F2E-A304-90C6C9D956FF}"/>
          </ac:spMkLst>
        </pc:spChg>
        <pc:spChg chg="mod">
          <ac:chgData name="Markus Tornberg" userId="cf9394cf-81b1-415b-bc56-33d6493a23b0" providerId="ADAL" clId="{CBDD436C-1DAC-4214-81ED-94FE70C569FE}" dt="2026-01-07T14:21:45.203" v="3651" actId="20577"/>
          <ac:spMkLst>
            <pc:docMk/>
            <pc:sldMk cId="3678153083" sldId="289"/>
            <ac:spMk id="4" creationId="{2FC4B2F9-61A5-6188-6AC1-A0B47EFB8F11}"/>
          </ac:spMkLst>
        </pc:spChg>
        <pc:picChg chg="del mod">
          <ac:chgData name="Markus Tornberg" userId="cf9394cf-81b1-415b-bc56-33d6493a23b0" providerId="ADAL" clId="{CBDD436C-1DAC-4214-81ED-94FE70C569FE}" dt="2026-01-07T14:19:40.738" v="3465" actId="478"/>
          <ac:picMkLst>
            <pc:docMk/>
            <pc:sldMk cId="3678153083" sldId="289"/>
            <ac:picMk id="26626" creationId="{B0755ECD-7FCD-C38E-E79B-A0FEB598EBA2}"/>
          </ac:picMkLst>
        </pc:picChg>
      </pc:sldChg>
      <pc:sldChg chg="modSp add mod">
        <pc:chgData name="Markus Tornberg" userId="cf9394cf-81b1-415b-bc56-33d6493a23b0" providerId="ADAL" clId="{CBDD436C-1DAC-4214-81ED-94FE70C569FE}" dt="2026-01-07T14:02:16.599" v="2390" actId="20577"/>
        <pc:sldMkLst>
          <pc:docMk/>
          <pc:sldMk cId="222621287" sldId="290"/>
        </pc:sldMkLst>
        <pc:spChg chg="mod">
          <ac:chgData name="Markus Tornberg" userId="cf9394cf-81b1-415b-bc56-33d6493a23b0" providerId="ADAL" clId="{CBDD436C-1DAC-4214-81ED-94FE70C569FE}" dt="2026-01-07T14:02:16.599" v="2390" actId="20577"/>
          <ac:spMkLst>
            <pc:docMk/>
            <pc:sldMk cId="222621287" sldId="290"/>
            <ac:spMk id="4" creationId="{17836428-9D8B-D928-03EB-E5C1249BED0D}"/>
          </ac:spMkLst>
        </pc:spChg>
        <pc:picChg chg="mod">
          <ac:chgData name="Markus Tornberg" userId="cf9394cf-81b1-415b-bc56-33d6493a23b0" providerId="ADAL" clId="{CBDD436C-1DAC-4214-81ED-94FE70C569FE}" dt="2026-01-07T13:54:48.803" v="2002" actId="14100"/>
          <ac:picMkLst>
            <pc:docMk/>
            <pc:sldMk cId="222621287" sldId="290"/>
            <ac:picMk id="26626" creationId="{6BB38458-7B1F-5E04-D6C5-B151FF9DDF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9346-9BD2-4912-9E8B-BBEEC6F98BDC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2C1AC-545D-4E5A-B3A7-CA6A3B4022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187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CE13-603B-47B1-9679-9E684798DD6A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8EA8-E9C3-4970-9508-01A3D3747F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29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Mättad marknad – ingen vill köpa varan längre</a:t>
            </a:r>
          </a:p>
          <a:p>
            <a:r>
              <a:rPr lang="sv-SE"/>
              <a:t>Subventioner – statligt stöd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41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Blandekonomier – inslag av lite av varje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4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Utbildning och Vård är reglerat av staten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58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99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09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Realkapital: maskiner, fastigheter</a:t>
            </a:r>
          </a:p>
          <a:p>
            <a:r>
              <a:rPr lang="sv-SE" dirty="0"/>
              <a:t>Finanskapital: pengar, värdepapper</a:t>
            </a:r>
          </a:p>
          <a:p>
            <a:r>
              <a:rPr lang="sv-SE" dirty="0"/>
              <a:t>Humankapital: anställdas kunskaper och kompetens</a:t>
            </a:r>
          </a:p>
          <a:p>
            <a:r>
              <a:rPr lang="sv-SE" dirty="0"/>
              <a:t>Immateriellt kapital: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Tillgångar utan fysisk form, såsom patent, varumärken, goodwill och know-how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15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21 regioner</a:t>
            </a:r>
          </a:p>
          <a:p>
            <a:r>
              <a:rPr lang="sv-SE"/>
              <a:t>290 kommuner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80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Styrränta: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Högre ränta - dyrare för bankerna att låna -&gt; dyrare för dig att låna (bolån, privatlån) -&gt; mindre konsumtion och investeringar -&gt; bromsar inflationen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Lägre ränta - Billigare för bankerna -&gt; billigare lån för dig -&gt; mer konsumtion/investeringar -&gt; stimulerar ekonomin.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14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Syftar till att öka sysselsättning, minska arbetslöshet och förbättra hur arbetsmarknaden fungerar, främst genom statliga insatser som praktik, utbildning, och anställningsstöd för att hjälpa människor in i arbete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8EA8-E9C3-4970-9508-01A3D3747F4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5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20" name="Platshållare för sidfo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v-SE"/>
              <a:t>Klicka på ikonen för att lägga till en bild</a:t>
            </a:r>
            <a:endParaRPr kumimoji="0" lang="en-US"/>
          </a:p>
        </p:txBody>
      </p:sp>
      <p:sp>
        <p:nvSpPr>
          <p:cNvPr id="9" name="Flödesschema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ödesschema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24" name="Platshållare fö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E2BA6C-B6EF-445B-9417-F94198BF1D00}" type="datetimeFigureOut">
              <a:rPr lang="sv-SE" smtClean="0"/>
              <a:pPr/>
              <a:t>2026-01-07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E9F004-F8F4-4389-84DC-2631D49101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40606"/>
          </a:xfrm>
        </p:spPr>
        <p:txBody>
          <a:bodyPr>
            <a:normAutofit/>
          </a:bodyPr>
          <a:lstStyle/>
          <a:p>
            <a:pPr algn="ctr"/>
            <a:r>
              <a:rPr lang="sv-SE" sz="6600"/>
              <a:t>Samhällsekonomi</a:t>
            </a:r>
            <a:br>
              <a:rPr lang="sv-SE" sz="6600"/>
            </a:br>
            <a:r>
              <a:rPr lang="sv-SE" sz="3200"/>
              <a:t>Dina och andras pengar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3ECCFA0-C9E8-4E12-A1BC-E79FBC15D8D4}"/>
              </a:ext>
            </a:extLst>
          </p:cNvPr>
          <p:cNvSpPr txBox="1"/>
          <p:nvPr/>
        </p:nvSpPr>
        <p:spPr>
          <a:xfrm flipH="1">
            <a:off x="1259632" y="260648"/>
            <a:ext cx="7181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/>
              <a:t>Cirkulär ekonomi - Hållbar utveckling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583E85-C139-4F26-B854-3C28DE16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88" y="1196752"/>
            <a:ext cx="3663851" cy="366385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9AC47EC-7AE4-4A3D-87A6-530A957677B4}"/>
              </a:ext>
            </a:extLst>
          </p:cNvPr>
          <p:cNvSpPr txBox="1"/>
          <p:nvPr/>
        </p:nvSpPr>
        <p:spPr>
          <a:xfrm>
            <a:off x="5318369" y="2060848"/>
            <a:ext cx="49422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Produktionen ska vara hållbar:</a:t>
            </a:r>
          </a:p>
          <a:p>
            <a:endParaRPr lang="sv-SE"/>
          </a:p>
          <a:p>
            <a:r>
              <a:rPr lang="sv-SE"/>
              <a:t>Miljövänlig</a:t>
            </a:r>
          </a:p>
          <a:p>
            <a:endParaRPr lang="sv-SE"/>
          </a:p>
          <a:p>
            <a:r>
              <a:rPr lang="sv-SE"/>
              <a:t>Återvinning</a:t>
            </a:r>
          </a:p>
          <a:p>
            <a:endParaRPr lang="sv-SE"/>
          </a:p>
          <a:p>
            <a:r>
              <a:rPr lang="sv-SE"/>
              <a:t>Hyra/leasa</a:t>
            </a:r>
          </a:p>
          <a:p>
            <a:endParaRPr lang="sv-SE"/>
          </a:p>
          <a:p>
            <a:r>
              <a:rPr lang="sv-SE"/>
              <a:t>Mindre konsumtion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4C11DA1-1F7B-49CB-93D2-D6437480C8FC}"/>
              </a:ext>
            </a:extLst>
          </p:cNvPr>
          <p:cNvSpPr txBox="1"/>
          <p:nvPr/>
        </p:nvSpPr>
        <p:spPr>
          <a:xfrm flipH="1">
            <a:off x="8532440" y="6453336"/>
            <a:ext cx="5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12151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CCDCF43-7018-4C18-927D-98D41830EF86}"/>
              </a:ext>
            </a:extLst>
          </p:cNvPr>
          <p:cNvSpPr txBox="1"/>
          <p:nvPr/>
        </p:nvSpPr>
        <p:spPr>
          <a:xfrm flipH="1">
            <a:off x="1187624" y="260648"/>
            <a:ext cx="544974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Hur mäts ekonomisk utveckling?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BNP</a:t>
            </a:r>
            <a:r>
              <a:rPr lang="sv-SE" dirty="0"/>
              <a:t> = Bruttonationalprodukt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Sammanlagda värdet av alla varor och tjänster som produceras i ett land under ett år – ger en bild över landets ekonomiska utveckling.  </a:t>
            </a:r>
          </a:p>
          <a:p>
            <a:endParaRPr lang="sv-SE" dirty="0"/>
          </a:p>
          <a:p>
            <a:r>
              <a:rPr lang="sv-SE" b="1" dirty="0"/>
              <a:t>BNP per capita </a:t>
            </a:r>
            <a:r>
              <a:rPr lang="sv-SE" dirty="0"/>
              <a:t>= BNP per invånare. Lägger samman värdet av allt som produceras och delas med antalet invånare.  </a:t>
            </a:r>
          </a:p>
          <a:p>
            <a:r>
              <a:rPr lang="sv-SE" dirty="0"/>
              <a:t>Ger en tanke om levnadsstandard för människorna i landet. </a:t>
            </a:r>
          </a:p>
          <a:p>
            <a:endParaRPr lang="sv-SE" dirty="0"/>
          </a:p>
          <a:p>
            <a:r>
              <a:rPr lang="sv-SE" dirty="0"/>
              <a:t>Men BNP per capita beskriver inte hur inkomsterna är fördelade.</a:t>
            </a:r>
          </a:p>
          <a:p>
            <a:endParaRPr lang="sv-SE" dirty="0"/>
          </a:p>
          <a:p>
            <a:r>
              <a:rPr lang="sv-SE" dirty="0"/>
              <a:t>Inte lätt att avgöra värdet av alla varor eller tjänster, exempelvis värdet av arbete i hemmet. Hemarbete värderas inte i BNP, men är ändå ett stort arbete som utförs.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DAF614-A385-9365-25FA-1A4862119B8B}"/>
              </a:ext>
            </a:extLst>
          </p:cNvPr>
          <p:cNvSpPr txBox="1"/>
          <p:nvPr/>
        </p:nvSpPr>
        <p:spPr>
          <a:xfrm>
            <a:off x="7225907" y="998483"/>
            <a:ext cx="1460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/>
              <a:t>B N P</a:t>
            </a:r>
          </a:p>
        </p:txBody>
      </p:sp>
    </p:spTree>
    <p:extLst>
      <p:ext uri="{BB962C8B-B14F-4D97-AF65-F5344CB8AC3E}">
        <p14:creationId xmlns:p14="http://schemas.microsoft.com/office/powerpoint/2010/main" val="44428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53DE220-2FAD-43D6-BF20-A0155F465232}"/>
              </a:ext>
            </a:extLst>
          </p:cNvPr>
          <p:cNvSpPr txBox="1"/>
          <p:nvPr/>
        </p:nvSpPr>
        <p:spPr>
          <a:xfrm>
            <a:off x="1573953" y="620688"/>
            <a:ext cx="61931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HDI</a:t>
            </a:r>
            <a:r>
              <a:rPr lang="sv-SE" dirty="0"/>
              <a:t> = Human </a:t>
            </a:r>
            <a:r>
              <a:rPr lang="sv-SE" dirty="0" err="1"/>
              <a:t>Development</a:t>
            </a:r>
            <a:r>
              <a:rPr lang="sv-SE" dirty="0"/>
              <a:t> Index</a:t>
            </a:r>
          </a:p>
          <a:p>
            <a:endParaRPr lang="sv-SE" dirty="0"/>
          </a:p>
          <a:p>
            <a:r>
              <a:rPr lang="sv-SE" dirty="0"/>
              <a:t>Mer omfattande sätt att mäta än BNP, jämför människors levnadsstandard i världen.</a:t>
            </a:r>
          </a:p>
          <a:p>
            <a:endParaRPr lang="sv-SE" dirty="0"/>
          </a:p>
          <a:p>
            <a:r>
              <a:rPr lang="sv-SE" dirty="0"/>
              <a:t>Innefattar statistik utifrån: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Förväntad livslängd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Utbildningsnivå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Inkomstnivå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Varför?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Få reda på hur folket faktiskt mår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Ett samband mellan inkomst, utbildning, livslängd.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Högre inkomst och utbildningsnivå ger bättre hälsa. </a:t>
            </a:r>
          </a:p>
          <a:p>
            <a:endParaRPr lang="sv-SE" dirty="0"/>
          </a:p>
          <a:p>
            <a:r>
              <a:rPr lang="sv-SE" dirty="0"/>
              <a:t>Nackdel: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Säger inte något om hur jämlikt, jämställt det är eller hur säkerheten i landet är, alltså mått på demokrati.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69C5D636-7CBB-4B6C-B02B-35C9126FF3A3}"/>
              </a:ext>
            </a:extLst>
          </p:cNvPr>
          <p:cNvSpPr txBox="1"/>
          <p:nvPr/>
        </p:nvSpPr>
        <p:spPr>
          <a:xfrm flipH="1">
            <a:off x="8532440" y="6453336"/>
            <a:ext cx="5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37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D903F6E-4B9E-64B7-03E2-BB89ABBE263A}"/>
              </a:ext>
            </a:extLst>
          </p:cNvPr>
          <p:cNvSpPr txBox="1"/>
          <p:nvPr/>
        </p:nvSpPr>
        <p:spPr>
          <a:xfrm>
            <a:off x="7225907" y="998483"/>
            <a:ext cx="1460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/>
              <a:t>H D I</a:t>
            </a:r>
          </a:p>
        </p:txBody>
      </p:sp>
    </p:spTree>
    <p:extLst>
      <p:ext uri="{BB962C8B-B14F-4D97-AF65-F5344CB8AC3E}">
        <p14:creationId xmlns:p14="http://schemas.microsoft.com/office/powerpoint/2010/main" val="123632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9C72-9235-53C4-DA4E-0DB5D3F2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jonasweb.nu/sidor/mediesamhallet/bilder/ekonomisktkretslopp_02.gif">
            <a:extLst>
              <a:ext uri="{FF2B5EF4-FFF2-40B4-BE49-F238E27FC236}">
                <a16:creationId xmlns:a16="http://schemas.microsoft.com/office/drawing/2014/main" id="{686A0004-D97B-0D87-FA9F-82D879BC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367" y="1124606"/>
            <a:ext cx="7628302" cy="5471335"/>
          </a:xfrm>
          <a:prstGeom prst="rect">
            <a:avLst/>
          </a:prstGeo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22D23B6-8202-C631-1F2F-DBF63FB77ED8}"/>
              </a:ext>
            </a:extLst>
          </p:cNvPr>
          <p:cNvSpPr txBox="1"/>
          <p:nvPr/>
        </p:nvSpPr>
        <p:spPr>
          <a:xfrm>
            <a:off x="1439917" y="388883"/>
            <a:ext cx="698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Det ekonomiska kretsloppet</a:t>
            </a:r>
          </a:p>
        </p:txBody>
      </p:sp>
    </p:spTree>
    <p:extLst>
      <p:ext uri="{BB962C8B-B14F-4D97-AF65-F5344CB8AC3E}">
        <p14:creationId xmlns:p14="http://schemas.microsoft.com/office/powerpoint/2010/main" val="42719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456930" y="592687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/>
              <a:t>Hushållen</a:t>
            </a:r>
          </a:p>
        </p:txBody>
      </p:sp>
      <p:pic>
        <p:nvPicPr>
          <p:cNvPr id="5122" name="Picture 2" descr="http://www.bertilhus.se/bilder/hu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4638895" cy="421484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1285852" y="2285992"/>
            <a:ext cx="11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Inkomst -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428860" y="2357430"/>
            <a:ext cx="769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Lön</a:t>
            </a:r>
          </a:p>
          <a:p>
            <a:r>
              <a:rPr lang="sv-SE"/>
              <a:t>Bidrag</a:t>
            </a:r>
          </a:p>
          <a:p>
            <a:r>
              <a:rPr lang="sv-SE"/>
              <a:t>Vinst</a:t>
            </a:r>
          </a:p>
          <a:p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1403648" y="450057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Utgifter -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518056" y="4531882"/>
            <a:ext cx="13532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Hyra</a:t>
            </a:r>
          </a:p>
          <a:p>
            <a:r>
              <a:rPr lang="sv-SE"/>
              <a:t>Mat</a:t>
            </a:r>
          </a:p>
          <a:p>
            <a:r>
              <a:rPr lang="sv-SE"/>
              <a:t>Kläder</a:t>
            </a:r>
          </a:p>
          <a:p>
            <a:r>
              <a:rPr lang="sv-SE"/>
              <a:t>Nöjen</a:t>
            </a:r>
          </a:p>
          <a:p>
            <a:r>
              <a:rPr lang="sv-SE"/>
              <a:t>Drivmedel</a:t>
            </a:r>
          </a:p>
          <a:p>
            <a:r>
              <a:rPr lang="sv-SE"/>
              <a:t>Försäkringar</a:t>
            </a:r>
          </a:p>
          <a:p>
            <a:r>
              <a:rPr lang="sv-SE"/>
              <a:t>Övrigt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14414" y="1142984"/>
            <a:ext cx="1758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/>
              <a:t>Företag</a:t>
            </a:r>
          </a:p>
        </p:txBody>
      </p:sp>
      <p:pic>
        <p:nvPicPr>
          <p:cNvPr id="4100" name="Picture 4" descr="http://swengelsk.se/images/FABRIK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364" y="428605"/>
            <a:ext cx="3468193" cy="1799588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944709" y="2018872"/>
            <a:ext cx="5905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Producerar varor och tjänster, sysselsätter arbetskraft, människor. </a:t>
            </a:r>
          </a:p>
          <a:p>
            <a:r>
              <a:rPr lang="sv-SE" dirty="0"/>
              <a:t>Intäkterna ska vara högre än utgifterna – annars konkurs. Utgifterna är t ex löner, hyra, uppvärmning, material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71538" y="3357562"/>
            <a:ext cx="21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Produktionsmedel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142976" y="4143380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Råvaror</a:t>
            </a:r>
          </a:p>
        </p:txBody>
      </p:sp>
      <p:pic>
        <p:nvPicPr>
          <p:cNvPr id="4102" name="Picture 6" descr="http://www.carlssontra.se/Filer/sagadehyvladetravaror2.jpg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1896513" cy="1422385"/>
          </a:xfrm>
          <a:prstGeom prst="rect">
            <a:avLst/>
          </a:prstGeom>
          <a:noFill/>
        </p:spPr>
      </p:pic>
      <p:sp>
        <p:nvSpPr>
          <p:cNvPr id="11" name="textruta 10"/>
          <p:cNvSpPr txBox="1"/>
          <p:nvPr/>
        </p:nvSpPr>
        <p:spPr>
          <a:xfrm>
            <a:off x="2714612" y="4143380"/>
            <a:ext cx="118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Realkapital</a:t>
            </a:r>
          </a:p>
        </p:txBody>
      </p:sp>
      <p:pic>
        <p:nvPicPr>
          <p:cNvPr id="4104" name="Picture 8" descr="Huvudbyggn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72008"/>
            <a:ext cx="1581150" cy="1428750"/>
          </a:xfrm>
          <a:prstGeom prst="rect">
            <a:avLst/>
          </a:prstGeom>
          <a:noFill/>
        </p:spPr>
      </p:pic>
      <p:sp>
        <p:nvSpPr>
          <p:cNvPr id="13" name="textruta 12"/>
          <p:cNvSpPr txBox="1"/>
          <p:nvPr/>
        </p:nvSpPr>
        <p:spPr>
          <a:xfrm>
            <a:off x="4500562" y="421481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Arbetskraft</a:t>
            </a:r>
          </a:p>
        </p:txBody>
      </p:sp>
      <p:pic>
        <p:nvPicPr>
          <p:cNvPr id="4106" name="Picture 10" descr="http://www.fotosearch.se/bthumb/SUE/SUE114/RSCL0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714884"/>
            <a:ext cx="1349338" cy="1357322"/>
          </a:xfrm>
          <a:prstGeom prst="rect">
            <a:avLst/>
          </a:prstGeom>
          <a:noFill/>
        </p:spPr>
      </p:pic>
      <p:sp>
        <p:nvSpPr>
          <p:cNvPr id="15" name="textruta 14"/>
          <p:cNvSpPr txBox="1"/>
          <p:nvPr/>
        </p:nvSpPr>
        <p:spPr>
          <a:xfrm>
            <a:off x="6000760" y="3643314"/>
            <a:ext cx="1360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Finanskapital</a:t>
            </a:r>
          </a:p>
          <a:p>
            <a:endParaRPr lang="sv-SE"/>
          </a:p>
          <a:p>
            <a:endParaRPr lang="sv-SE"/>
          </a:p>
          <a:p>
            <a:r>
              <a:rPr lang="sv-SE" err="1"/>
              <a:t>Know-How</a:t>
            </a:r>
            <a:endParaRPr lang="sv-SE"/>
          </a:p>
        </p:txBody>
      </p:sp>
      <p:pic>
        <p:nvPicPr>
          <p:cNvPr id="4108" name="Picture 12" descr="http://hd.se/multimedia/archive/00241/Hjarna_1_jpg_241674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4572008"/>
            <a:ext cx="793724" cy="1190586"/>
          </a:xfrm>
          <a:prstGeom prst="rect">
            <a:avLst/>
          </a:prstGeom>
          <a:noFill/>
        </p:spPr>
      </p:pic>
      <p:pic>
        <p:nvPicPr>
          <p:cNvPr id="4110" name="Picture 14" descr="http://www.ekonomikunskap.com/Images/peng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928934"/>
            <a:ext cx="1310981" cy="120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A1A2-3C8C-B5C2-4890-B67BC746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99250F9-75AA-59C6-6A70-10779B203A30}"/>
              </a:ext>
            </a:extLst>
          </p:cNvPr>
          <p:cNvSpPr txBox="1"/>
          <p:nvPr/>
        </p:nvSpPr>
        <p:spPr>
          <a:xfrm>
            <a:off x="1321826" y="238744"/>
            <a:ext cx="346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/>
              <a:t>Offentlig sektor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EAB1ABA-F1F3-3B86-2EB5-74AA2858507A}"/>
              </a:ext>
            </a:extLst>
          </p:cNvPr>
          <p:cNvSpPr txBox="1"/>
          <p:nvPr/>
        </p:nvSpPr>
        <p:spPr>
          <a:xfrm>
            <a:off x="1429048" y="946630"/>
            <a:ext cx="3060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Stat, kommuner, regioner. </a:t>
            </a:r>
          </a:p>
          <a:p>
            <a:r>
              <a:rPr lang="sv-SE" sz="2000" dirty="0"/>
              <a:t>1,5 </a:t>
            </a:r>
            <a:r>
              <a:rPr lang="sv-SE" sz="2000" dirty="0" err="1"/>
              <a:t>milj</a:t>
            </a:r>
            <a:r>
              <a:rPr lang="sv-SE" sz="2000" dirty="0"/>
              <a:t> arbetar inom offentlig sektor (lärare, sjukvårdspersonal, polis…)</a:t>
            </a:r>
          </a:p>
          <a:p>
            <a:endParaRPr lang="sv-SE" sz="2000" dirty="0"/>
          </a:p>
          <a:p>
            <a:r>
              <a:rPr lang="sv-SE" sz="2000" dirty="0"/>
              <a:t>Betalar kostnaden för skola, omsorg mm. – betalas av skatter</a:t>
            </a:r>
          </a:p>
          <a:p>
            <a:endParaRPr lang="sv-SE" sz="2000" dirty="0"/>
          </a:p>
          <a:p>
            <a:r>
              <a:rPr lang="sv-SE" sz="2000" dirty="0"/>
              <a:t>Ger bidrag till hushåll och företag (rot och </a:t>
            </a:r>
            <a:r>
              <a:rPr lang="sv-SE" sz="2000" dirty="0" err="1"/>
              <a:t>rut</a:t>
            </a:r>
            <a:r>
              <a:rPr lang="sv-SE" sz="2000" dirty="0"/>
              <a:t>)</a:t>
            </a:r>
          </a:p>
          <a:p>
            <a:endParaRPr lang="sv-SE" dirty="0"/>
          </a:p>
        </p:txBody>
      </p:sp>
      <p:pic>
        <p:nvPicPr>
          <p:cNvPr id="1028" name="Picture 4" descr="Industri - Offentlig sektor">
            <a:extLst>
              <a:ext uri="{FF2B5EF4-FFF2-40B4-BE49-F238E27FC236}">
                <a16:creationId xmlns:a16="http://schemas.microsoft.com/office/drawing/2014/main" id="{1095CE12-EF4D-E2E0-97C7-B470AFAE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2" y="655630"/>
            <a:ext cx="426614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76B819E-DE02-B9DA-BF13-6B1EFD6B28C1}"/>
              </a:ext>
            </a:extLst>
          </p:cNvPr>
          <p:cNvSpPr txBox="1"/>
          <p:nvPr/>
        </p:nvSpPr>
        <p:spPr>
          <a:xfrm>
            <a:off x="5429250" y="3175000"/>
            <a:ext cx="330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Ger stöd till forskning, miljöskydd, starta eget-bidrag</a:t>
            </a:r>
          </a:p>
        </p:txBody>
      </p:sp>
    </p:spTree>
    <p:extLst>
      <p:ext uri="{BB962C8B-B14F-4D97-AF65-F5344CB8AC3E}">
        <p14:creationId xmlns:p14="http://schemas.microsoft.com/office/powerpoint/2010/main" val="27719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val.se/val/val2006/kartor/rike/rike_i_landst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22277"/>
            <a:ext cx="1967425" cy="3927995"/>
          </a:xfrm>
          <a:prstGeom prst="rect">
            <a:avLst/>
          </a:prstGeom>
          <a:noFill/>
        </p:spPr>
      </p:pic>
      <p:pic>
        <p:nvPicPr>
          <p:cNvPr id="23554" name="Picture 2" descr="http://www.swetravel.se/images/sverigekar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1779" y="1000107"/>
            <a:ext cx="1782336" cy="3927995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91796" y="2348880"/>
            <a:ext cx="919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Skatt</a:t>
            </a:r>
          </a:p>
          <a:p>
            <a:r>
              <a:rPr lang="sv-SE"/>
              <a:t>Avgifter</a:t>
            </a:r>
          </a:p>
          <a:p>
            <a:r>
              <a:rPr lang="sv-SE"/>
              <a:t>Bidrag</a:t>
            </a:r>
          </a:p>
        </p:txBody>
      </p:sp>
      <p:pic>
        <p:nvPicPr>
          <p:cNvPr id="23558" name="Picture 6" descr="http://upload.wikimedia.org/wikipedia/commons/thumb/d/d8/SWE-Map_Combo2007Coloured.svg/200px-SWE-Map_Combo2007Coloured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4600" y="1000107"/>
            <a:ext cx="2045831" cy="3927995"/>
          </a:xfrm>
          <a:prstGeom prst="rect">
            <a:avLst/>
          </a:prstGeom>
          <a:noFill/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8600B74-01AA-4EF9-908C-3510DC5A8F44}"/>
              </a:ext>
            </a:extLst>
          </p:cNvPr>
          <p:cNvSpPr txBox="1"/>
          <p:nvPr/>
        </p:nvSpPr>
        <p:spPr>
          <a:xfrm flipH="1">
            <a:off x="4283968" y="243938"/>
            <a:ext cx="477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Offentliga sektorn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1FC6B8-FBE7-4C44-9948-78789AC2EDFF}"/>
              </a:ext>
            </a:extLst>
          </p:cNvPr>
          <p:cNvSpPr txBox="1"/>
          <p:nvPr/>
        </p:nvSpPr>
        <p:spPr>
          <a:xfrm>
            <a:off x="1357929" y="5373216"/>
            <a:ext cx="73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Staten – Sverige		  Regioner                      Kommuner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07904" y="300038"/>
            <a:ext cx="246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/>
              <a:t>Bankens roll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59632" y="965945"/>
            <a:ext cx="7656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Vara en länk mellan de som har pengar och de som behöver låna pengar</a:t>
            </a:r>
          </a:p>
          <a:p>
            <a:endParaRPr lang="sv-SE" sz="2000" dirty="0"/>
          </a:p>
          <a:p>
            <a:r>
              <a:rPr lang="sv-SE" sz="2000" dirty="0"/>
              <a:t>Låna ut pengar</a:t>
            </a:r>
          </a:p>
          <a:p>
            <a:r>
              <a:rPr lang="sv-SE" sz="2000" dirty="0"/>
              <a:t>Låna dina pengar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124122" y="270135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Ränta beroende på hur riskfyllt lånet är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631376" y="1547188"/>
            <a:ext cx="2161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Låntagare – amortera, betala tillbaka lånet</a:t>
            </a:r>
          </a:p>
          <a:p>
            <a:endParaRPr lang="sv-SE" dirty="0"/>
          </a:p>
          <a:p>
            <a:r>
              <a:rPr lang="sv-SE"/>
              <a:t>Hög </a:t>
            </a:r>
            <a:r>
              <a:rPr lang="sv-SE" dirty="0"/>
              <a:t>risk = Hög ränta</a:t>
            </a:r>
          </a:p>
          <a:p>
            <a:r>
              <a:rPr lang="sv-SE" dirty="0"/>
              <a:t>Snabba svängningar</a:t>
            </a:r>
          </a:p>
          <a:p>
            <a:r>
              <a:rPr lang="sv-SE" b="1" dirty="0"/>
              <a:t>Aktier</a:t>
            </a:r>
          </a:p>
          <a:p>
            <a:endParaRPr lang="sv-SE" dirty="0"/>
          </a:p>
        </p:txBody>
      </p:sp>
      <p:sp>
        <p:nvSpPr>
          <p:cNvPr id="6" name="AutoShape 2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4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3848"/>
            <a:ext cx="3096344" cy="30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90A82F7-ADE1-4F07-899F-77A582149485}"/>
              </a:ext>
            </a:extLst>
          </p:cNvPr>
          <p:cNvSpPr txBox="1"/>
          <p:nvPr/>
        </p:nvSpPr>
        <p:spPr>
          <a:xfrm>
            <a:off x="5580112" y="43651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Riksbanken</a:t>
            </a:r>
          </a:p>
          <a:p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Myndighet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Inflation ca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Betalningsmedel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Styrränta - Reporänta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A2196E3-532E-478C-B692-8111352BDE91}"/>
              </a:ext>
            </a:extLst>
          </p:cNvPr>
          <p:cNvSpPr/>
          <p:nvPr/>
        </p:nvSpPr>
        <p:spPr>
          <a:xfrm>
            <a:off x="6948264" y="2564904"/>
            <a:ext cx="2161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>Låg risk = Låg ränta</a:t>
            </a:r>
          </a:p>
          <a:p>
            <a:r>
              <a:rPr lang="sv-SE"/>
              <a:t>Långsiktig investering</a:t>
            </a:r>
          </a:p>
          <a:p>
            <a:r>
              <a:rPr lang="sv-SE" b="1"/>
              <a:t>Fonder</a:t>
            </a:r>
          </a:p>
          <a:p>
            <a:endParaRPr lang="sv-SE"/>
          </a:p>
          <a:p>
            <a:r>
              <a:rPr lang="sv-SE"/>
              <a:t>Investera långsiktigt!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7E52733-F13A-496C-B03F-FD44882D4F57}"/>
              </a:ext>
            </a:extLst>
          </p:cNvPr>
          <p:cNvSpPr txBox="1"/>
          <p:nvPr/>
        </p:nvSpPr>
        <p:spPr>
          <a:xfrm flipH="1">
            <a:off x="8532440" y="6453336"/>
            <a:ext cx="5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4184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43350" y="728407"/>
            <a:ext cx="383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/>
              <a:t>Sverige och Världen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423429" y="1767007"/>
            <a:ext cx="33618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/>
              <a:t>Import</a:t>
            </a:r>
          </a:p>
          <a:p>
            <a:r>
              <a:rPr lang="sv-SE" sz="2000"/>
              <a:t>Att köpa in varor och tjänster </a:t>
            </a:r>
          </a:p>
          <a:p>
            <a:r>
              <a:rPr lang="sv-SE" sz="2000"/>
              <a:t>från andra länder</a:t>
            </a:r>
          </a:p>
          <a:p>
            <a:endParaRPr lang="sv-SE" sz="2000"/>
          </a:p>
          <a:p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104338" y="4275871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/>
              <a:t>Handelsbalans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706D71E-1F1D-44EF-AD7C-3CE2485DB472}"/>
              </a:ext>
            </a:extLst>
          </p:cNvPr>
          <p:cNvSpPr txBox="1"/>
          <p:nvPr/>
        </p:nvSpPr>
        <p:spPr>
          <a:xfrm flipH="1">
            <a:off x="5774788" y="1767007"/>
            <a:ext cx="1905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Export</a:t>
            </a:r>
          </a:p>
          <a:p>
            <a:r>
              <a:rPr lang="sv-SE" sz="2000"/>
              <a:t>Sälja varor och tjänster  till andra länder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0DB13201-A0F7-4428-A666-C2D523CBC924}"/>
              </a:ext>
            </a:extLst>
          </p:cNvPr>
          <p:cNvSpPr/>
          <p:nvPr/>
        </p:nvSpPr>
        <p:spPr>
          <a:xfrm rot="5400000">
            <a:off x="3956360" y="1982434"/>
            <a:ext cx="982875" cy="35702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1C2F6B0-15F5-4E1D-896A-508676062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843" y="4061934"/>
            <a:ext cx="2247900" cy="202882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E381CFE-FA80-4D64-92BE-1F114378547E}"/>
              </a:ext>
            </a:extLst>
          </p:cNvPr>
          <p:cNvSpPr txBox="1"/>
          <p:nvPr/>
        </p:nvSpPr>
        <p:spPr>
          <a:xfrm flipH="1">
            <a:off x="1155243" y="495502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Arbetslöshet</a:t>
            </a:r>
          </a:p>
          <a:p>
            <a:r>
              <a:rPr lang="sv-SE"/>
              <a:t>Politiska beslut</a:t>
            </a:r>
          </a:p>
          <a:p>
            <a:r>
              <a:rPr lang="sv-SE"/>
              <a:t>Räntor</a:t>
            </a:r>
          </a:p>
          <a:p>
            <a:r>
              <a:rPr lang="sv-SE"/>
              <a:t>Oroligheter</a:t>
            </a:r>
          </a:p>
          <a:p>
            <a:r>
              <a:rPr lang="sv-SE"/>
              <a:t>Miljö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A527A37-1E6F-43C2-902F-EC0A4452C4D8}"/>
              </a:ext>
            </a:extLst>
          </p:cNvPr>
          <p:cNvSpPr txBox="1"/>
          <p:nvPr/>
        </p:nvSpPr>
        <p:spPr>
          <a:xfrm flipH="1">
            <a:off x="8532440" y="6453336"/>
            <a:ext cx="5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6117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085292" y="260648"/>
            <a:ext cx="47034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/>
              <a:t>Ekonomi = Hushållning</a:t>
            </a:r>
          </a:p>
          <a:p>
            <a:pPr algn="ctr"/>
            <a:endParaRPr lang="sv-SE"/>
          </a:p>
          <a:p>
            <a:pPr algn="ctr"/>
            <a:r>
              <a:rPr lang="sv-SE"/>
              <a:t>Att se till att pengarna räcker hela månaden</a:t>
            </a:r>
          </a:p>
          <a:p>
            <a:pPr algn="ctr"/>
            <a:r>
              <a:rPr lang="sv-SE"/>
              <a:t>Att inte göra av med mer än vad man har råd till</a:t>
            </a:r>
          </a:p>
          <a:p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000496" y="12144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530669" y="1988669"/>
            <a:ext cx="3812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/>
              <a:t>Ekonomiskt kretslopp</a:t>
            </a:r>
          </a:p>
        </p:txBody>
      </p:sp>
      <p:pic>
        <p:nvPicPr>
          <p:cNvPr id="6148" name="Picture 4" descr="http://www.jonasweb.nu/sidor/mediesamhallet/bilder/ekonomisktkretslopp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86058"/>
            <a:ext cx="4641380" cy="3328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8DAF156-A03B-9402-3F24-0810BA49F7C2}"/>
              </a:ext>
            </a:extLst>
          </p:cNvPr>
          <p:cNvSpPr txBox="1"/>
          <p:nvPr/>
        </p:nvSpPr>
        <p:spPr>
          <a:xfrm>
            <a:off x="3796935" y="627018"/>
            <a:ext cx="2412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Konjunkturer</a:t>
            </a:r>
          </a:p>
          <a:p>
            <a:endParaRPr lang="sv-SE" sz="3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DF9B37-DDF4-A277-E49B-80C193E4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32" y="1972878"/>
            <a:ext cx="4060099" cy="257715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ACD9EDD-377F-5A1B-6F2A-6F9B70F63C62}"/>
              </a:ext>
            </a:extLst>
          </p:cNvPr>
          <p:cNvSpPr txBox="1"/>
          <p:nvPr/>
        </p:nvSpPr>
        <p:spPr>
          <a:xfrm>
            <a:off x="2774028" y="4963885"/>
            <a:ext cx="445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Förändring av ett lands ekonomi sett över tid. </a:t>
            </a:r>
          </a:p>
        </p:txBody>
      </p:sp>
    </p:spTree>
    <p:extLst>
      <p:ext uri="{BB962C8B-B14F-4D97-AF65-F5344CB8AC3E}">
        <p14:creationId xmlns:p14="http://schemas.microsoft.com/office/powerpoint/2010/main" val="244563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714612" y="571480"/>
            <a:ext cx="396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/>
              <a:t>Högkonjunktur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357290" y="1857364"/>
            <a:ext cx="40420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Goda tider!</a:t>
            </a:r>
          </a:p>
          <a:p>
            <a:endParaRPr lang="sv-SE" dirty="0"/>
          </a:p>
          <a:p>
            <a:pPr>
              <a:buFontTx/>
              <a:buChar char="-"/>
            </a:pPr>
            <a:r>
              <a:rPr lang="sv-SE" dirty="0"/>
              <a:t> Människor har mycket pengar = hög lön</a:t>
            </a:r>
          </a:p>
          <a:p>
            <a:pPr>
              <a:buFontTx/>
              <a:buChar char="-"/>
            </a:pPr>
            <a:r>
              <a:rPr lang="sv-SE" dirty="0"/>
              <a:t> Låg arbetslöshet</a:t>
            </a:r>
          </a:p>
          <a:p>
            <a:pPr>
              <a:buFontTx/>
              <a:buChar char="-"/>
            </a:pPr>
            <a:r>
              <a:rPr lang="sv-SE" dirty="0"/>
              <a:t> Stor köpkraft</a:t>
            </a:r>
          </a:p>
          <a:p>
            <a:endParaRPr lang="sv-SE" dirty="0"/>
          </a:p>
          <a:p>
            <a:r>
              <a:rPr lang="sv-SE" dirty="0"/>
              <a:t>Men…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273178" y="4053648"/>
            <a:ext cx="3883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Högre lön medför:</a:t>
            </a:r>
          </a:p>
          <a:p>
            <a:endParaRPr lang="sv-SE" dirty="0"/>
          </a:p>
          <a:p>
            <a:r>
              <a:rPr lang="sv-SE" dirty="0"/>
              <a:t>Höjda utgifter för företag, löner kostar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endParaRPr lang="sv-SE" dirty="0"/>
          </a:p>
          <a:p>
            <a:r>
              <a:rPr lang="sv-SE" dirty="0"/>
              <a:t>Höjda priser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endParaRPr lang="sv-SE" dirty="0"/>
          </a:p>
          <a:p>
            <a:r>
              <a:rPr lang="sv-SE" dirty="0"/>
              <a:t>Höjda avgifter inom offentlig sektor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endParaRPr lang="sv-SE" dirty="0"/>
          </a:p>
          <a:p>
            <a:r>
              <a:rPr lang="sv-SE" dirty="0"/>
              <a:t>Höjda skatter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r>
              <a:rPr lang="sv-SE" dirty="0"/>
              <a:t>…</a:t>
            </a:r>
          </a:p>
          <a:p>
            <a:endParaRPr lang="sv-SE" dirty="0"/>
          </a:p>
          <a:p>
            <a:r>
              <a:rPr lang="sv-SE" dirty="0"/>
              <a:t>Inflation: När pengar tappar värde. </a:t>
            </a:r>
          </a:p>
        </p:txBody>
      </p:sp>
      <p:sp>
        <p:nvSpPr>
          <p:cNvPr id="10" name="Moln 9"/>
          <p:cNvSpPr/>
          <p:nvPr/>
        </p:nvSpPr>
        <p:spPr>
          <a:xfrm>
            <a:off x="5286380" y="3214686"/>
            <a:ext cx="1714512" cy="142876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Pengarna räcker inte till</a:t>
            </a:r>
          </a:p>
        </p:txBody>
      </p:sp>
      <p:sp>
        <p:nvSpPr>
          <p:cNvPr id="11" name="Moln 10"/>
          <p:cNvSpPr/>
          <p:nvPr/>
        </p:nvSpPr>
        <p:spPr>
          <a:xfrm>
            <a:off x="7215206" y="2928934"/>
            <a:ext cx="1714512" cy="178595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Arbetare kräver högre lön</a:t>
            </a:r>
          </a:p>
        </p:txBody>
      </p:sp>
      <p:sp>
        <p:nvSpPr>
          <p:cNvPr id="12" name="Moln 11"/>
          <p:cNvSpPr/>
          <p:nvPr/>
        </p:nvSpPr>
        <p:spPr>
          <a:xfrm>
            <a:off x="5715008" y="4857760"/>
            <a:ext cx="2500330" cy="17145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Företag fortsätter att höja priser</a:t>
            </a:r>
          </a:p>
        </p:txBody>
      </p:sp>
      <p:sp>
        <p:nvSpPr>
          <p:cNvPr id="13" name="Bågformad 12"/>
          <p:cNvSpPr/>
          <p:nvPr/>
        </p:nvSpPr>
        <p:spPr>
          <a:xfrm rot="15666108">
            <a:off x="5173051" y="4484546"/>
            <a:ext cx="1071570" cy="112128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Bågformad 13"/>
          <p:cNvSpPr/>
          <p:nvPr/>
        </p:nvSpPr>
        <p:spPr>
          <a:xfrm>
            <a:off x="6572264" y="2571744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Bågformad 14"/>
          <p:cNvSpPr/>
          <p:nvPr/>
        </p:nvSpPr>
        <p:spPr>
          <a:xfrm rot="7139739">
            <a:off x="7989772" y="4533515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1026" name="Picture 2" descr="https://www.tranemo.se/innehall/2017/10/17725612-icons-customer-satisfaction-scaled.jpg">
            <a:extLst>
              <a:ext uri="{FF2B5EF4-FFF2-40B4-BE49-F238E27FC236}">
                <a16:creationId xmlns:a16="http://schemas.microsoft.com/office/drawing/2014/main" id="{857D8928-986C-4182-BAAD-78B91A8A3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12" t="56945" r="127562" b="-15278"/>
          <a:stretch/>
        </p:blipFill>
        <p:spPr bwMode="auto">
          <a:xfrm>
            <a:off x="688381" y="2022323"/>
            <a:ext cx="259228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F901B4D-F373-4DF0-9BBB-D00AECE5A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4801" r="64175" b="25000"/>
          <a:stretch/>
        </p:blipFill>
        <p:spPr>
          <a:xfrm>
            <a:off x="6876620" y="295765"/>
            <a:ext cx="2061273" cy="205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214414" y="714356"/>
            <a:ext cx="699768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När gränsen är nådd:</a:t>
            </a:r>
          </a:p>
          <a:p>
            <a:endParaRPr lang="sv-SE"/>
          </a:p>
          <a:p>
            <a:pPr>
              <a:buFont typeface="Arial" charset="0"/>
              <a:buChar char="•"/>
            </a:pPr>
            <a:r>
              <a:rPr lang="sv-SE"/>
              <a:t>Företagens inkomster minskar</a:t>
            </a:r>
          </a:p>
          <a:p>
            <a:pPr>
              <a:buFont typeface="Arial" charset="0"/>
              <a:buChar char="•"/>
            </a:pPr>
            <a:r>
              <a:rPr lang="sv-SE"/>
              <a:t>Företagens kostnader är desamma</a:t>
            </a:r>
          </a:p>
          <a:p>
            <a:pPr>
              <a:buFont typeface="Arial" charset="0"/>
              <a:buChar char="•"/>
            </a:pPr>
            <a:r>
              <a:rPr lang="sv-SE"/>
              <a:t>För vinst måste kostnaden sänkas…</a:t>
            </a:r>
          </a:p>
          <a:p>
            <a:pPr>
              <a:buFont typeface="Arial" charset="0"/>
              <a:buChar char="•"/>
            </a:pPr>
            <a:endParaRPr lang="sv-SE"/>
          </a:p>
          <a:p>
            <a:pPr>
              <a:buFont typeface="Arial" charset="0"/>
              <a:buChar char="•"/>
            </a:pPr>
            <a:endParaRPr lang="sv-SE"/>
          </a:p>
          <a:p>
            <a:pPr>
              <a:buFont typeface="Arial" charset="0"/>
              <a:buChar char="•"/>
            </a:pPr>
            <a:endParaRPr lang="sv-SE"/>
          </a:p>
          <a:p>
            <a:pPr>
              <a:buFont typeface="Arial" charset="0"/>
              <a:buChar char="•"/>
            </a:pPr>
            <a:r>
              <a:rPr lang="sv-SE"/>
              <a:t>Avskeda</a:t>
            </a:r>
          </a:p>
          <a:p>
            <a:pPr>
              <a:buFont typeface="Arial" charset="0"/>
              <a:buChar char="•"/>
            </a:pPr>
            <a:r>
              <a:rPr lang="sv-SE"/>
              <a:t>Flytta till billigare lokaler</a:t>
            </a:r>
          </a:p>
          <a:p>
            <a:pPr>
              <a:buFont typeface="Arial" charset="0"/>
              <a:buChar char="•"/>
            </a:pPr>
            <a:r>
              <a:rPr lang="sv-SE"/>
              <a:t>Sänka standarden </a:t>
            </a:r>
          </a:p>
          <a:p>
            <a:pPr>
              <a:buFont typeface="Arial" charset="0"/>
              <a:buChar char="•"/>
            </a:pPr>
            <a:endParaRPr lang="sv-SE"/>
          </a:p>
          <a:p>
            <a:pPr>
              <a:buFont typeface="Arial" charset="0"/>
              <a:buChar char="•"/>
            </a:pPr>
            <a:endParaRPr lang="sv-SE"/>
          </a:p>
          <a:p>
            <a:r>
              <a:rPr lang="sv-SE"/>
              <a:t>Detta medför:</a:t>
            </a:r>
          </a:p>
          <a:p>
            <a:endParaRPr lang="sv-SE"/>
          </a:p>
          <a:p>
            <a:pPr>
              <a:buFont typeface="Arial" charset="0"/>
              <a:buChar char="•"/>
            </a:pPr>
            <a:r>
              <a:rPr lang="sv-SE"/>
              <a:t>Arbetslöshet</a:t>
            </a:r>
          </a:p>
          <a:p>
            <a:pPr>
              <a:buFont typeface="Arial" charset="0"/>
              <a:buChar char="•"/>
            </a:pPr>
            <a:r>
              <a:rPr lang="sv-SE"/>
              <a:t>Ingen som köper varor – människor sparar istället för att handla</a:t>
            </a:r>
          </a:p>
          <a:p>
            <a:pPr>
              <a:buFont typeface="Arial" charset="0"/>
              <a:buChar char="•"/>
            </a:pPr>
            <a:r>
              <a:rPr lang="sv-SE"/>
              <a:t>Offentliga sektorn får in mindre pengar – mindre pengar går ut till folket</a:t>
            </a:r>
          </a:p>
          <a:p>
            <a:pPr>
              <a:buFont typeface="Arial" charset="0"/>
              <a:buChar char="•"/>
            </a:pPr>
            <a:endParaRPr lang="sv-SE"/>
          </a:p>
        </p:txBody>
      </p:sp>
      <p:pic>
        <p:nvPicPr>
          <p:cNvPr id="3074" name="Picture 2" descr="http://www.webbmatte.se/bilder_ma_6/graf-01.jpg"/>
          <p:cNvPicPr>
            <a:picLocks noChangeAspect="1" noChangeArrowheads="1"/>
          </p:cNvPicPr>
          <p:nvPr/>
        </p:nvPicPr>
        <p:blipFill>
          <a:blip r:embed="rId2" cstate="print"/>
          <a:srcRect t="8654" r="11874"/>
          <a:stretch>
            <a:fillRect/>
          </a:stretch>
        </p:blipFill>
        <p:spPr bwMode="auto">
          <a:xfrm>
            <a:off x="5076056" y="2641524"/>
            <a:ext cx="3357586" cy="2262186"/>
          </a:xfrm>
          <a:prstGeom prst="rect">
            <a:avLst/>
          </a:prstGeom>
          <a:noFill/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FC4BB5C-E164-401F-91DE-621F0B258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24801" r="35825" b="24801"/>
          <a:stretch/>
        </p:blipFill>
        <p:spPr>
          <a:xfrm>
            <a:off x="5775901" y="260648"/>
            <a:ext cx="1957896" cy="195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331640" y="1196752"/>
            <a:ext cx="3737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/>
              <a:t>Lågkonjunktur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857488" y="3000372"/>
            <a:ext cx="17908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Dåliga tider!</a:t>
            </a:r>
          </a:p>
          <a:p>
            <a:endParaRPr lang="sv-SE"/>
          </a:p>
          <a:p>
            <a:r>
              <a:rPr lang="sv-SE"/>
              <a:t>Lite pengar </a:t>
            </a:r>
          </a:p>
          <a:p>
            <a:r>
              <a:rPr lang="sv-SE"/>
              <a:t>Hög arbetslöshet</a:t>
            </a:r>
          </a:p>
          <a:p>
            <a:r>
              <a:rPr lang="sv-SE"/>
              <a:t>Dålig köpkraft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357818" y="3786190"/>
            <a:ext cx="33278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Vad kan man göra?</a:t>
            </a:r>
          </a:p>
          <a:p>
            <a:endParaRPr lang="sv-SE"/>
          </a:p>
          <a:p>
            <a:r>
              <a:rPr lang="sv-SE"/>
              <a:t>Sänka räntan på banken</a:t>
            </a:r>
          </a:p>
          <a:p>
            <a:r>
              <a:rPr lang="sv-SE"/>
              <a:t>Arbetsmarknadspolitiska åtgärder</a:t>
            </a:r>
          </a:p>
          <a:p>
            <a:endParaRPr lang="sv-SE"/>
          </a:p>
        </p:txBody>
      </p:sp>
      <p:pic>
        <p:nvPicPr>
          <p:cNvPr id="3" name="Picture 2" descr="https://www.tranemo.se/innehall/2017/10/17725612-icons-customer-satisfaction-scaled.jpg">
            <a:extLst>
              <a:ext uri="{FF2B5EF4-FFF2-40B4-BE49-F238E27FC236}">
                <a16:creationId xmlns:a16="http://schemas.microsoft.com/office/drawing/2014/main" id="{C8B7EB9F-F5E1-4CBC-AC29-F6CC3D344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6" t="23401" r="7476" b="23400"/>
          <a:stretch/>
        </p:blipFill>
        <p:spPr bwMode="auto">
          <a:xfrm>
            <a:off x="5699601" y="692696"/>
            <a:ext cx="26443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770CCCA-E5B3-41E6-B9F7-8627FBEDC6D8}"/>
              </a:ext>
            </a:extLst>
          </p:cNvPr>
          <p:cNvSpPr txBox="1"/>
          <p:nvPr/>
        </p:nvSpPr>
        <p:spPr>
          <a:xfrm flipH="1">
            <a:off x="8532440" y="6453336"/>
            <a:ext cx="5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vd.se/multimedia/dynamic/00117/11715819_1172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303" y="928670"/>
            <a:ext cx="3625697" cy="4500594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1000100" y="500042"/>
            <a:ext cx="4656083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/>
              <a:t>Skatt och avgifter</a:t>
            </a:r>
          </a:p>
          <a:p>
            <a:endParaRPr lang="sv-SE" u="sng" dirty="0"/>
          </a:p>
          <a:p>
            <a:r>
              <a:rPr lang="sv-SE" u="sng" dirty="0"/>
              <a:t>Kommunalskatt </a:t>
            </a:r>
            <a:r>
              <a:rPr lang="sv-SE" dirty="0"/>
              <a:t>: 33%</a:t>
            </a:r>
          </a:p>
          <a:p>
            <a:endParaRPr lang="sv-SE" dirty="0"/>
          </a:p>
          <a:p>
            <a:r>
              <a:rPr lang="sv-SE" u="sng" dirty="0"/>
              <a:t>Kyrklig avgift</a:t>
            </a:r>
            <a:r>
              <a:rPr lang="sv-SE" dirty="0"/>
              <a:t>: för medlemmar i Svenska kyrkan,  </a:t>
            </a:r>
          </a:p>
          <a:p>
            <a:r>
              <a:rPr lang="sv-SE" dirty="0"/>
              <a:t>		0,98% av inkomsten </a:t>
            </a:r>
          </a:p>
          <a:p>
            <a:r>
              <a:rPr lang="sv-SE" dirty="0"/>
              <a:t>		+ begravningsavgift för alla</a:t>
            </a:r>
          </a:p>
          <a:p>
            <a:endParaRPr lang="sv-SE" dirty="0"/>
          </a:p>
          <a:p>
            <a:endParaRPr lang="sv-SE" dirty="0"/>
          </a:p>
          <a:p>
            <a:r>
              <a:rPr lang="sv-SE" u="sng" dirty="0"/>
              <a:t>Arbetsgivaravgift:  </a:t>
            </a:r>
            <a:r>
              <a:rPr lang="sv-SE" dirty="0"/>
              <a:t>1/3 av lönen för arbetaren</a:t>
            </a:r>
          </a:p>
          <a:p>
            <a:endParaRPr lang="sv-SE" u="sng" dirty="0"/>
          </a:p>
          <a:p>
            <a:r>
              <a:rPr lang="sv-SE" u="sng" dirty="0"/>
              <a:t>Moms: </a:t>
            </a:r>
            <a:r>
              <a:rPr lang="sv-SE" dirty="0"/>
              <a:t>skatt på varor och tjänster</a:t>
            </a:r>
          </a:p>
          <a:p>
            <a:endParaRPr lang="sv-SE" dirty="0"/>
          </a:p>
          <a:p>
            <a:r>
              <a:rPr lang="sv-SE" u="sng" dirty="0"/>
              <a:t>Övriga skatter: </a:t>
            </a:r>
            <a:r>
              <a:rPr lang="sv-SE" dirty="0"/>
              <a:t>alkohol, tobak, miljö, bil </a:t>
            </a:r>
            <a:r>
              <a:rPr lang="sv-SE" dirty="0" err="1"/>
              <a:t>etc</a:t>
            </a:r>
            <a:r>
              <a:rPr lang="sv-SE" dirty="0"/>
              <a:t>…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214414" y="5643578"/>
            <a:ext cx="7427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Självdeklaration.     Taxerad inkomst.    </a:t>
            </a:r>
          </a:p>
          <a:p>
            <a:endParaRPr lang="sv-SE"/>
          </a:p>
          <a:p>
            <a:r>
              <a:rPr lang="sv-SE"/>
              <a:t>Arbetsgivaren måste ha betalt in rätt skatt för att du inte ska åka på restskatt.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emmingsson.files.wordpress.com/2007/02/sk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7339276" cy="4214842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928926" y="642918"/>
            <a:ext cx="346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/>
              <a:t>Vad säger Bamse?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95936" y="836712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Pengar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475656" y="1844824"/>
            <a:ext cx="1981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Valutor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Sedlar och mynt</a:t>
            </a:r>
          </a:p>
          <a:p>
            <a:pPr marL="285750" indent="-285750">
              <a:buFontTx/>
              <a:buChar char="-"/>
            </a:pPr>
            <a:r>
              <a:rPr lang="sv-SE" dirty="0"/>
              <a:t>Virtuella pengar</a:t>
            </a:r>
          </a:p>
          <a:p>
            <a:pPr marL="285750" indent="-285750">
              <a:buFontTx/>
              <a:buChar char="-"/>
            </a:pPr>
            <a:r>
              <a:rPr lang="sv-SE" dirty="0"/>
              <a:t>Digitala pengar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1227"/>
            <a:ext cx="4408398" cy="286104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596725"/>
            <a:ext cx="2372989" cy="133480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741187"/>
            <a:ext cx="3041915" cy="171107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604AC57-2805-4115-A418-E5B0A29B4F59}"/>
              </a:ext>
            </a:extLst>
          </p:cNvPr>
          <p:cNvSpPr txBox="1"/>
          <p:nvPr/>
        </p:nvSpPr>
        <p:spPr>
          <a:xfrm flipH="1">
            <a:off x="8100392" y="640761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822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000232" y="285728"/>
            <a:ext cx="5702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/>
              <a:t>Utbud och efterfrågan</a:t>
            </a:r>
          </a:p>
        </p:txBody>
      </p:sp>
      <p:pic>
        <p:nvPicPr>
          <p:cNvPr id="26626" name="Picture 2" descr="http://r002049.helsingborg.se/komvux/lb/textniv1/shb/prisbild/bilder/uekur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67" y="1159841"/>
            <a:ext cx="4482434" cy="4482434"/>
          </a:xfrm>
          <a:prstGeom prst="rect">
            <a:avLst/>
          </a:prstGeom>
          <a:noFill/>
        </p:spPr>
      </p:pic>
      <p:sp>
        <p:nvSpPr>
          <p:cNvPr id="4" name="textruta 3"/>
          <p:cNvSpPr txBox="1"/>
          <p:nvPr/>
        </p:nvSpPr>
        <p:spPr>
          <a:xfrm>
            <a:off x="4572001" y="1359038"/>
            <a:ext cx="4204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Köparen vill betala så lite som möjligt: </a:t>
            </a:r>
          </a:p>
          <a:p>
            <a:endParaRPr lang="sv-SE" sz="2000" dirty="0"/>
          </a:p>
          <a:p>
            <a:r>
              <a:rPr lang="sv-SE" sz="2000" dirty="0"/>
              <a:t>Säljaren vill sälja så dyrt som möjligt. </a:t>
            </a:r>
          </a:p>
          <a:p>
            <a:endParaRPr lang="sv-SE" sz="2000" dirty="0"/>
          </a:p>
          <a:p>
            <a:r>
              <a:rPr lang="sv-SE" sz="2000" dirty="0"/>
              <a:t>Priset bestäms av vad både säljare och </a:t>
            </a:r>
          </a:p>
          <a:p>
            <a:r>
              <a:rPr lang="sv-SE" sz="2000" dirty="0"/>
              <a:t>köpare tycker är rimligt.  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Jämvikt: </a:t>
            </a:r>
          </a:p>
          <a:p>
            <a:endParaRPr lang="sv-SE" sz="2000" dirty="0"/>
          </a:p>
          <a:p>
            <a:r>
              <a:rPr lang="sv-SE" sz="2000" dirty="0"/>
              <a:t>I skärningspunkten finns det pris som köparna vill köpa så många varor som säljarna vill sälja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100392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5606B7D-4870-4A22-A359-988C448415A4}"/>
              </a:ext>
            </a:extLst>
          </p:cNvPr>
          <p:cNvSpPr txBox="1"/>
          <p:nvPr/>
        </p:nvSpPr>
        <p:spPr>
          <a:xfrm>
            <a:off x="8239404" y="6407617"/>
            <a:ext cx="65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7384F-8401-AA44-326C-EF36E627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DD21D7B-DFB9-AF22-12AB-DC6906EA65B2}"/>
              </a:ext>
            </a:extLst>
          </p:cNvPr>
          <p:cNvSpPr txBox="1"/>
          <p:nvPr/>
        </p:nvSpPr>
        <p:spPr>
          <a:xfrm>
            <a:off x="2000232" y="285728"/>
            <a:ext cx="5702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/>
              <a:t>Utbud och efterfrågan</a:t>
            </a:r>
          </a:p>
        </p:txBody>
      </p:sp>
      <p:pic>
        <p:nvPicPr>
          <p:cNvPr id="26626" name="Picture 2" descr="http://r002049.helsingborg.se/komvux/lb/textniv1/shb/prisbild/bilder/uekurv.gif">
            <a:extLst>
              <a:ext uri="{FF2B5EF4-FFF2-40B4-BE49-F238E27FC236}">
                <a16:creationId xmlns:a16="http://schemas.microsoft.com/office/drawing/2014/main" id="{6BB38458-7B1F-5E04-D6C5-B151FF9D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67" y="1159841"/>
            <a:ext cx="3569814" cy="3569814"/>
          </a:xfrm>
          <a:prstGeom prst="rect">
            <a:avLst/>
          </a:prstGeom>
          <a:noFill/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7836428-9D8B-D928-03EB-E5C1249BED0D}"/>
              </a:ext>
            </a:extLst>
          </p:cNvPr>
          <p:cNvSpPr txBox="1"/>
          <p:nvPr/>
        </p:nvSpPr>
        <p:spPr>
          <a:xfrm>
            <a:off x="4046484" y="1359038"/>
            <a:ext cx="4845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/>
              <a:t>* Köparen vill betala så lite som möjligt: </a:t>
            </a:r>
          </a:p>
          <a:p>
            <a:endParaRPr lang="sv-SE" sz="2000" dirty="0"/>
          </a:p>
          <a:p>
            <a:r>
              <a:rPr lang="sv-SE" sz="2000" dirty="0" err="1"/>
              <a:t>Efterfrågekurvan</a:t>
            </a:r>
            <a:r>
              <a:rPr lang="sv-SE" sz="2000" dirty="0"/>
              <a:t> </a:t>
            </a:r>
            <a:r>
              <a:rPr lang="sv-SE" sz="2000" b="1" dirty="0"/>
              <a:t>E </a:t>
            </a:r>
            <a:r>
              <a:rPr lang="sv-SE" sz="2000" dirty="0"/>
              <a:t>visar hur mycket kunderna vill köpa. </a:t>
            </a:r>
          </a:p>
          <a:p>
            <a:r>
              <a:rPr lang="sv-SE" sz="2000" dirty="0"/>
              <a:t>Ju dyrare vara desto färre kunder – kurvan lutar nedåt, färre kunder köper</a:t>
            </a:r>
          </a:p>
          <a:p>
            <a:endParaRPr lang="sv-SE" sz="2000" dirty="0"/>
          </a:p>
          <a:p>
            <a:r>
              <a:rPr lang="sv-SE" sz="2000" i="1" dirty="0"/>
              <a:t>* Säljaren vill sälja så dyrt som möjligt. </a:t>
            </a:r>
          </a:p>
          <a:p>
            <a:endParaRPr lang="sv-SE" sz="2000" dirty="0"/>
          </a:p>
          <a:p>
            <a:r>
              <a:rPr lang="sv-SE" sz="2000" dirty="0"/>
              <a:t>Utbudskurva </a:t>
            </a:r>
            <a:r>
              <a:rPr lang="sv-SE" sz="2000" b="1" dirty="0"/>
              <a:t>U </a:t>
            </a:r>
            <a:r>
              <a:rPr lang="sv-SE" sz="2000" dirty="0"/>
              <a:t>visar hur mycket säljarna vill sälja vid olika pris. Om priset är lågt tjänar säljarna inte så mycket och vill sälja få varor. </a:t>
            </a:r>
          </a:p>
          <a:p>
            <a:r>
              <a:rPr lang="sv-SE" sz="2000" dirty="0"/>
              <a:t> </a:t>
            </a:r>
          </a:p>
          <a:p>
            <a:r>
              <a:rPr lang="sv-SE" sz="2000" dirty="0"/>
              <a:t>Kurvan lutar uppåt – antalet varor som </a:t>
            </a:r>
          </a:p>
          <a:p>
            <a:r>
              <a:rPr lang="sv-SE" sz="2000" dirty="0"/>
              <a:t>säljarna vill sälja ökar när priset är högt.</a:t>
            </a:r>
          </a:p>
          <a:p>
            <a:endParaRPr lang="sv-SE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7AC790B-687D-BC42-8710-CF2E59532E71}"/>
              </a:ext>
            </a:extLst>
          </p:cNvPr>
          <p:cNvSpPr txBox="1"/>
          <p:nvPr/>
        </p:nvSpPr>
        <p:spPr>
          <a:xfrm>
            <a:off x="8100392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2B40C65-F14B-A652-8A26-1C5E0A094A2F}"/>
              </a:ext>
            </a:extLst>
          </p:cNvPr>
          <p:cNvSpPr txBox="1"/>
          <p:nvPr/>
        </p:nvSpPr>
        <p:spPr>
          <a:xfrm>
            <a:off x="8239404" y="6407617"/>
            <a:ext cx="65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26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6E31C-63C0-5EF9-F0B5-77F15EA8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5E0BDA-DCDC-7F2E-A304-90C6C9D956FF}"/>
              </a:ext>
            </a:extLst>
          </p:cNvPr>
          <p:cNvSpPr txBox="1"/>
          <p:nvPr/>
        </p:nvSpPr>
        <p:spPr>
          <a:xfrm>
            <a:off x="2000232" y="285728"/>
            <a:ext cx="5514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Hur påverkas </a:t>
            </a:r>
          </a:p>
          <a:p>
            <a:r>
              <a:rPr lang="sv-SE" sz="4000" dirty="0"/>
              <a:t>utbud och efterfrågan?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FC4B2F9-61A5-6188-6AC1-A0B47EFB8F11}"/>
              </a:ext>
            </a:extLst>
          </p:cNvPr>
          <p:cNvSpPr txBox="1"/>
          <p:nvPr/>
        </p:nvSpPr>
        <p:spPr>
          <a:xfrm>
            <a:off x="1392875" y="1346408"/>
            <a:ext cx="7499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Exempel på olika faktorer som påverkar kunderna: </a:t>
            </a:r>
          </a:p>
          <a:p>
            <a:endParaRPr lang="sv-SE" dirty="0"/>
          </a:p>
          <a:p>
            <a:r>
              <a:rPr lang="sv-SE" b="1" dirty="0"/>
              <a:t>Reklam</a:t>
            </a:r>
            <a:r>
              <a:rPr lang="sv-SE" dirty="0"/>
              <a:t> – Målet är att få dig att köpa, skapa efterfrågan. Företag anlitar kända personer som förespråkar en vara, </a:t>
            </a:r>
            <a:r>
              <a:rPr lang="sv-SE" dirty="0" err="1"/>
              <a:t>influencers</a:t>
            </a:r>
            <a:r>
              <a:rPr lang="sv-SE" dirty="0"/>
              <a:t>. </a:t>
            </a:r>
          </a:p>
          <a:p>
            <a:r>
              <a:rPr lang="sv-SE" dirty="0"/>
              <a:t> </a:t>
            </a:r>
          </a:p>
          <a:p>
            <a:r>
              <a:rPr lang="sv-SE" b="1" dirty="0"/>
              <a:t>Närhet och service </a:t>
            </a:r>
            <a:r>
              <a:rPr lang="sv-SE" dirty="0"/>
              <a:t>– finns varan nära dig, där du bor? Kan du få bättre och personlig service om du köper ett visst märke?</a:t>
            </a:r>
          </a:p>
          <a:p>
            <a:endParaRPr lang="sv-SE" dirty="0"/>
          </a:p>
          <a:p>
            <a:r>
              <a:rPr lang="sv-SE" b="1" dirty="0"/>
              <a:t>Rabatter</a:t>
            </a:r>
            <a:r>
              <a:rPr lang="sv-SE" dirty="0"/>
              <a:t> – Affärer kan ge mängdrabatter till trogna kunder</a:t>
            </a:r>
          </a:p>
          <a:p>
            <a:endParaRPr lang="sv-SE" dirty="0"/>
          </a:p>
          <a:p>
            <a:r>
              <a:rPr lang="sv-SE" b="1" dirty="0"/>
              <a:t>Etik</a:t>
            </a:r>
            <a:r>
              <a:rPr lang="sv-SE" dirty="0"/>
              <a:t> – Kunderna kan välja att minska köp om varan inte producerats etiskt, eller om miljön påverkas negativt, barnarbete. </a:t>
            </a:r>
          </a:p>
          <a:p>
            <a:endParaRPr lang="sv-SE" dirty="0"/>
          </a:p>
          <a:p>
            <a:r>
              <a:rPr lang="sv-SE" dirty="0"/>
              <a:t>Staten kan ge </a:t>
            </a:r>
            <a:r>
              <a:rPr lang="sv-SE" b="1" dirty="0"/>
              <a:t>varningar</a:t>
            </a:r>
            <a:r>
              <a:rPr lang="sv-SE" dirty="0"/>
              <a:t> – T ex i tobaksreklam tvingas de ha med varningar om hälsorisker.  </a:t>
            </a:r>
          </a:p>
          <a:p>
            <a:r>
              <a:rPr lang="sv-SE" dirty="0"/>
              <a:t>Staten vill på så sätt skydda individen eftersom det är dyrt för staten med sjukvård.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12DB365-76C4-83DC-3592-049F56166488}"/>
              </a:ext>
            </a:extLst>
          </p:cNvPr>
          <p:cNvSpPr txBox="1"/>
          <p:nvPr/>
        </p:nvSpPr>
        <p:spPr>
          <a:xfrm>
            <a:off x="8100392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4AE64C1-A96E-DD96-8CAC-2DDC0FD5907A}"/>
              </a:ext>
            </a:extLst>
          </p:cNvPr>
          <p:cNvSpPr txBox="1"/>
          <p:nvPr/>
        </p:nvSpPr>
        <p:spPr>
          <a:xfrm>
            <a:off x="8239404" y="6407617"/>
            <a:ext cx="65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6781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text vänster-höger 5"/>
          <p:cNvSpPr/>
          <p:nvPr/>
        </p:nvSpPr>
        <p:spPr>
          <a:xfrm>
            <a:off x="2500298" y="3500438"/>
            <a:ext cx="4286280" cy="571504"/>
          </a:xfrm>
          <a:prstGeom prst="left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643306" y="857232"/>
            <a:ext cx="475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/>
              <a:t>Marknadsekonomi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500166" y="2000240"/>
            <a:ext cx="7096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 en marknadsekonomi finns det flest privata företag. </a:t>
            </a:r>
          </a:p>
          <a:p>
            <a:r>
              <a:rPr lang="sv-SE" dirty="0"/>
              <a:t>De producerar varor och tjänster som kunderna vill ha – till det pris som </a:t>
            </a:r>
          </a:p>
          <a:p>
            <a:r>
              <a:rPr lang="sv-SE" dirty="0"/>
              <a:t>kunderna är beredda att betala.</a:t>
            </a:r>
          </a:p>
          <a:p>
            <a:r>
              <a:rPr lang="sv-SE" dirty="0"/>
              <a:t>Efterfrågan - utbud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714744" y="3500438"/>
            <a:ext cx="18916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800"/>
              <a:t>Konkurrens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28" y="3357562"/>
            <a:ext cx="35990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/>
              <a:t>Bra</a:t>
            </a:r>
          </a:p>
          <a:p>
            <a:endParaRPr lang="sv-SE" sz="2000"/>
          </a:p>
          <a:p>
            <a:r>
              <a:rPr lang="sv-SE" sz="2000"/>
              <a:t>Vem som helst kan starta företag</a:t>
            </a:r>
          </a:p>
          <a:p>
            <a:r>
              <a:rPr lang="sv-SE" sz="2000"/>
              <a:t>Utveckling - kvalitet</a:t>
            </a:r>
          </a:p>
          <a:p>
            <a:r>
              <a:rPr lang="sv-SE" sz="2000"/>
              <a:t>	   - lägre priser</a:t>
            </a:r>
          </a:p>
          <a:p>
            <a:endParaRPr lang="sv-SE" sz="2000"/>
          </a:p>
        </p:txBody>
      </p:sp>
      <p:sp>
        <p:nvSpPr>
          <p:cNvPr id="8" name="textruta 7"/>
          <p:cNvSpPr txBox="1"/>
          <p:nvPr/>
        </p:nvSpPr>
        <p:spPr>
          <a:xfrm>
            <a:off x="6858016" y="3357562"/>
            <a:ext cx="212910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/>
              <a:t>Dåligt</a:t>
            </a:r>
          </a:p>
          <a:p>
            <a:endParaRPr lang="sv-SE"/>
          </a:p>
          <a:p>
            <a:r>
              <a:rPr lang="sv-SE"/>
              <a:t>Små företag kan </a:t>
            </a:r>
          </a:p>
          <a:p>
            <a:r>
              <a:rPr lang="sv-SE"/>
              <a:t>      slås ut</a:t>
            </a:r>
          </a:p>
          <a:p>
            <a:r>
              <a:rPr lang="sv-SE"/>
              <a:t>Sänka standard för</a:t>
            </a:r>
          </a:p>
          <a:p>
            <a:r>
              <a:rPr lang="sv-SE"/>
              <a:t>       att hålla sig kvar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500166" y="5643578"/>
            <a:ext cx="6763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Monopol – en försäljare/tillverkare som själv kan bestämma priser</a:t>
            </a:r>
          </a:p>
          <a:p>
            <a:r>
              <a:rPr lang="sv-SE"/>
              <a:t>Kartell – Flera försäljare/tillverkare som tillsammans bestämmer priser</a:t>
            </a:r>
          </a:p>
          <a:p>
            <a:r>
              <a:rPr lang="sv-SE"/>
              <a:t>Oligopol – få försäljare/tillverkare.  Ingen konkurrens</a:t>
            </a:r>
          </a:p>
        </p:txBody>
      </p:sp>
      <p:pic>
        <p:nvPicPr>
          <p:cNvPr id="28674" name="Picture 2" descr="http://www.jarnling.se/Faster%20Ellens%20aff%C3%A4r%20i%20Vaxho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857520" cy="177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428728" y="928670"/>
            <a:ext cx="3372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/>
              <a:t>Planekonomi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571604" y="2214555"/>
            <a:ext cx="2271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Staten bestämmer allt:</a:t>
            </a:r>
          </a:p>
          <a:p>
            <a:endParaRPr lang="sv-SE" dirty="0"/>
          </a:p>
          <a:p>
            <a:r>
              <a:rPr lang="sv-SE" dirty="0"/>
              <a:t>Vad som produceras</a:t>
            </a:r>
          </a:p>
          <a:p>
            <a:r>
              <a:rPr lang="sv-SE" dirty="0"/>
              <a:t>När</a:t>
            </a:r>
          </a:p>
          <a:p>
            <a:r>
              <a:rPr lang="sv-SE" dirty="0"/>
              <a:t>Hur</a:t>
            </a:r>
          </a:p>
          <a:p>
            <a:r>
              <a:rPr lang="sv-SE" dirty="0"/>
              <a:t>Av vem</a:t>
            </a:r>
          </a:p>
          <a:p>
            <a:r>
              <a:rPr lang="sv-SE" dirty="0"/>
              <a:t>Till vilket pris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  <p:pic>
        <p:nvPicPr>
          <p:cNvPr id="27650" name="Picture 2" descr="http://www.sormlandsmuseum.se/upload/Historien%20i%20S%C3%B6rmland/Gnesta/26/bryggeri-l%C3%B6pande-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2190750" cy="161925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5143504" y="2500306"/>
            <a:ext cx="3821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Ingen konkurrens!</a:t>
            </a:r>
          </a:p>
          <a:p>
            <a:endParaRPr lang="sv-SE" dirty="0"/>
          </a:p>
          <a:p>
            <a:r>
              <a:rPr lang="sv-SE" dirty="0"/>
              <a:t>Fördel och nackdel:</a:t>
            </a:r>
          </a:p>
          <a:p>
            <a:r>
              <a:rPr lang="sv-SE" dirty="0"/>
              <a:t>Invånarna har för det mesta varit garanterade arbete och mat.</a:t>
            </a:r>
          </a:p>
          <a:p>
            <a:endParaRPr lang="sv-SE" dirty="0"/>
          </a:p>
          <a:p>
            <a:r>
              <a:rPr lang="sv-SE" dirty="0"/>
              <a:t>Men det kan råda brist på varor, svårt att anpassa produktionen, information om invånarnas behov kommer inte fram till producent.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164288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Samhällsekonomi PowerPoint Presentation - ID:4670509">
            <a:extLst>
              <a:ext uri="{FF2B5EF4-FFF2-40B4-BE49-F238E27FC236}">
                <a16:creationId xmlns:a16="http://schemas.microsoft.com/office/drawing/2014/main" id="{CC55ADA1-B7AC-40AE-BEE1-176BC48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FB7A90F-59CB-4210-A3CA-69D8A24DB526}"/>
              </a:ext>
            </a:extLst>
          </p:cNvPr>
          <p:cNvSpPr txBox="1"/>
          <p:nvPr/>
        </p:nvSpPr>
        <p:spPr>
          <a:xfrm flipH="1">
            <a:off x="8532440" y="6453336"/>
            <a:ext cx="5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769073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8d3dff-106a-41ab-b8ee-a3bf306ea7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B3EFD0E2461845B98A95A572012E22" ma:contentTypeVersion="14" ma:contentTypeDescription="Skapa ett nytt dokument." ma:contentTypeScope="" ma:versionID="eb4781c22113736ac89a130491734c3e">
  <xsd:schema xmlns:xsd="http://www.w3.org/2001/XMLSchema" xmlns:xs="http://www.w3.org/2001/XMLSchema" xmlns:p="http://schemas.microsoft.com/office/2006/metadata/properties" xmlns:ns3="a08d3dff-106a-41ab-b8ee-a3bf306ea740" xmlns:ns4="5f7d0027-8b45-409f-b12a-65de1f6b2c5f" targetNamespace="http://schemas.microsoft.com/office/2006/metadata/properties" ma:root="true" ma:fieldsID="ff1584054c3382a5cb8bf13799659995" ns3:_="" ns4:_="">
    <xsd:import namespace="a08d3dff-106a-41ab-b8ee-a3bf306ea740"/>
    <xsd:import namespace="5f7d0027-8b45-409f-b12a-65de1f6b2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d3dff-106a-41ab-b8ee-a3bf306ea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d0027-8b45-409f-b12a-65de1f6b2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443E9-419E-4F45-9E0B-DB0A8B927FE1}">
  <ds:schemaRefs>
    <ds:schemaRef ds:uri="5f7d0027-8b45-409f-b12a-65de1f6b2c5f"/>
    <ds:schemaRef ds:uri="a08d3dff-106a-41ab-b8ee-a3bf306ea7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46FA5E-F1A7-4465-B026-07C85B1FD7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9867DD-DC14-48AF-AA46-BEA301DC1782}">
  <ds:schemaRefs>
    <ds:schemaRef ds:uri="5f7d0027-8b45-409f-b12a-65de1f6b2c5f"/>
    <ds:schemaRef ds:uri="a08d3dff-106a-41ab-b8ee-a3bf306ea7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11831</TotalTime>
  <Words>1272</Words>
  <Application>Microsoft Office PowerPoint</Application>
  <PresentationFormat>Bildspel på skärmen (4:3)</PresentationFormat>
  <Paragraphs>313</Paragraphs>
  <Slides>25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 MT</vt:lpstr>
      <vt:lpstr>Verdana</vt:lpstr>
      <vt:lpstr>Wingdings</vt:lpstr>
      <vt:lpstr>Wingdings 2</vt:lpstr>
      <vt:lpstr>Solstånd</vt:lpstr>
      <vt:lpstr>Samhällsekonomi Dina och andras pengar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Piteå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Samhällsekonomi Dina och andras pengar</dc:title>
  <dc:creator>bubs2</dc:creator>
  <cp:lastModifiedBy>Markus Tornberg</cp:lastModifiedBy>
  <cp:revision>2</cp:revision>
  <dcterms:created xsi:type="dcterms:W3CDTF">2010-04-20T08:55:23Z</dcterms:created>
  <dcterms:modified xsi:type="dcterms:W3CDTF">2026-01-07T14:45:46Z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0x010100D5B3EFD0E2461845B98A95A572012E22</vt:lpwstr>
  </property>
</Properties>
</file>