
<file path=[Content_Types].xml><?xml version="1.0" encoding="utf-8"?>
<Types xmlns="http://schemas.openxmlformats.org/package/2006/content-types">
  <Default Extension="xml" ContentType="application/xml"/>
  <Default Extension="wmf" ContentType="image/x-wmf"/>
  <Default Extension="jpeg" ContentType="image/jpeg"/>
  <Default Extension="mp3" ContentType="audi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0" r:id="rId4"/>
    <p:sldId id="258" r:id="rId5"/>
    <p:sldId id="259" r:id="rId6"/>
    <p:sldId id="262" r:id="rId7"/>
    <p:sldId id="263"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88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Diagram%20i%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plotArea>
      <c:layout>
        <c:manualLayout>
          <c:layoutTarget val="inner"/>
          <c:xMode val="edge"/>
          <c:yMode val="edge"/>
          <c:x val="0.133369249896395"/>
          <c:y val="0.141067285382831"/>
          <c:w val="0.825552444583708"/>
          <c:h val="0.662410191765472"/>
        </c:manualLayout>
      </c:layout>
      <c:lineChart>
        <c:grouping val="standard"/>
        <c:varyColors val="0"/>
        <c:ser>
          <c:idx val="0"/>
          <c:order val="0"/>
          <c:tx>
            <c:strRef>
              <c:f>'[Diagram i Microsoft Office PowerPoint]Blad1'!$B$1</c:f>
              <c:strCache>
                <c:ptCount val="1"/>
                <c:pt idx="0">
                  <c:v>Rätt mat och sömn</c:v>
                </c:pt>
              </c:strCache>
            </c:strRef>
          </c:tx>
          <c:marker>
            <c:symbol val="none"/>
          </c:marker>
          <c:dLbls>
            <c:dLbl>
              <c:idx val="9"/>
              <c:layout/>
              <c:dLblPos val="r"/>
              <c:showLegendKey val="0"/>
              <c:showVal val="1"/>
              <c:showCatName val="0"/>
              <c:showSerName val="1"/>
              <c:showPercent val="0"/>
              <c:showBubbleSize val="0"/>
            </c:dLbl>
            <c:showLegendKey val="0"/>
            <c:showVal val="0"/>
            <c:showCatName val="0"/>
            <c:showSerName val="0"/>
            <c:showPercent val="0"/>
            <c:showBubbleSize val="0"/>
          </c:dLbls>
          <c:cat>
            <c:strRef>
              <c:f>'[Diagram i Microsoft Office PowerPoint]Blad1'!$A$2:$A$11</c:f>
              <c:strCache>
                <c:ptCount val="10"/>
                <c:pt idx="0">
                  <c:v>Utgångsläge</c:v>
                </c:pt>
                <c:pt idx="1">
                  <c:v>Träning</c:v>
                </c:pt>
                <c:pt idx="2">
                  <c:v>Mat</c:v>
                </c:pt>
                <c:pt idx="3">
                  <c:v>Sömn</c:v>
                </c:pt>
                <c:pt idx="4">
                  <c:v>Träning</c:v>
                </c:pt>
                <c:pt idx="5">
                  <c:v>Mat</c:v>
                </c:pt>
                <c:pt idx="6">
                  <c:v>Sömn</c:v>
                </c:pt>
                <c:pt idx="7">
                  <c:v>Träning</c:v>
                </c:pt>
                <c:pt idx="8">
                  <c:v>Mat</c:v>
                </c:pt>
                <c:pt idx="9">
                  <c:v>Sömn</c:v>
                </c:pt>
              </c:strCache>
            </c:strRef>
          </c:cat>
          <c:val>
            <c:numRef>
              <c:f>'[Diagram i Microsoft Office PowerPoint]Blad1'!$B$2:$B$11</c:f>
              <c:numCache>
                <c:formatCode>General</c:formatCode>
                <c:ptCount val="10"/>
                <c:pt idx="0">
                  <c:v>2.0</c:v>
                </c:pt>
                <c:pt idx="1">
                  <c:v>1.6</c:v>
                </c:pt>
                <c:pt idx="2">
                  <c:v>2.0</c:v>
                </c:pt>
                <c:pt idx="3">
                  <c:v>2.5</c:v>
                </c:pt>
                <c:pt idx="4">
                  <c:v>2.2</c:v>
                </c:pt>
                <c:pt idx="5">
                  <c:v>2.5</c:v>
                </c:pt>
                <c:pt idx="6">
                  <c:v>2.7</c:v>
                </c:pt>
                <c:pt idx="7">
                  <c:v>2.5</c:v>
                </c:pt>
                <c:pt idx="8">
                  <c:v>2.8</c:v>
                </c:pt>
                <c:pt idx="9">
                  <c:v>3.0</c:v>
                </c:pt>
              </c:numCache>
            </c:numRef>
          </c:val>
          <c:smooth val="1"/>
        </c:ser>
        <c:ser>
          <c:idx val="1"/>
          <c:order val="1"/>
          <c:tx>
            <c:strRef>
              <c:f>'[Diagram i Microsoft Office PowerPoint]Blad1'!$C$1</c:f>
              <c:strCache>
                <c:ptCount val="1"/>
                <c:pt idx="0">
                  <c:v>Fel mat och sömn</c:v>
                </c:pt>
              </c:strCache>
            </c:strRef>
          </c:tx>
          <c:marker>
            <c:symbol val="none"/>
          </c:marker>
          <c:dLbls>
            <c:dLbl>
              <c:idx val="9"/>
              <c:layout/>
              <c:dLblPos val="r"/>
              <c:showLegendKey val="0"/>
              <c:showVal val="1"/>
              <c:showCatName val="0"/>
              <c:showSerName val="1"/>
              <c:showPercent val="0"/>
              <c:showBubbleSize val="0"/>
            </c:dLbl>
            <c:showLegendKey val="0"/>
            <c:showVal val="0"/>
            <c:showCatName val="0"/>
            <c:showSerName val="0"/>
            <c:showPercent val="0"/>
            <c:showBubbleSize val="0"/>
          </c:dLbls>
          <c:cat>
            <c:strRef>
              <c:f>'[Diagram i Microsoft Office PowerPoint]Blad1'!$A$2:$A$11</c:f>
              <c:strCache>
                <c:ptCount val="10"/>
                <c:pt idx="0">
                  <c:v>Utgångsläge</c:v>
                </c:pt>
                <c:pt idx="1">
                  <c:v>Träning</c:v>
                </c:pt>
                <c:pt idx="2">
                  <c:v>Mat</c:v>
                </c:pt>
                <c:pt idx="3">
                  <c:v>Sömn</c:v>
                </c:pt>
                <c:pt idx="4">
                  <c:v>Träning</c:v>
                </c:pt>
                <c:pt idx="5">
                  <c:v>Mat</c:v>
                </c:pt>
                <c:pt idx="6">
                  <c:v>Sömn</c:v>
                </c:pt>
                <c:pt idx="7">
                  <c:v>Träning</c:v>
                </c:pt>
                <c:pt idx="8">
                  <c:v>Mat</c:v>
                </c:pt>
                <c:pt idx="9">
                  <c:v>Sömn</c:v>
                </c:pt>
              </c:strCache>
            </c:strRef>
          </c:cat>
          <c:val>
            <c:numRef>
              <c:f>'[Diagram i Microsoft Office PowerPoint]Blad1'!$C$2:$C$11</c:f>
              <c:numCache>
                <c:formatCode>General</c:formatCode>
                <c:ptCount val="10"/>
                <c:pt idx="0">
                  <c:v>2.0</c:v>
                </c:pt>
                <c:pt idx="1">
                  <c:v>1.4</c:v>
                </c:pt>
                <c:pt idx="2">
                  <c:v>1.0</c:v>
                </c:pt>
                <c:pt idx="3">
                  <c:v>0.5</c:v>
                </c:pt>
                <c:pt idx="4">
                  <c:v>1.7</c:v>
                </c:pt>
                <c:pt idx="5">
                  <c:v>0.8</c:v>
                </c:pt>
                <c:pt idx="6">
                  <c:v>0.3</c:v>
                </c:pt>
                <c:pt idx="7">
                  <c:v>1.4</c:v>
                </c:pt>
                <c:pt idx="8">
                  <c:v>0.6</c:v>
                </c:pt>
                <c:pt idx="9">
                  <c:v>0.1</c:v>
                </c:pt>
              </c:numCache>
            </c:numRef>
          </c:val>
          <c:smooth val="1"/>
        </c:ser>
        <c:dLbls>
          <c:showLegendKey val="0"/>
          <c:showVal val="0"/>
          <c:showCatName val="0"/>
          <c:showSerName val="0"/>
          <c:showPercent val="0"/>
          <c:showBubbleSize val="0"/>
        </c:dLbls>
        <c:marker val="1"/>
        <c:smooth val="0"/>
        <c:axId val="2139295208"/>
        <c:axId val="2139298232"/>
      </c:lineChart>
      <c:catAx>
        <c:axId val="2139295208"/>
        <c:scaling>
          <c:orientation val="minMax"/>
        </c:scaling>
        <c:delete val="0"/>
        <c:axPos val="b"/>
        <c:majorTickMark val="none"/>
        <c:minorTickMark val="none"/>
        <c:tickLblPos val="nextTo"/>
        <c:crossAx val="2139298232"/>
        <c:crosses val="autoZero"/>
        <c:auto val="1"/>
        <c:lblAlgn val="ctr"/>
        <c:lblOffset val="100"/>
        <c:noMultiLvlLbl val="0"/>
      </c:catAx>
      <c:valAx>
        <c:axId val="2139298232"/>
        <c:scaling>
          <c:orientation val="minMax"/>
        </c:scaling>
        <c:delete val="0"/>
        <c:axPos val="l"/>
        <c:majorGridlines/>
        <c:title>
          <c:tx>
            <c:rich>
              <a:bodyPr/>
              <a:lstStyle/>
              <a:p>
                <a:pPr>
                  <a:defRPr/>
                </a:pPr>
                <a:r>
                  <a:rPr lang="sv-SE" dirty="0" smtClean="0"/>
                  <a:t>Formnivå</a:t>
                </a:r>
                <a:endParaRPr lang="sv-SE" dirty="0"/>
              </a:p>
            </c:rich>
          </c:tx>
          <c:layout/>
          <c:overlay val="0"/>
        </c:title>
        <c:numFmt formatCode="General" sourceLinked="1"/>
        <c:majorTickMark val="none"/>
        <c:minorTickMark val="none"/>
        <c:tickLblPos val="nextTo"/>
        <c:crossAx val="213929520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26927-8ADE-5D4D-9939-736A32E64F9F}" type="datetimeFigureOut">
              <a:rPr lang="sv-SE" smtClean="0"/>
              <a:t>2013-09-02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42577-60FD-3F46-A707-AE47A70AB4A3}" type="slidenum">
              <a:rPr lang="sv-SE" smtClean="0"/>
              <a:t>‹Nr.›</a:t>
            </a:fld>
            <a:endParaRPr lang="sv-SE"/>
          </a:p>
        </p:txBody>
      </p:sp>
    </p:spTree>
    <p:extLst>
      <p:ext uri="{BB962C8B-B14F-4D97-AF65-F5344CB8AC3E}">
        <p14:creationId xmlns:p14="http://schemas.microsoft.com/office/powerpoint/2010/main" val="3309839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mn-lt"/>
                <a:ea typeface="+mn-ea"/>
                <a:cs typeface="+mn-cs"/>
              </a:rPr>
              <a:t>Varför skall vi träna/röra på oss?</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Människan har utvecklats i miljoner år och alltid varit tvungen att vara väldigt rörlig för att hålla sig vid liv. Under de senaste 100 åren har vi blivit allt mer stillasittande i takt med den stora teknikutvecklingen i samhället. Kroppen har dock fortfarande kvar sitt stora rörelsebehov för att må bra. Det stora ohälsotalet med många nack- och ryggbesvär med sjukskrivningar till följd kan vara ett bevis på vi har blivit alltför stillasittande. Kroppen är byggd för rörelse och vi mår dåligt om vi inte lyssnar på den! Det är därför vi idag måste hitta egna sätt för att tillgodose rörelsebehovet.</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Förutom alla effekter som sker i      kroppen är ju idrottandet också ett sätt att träffa kompisar och kanske framför allt för att ha roligt. Du mår bra helt enkelt , på alla sätt och vis.</a:t>
            </a:r>
          </a:p>
          <a:p>
            <a:r>
              <a:rPr lang="sv-SE" sz="1200" kern="1200" dirty="0" smtClean="0">
                <a:solidFill>
                  <a:schemeClr val="tx1"/>
                </a:solidFill>
                <a:effectLst/>
                <a:latin typeface="+mn-lt"/>
                <a:ea typeface="+mn-ea"/>
                <a:cs typeface="+mn-cs"/>
              </a:rPr>
              <a:t>Du har säkert känt dig nöjd, glad eller kanske upprymd vid/efter ett träningspass. Det har sin förklaring i att kroppen bildar sitt eget "knark", s.k. endorfin och adrenalin, direkt vi börjar röra på oss lite mer. De har inga bieffekter!</a:t>
            </a:r>
          </a:p>
          <a:p>
            <a:endParaRPr lang="sv-SE" dirty="0"/>
          </a:p>
        </p:txBody>
      </p:sp>
      <p:sp>
        <p:nvSpPr>
          <p:cNvPr id="4" name="Platshållare för bildnummer 3"/>
          <p:cNvSpPr>
            <a:spLocks noGrp="1"/>
          </p:cNvSpPr>
          <p:nvPr>
            <p:ph type="sldNum" sz="quarter" idx="10"/>
          </p:nvPr>
        </p:nvSpPr>
        <p:spPr/>
        <p:txBody>
          <a:bodyPr/>
          <a:lstStyle/>
          <a:p>
            <a:fld id="{47042577-60FD-3F46-A707-AE47A70AB4A3}" type="slidenum">
              <a:rPr lang="sv-SE" smtClean="0"/>
              <a:t>1</a:t>
            </a:fld>
            <a:endParaRPr lang="sv-SE"/>
          </a:p>
        </p:txBody>
      </p:sp>
    </p:spTree>
    <p:extLst>
      <p:ext uri="{BB962C8B-B14F-4D97-AF65-F5344CB8AC3E}">
        <p14:creationId xmlns:p14="http://schemas.microsoft.com/office/powerpoint/2010/main" val="71145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2013-09-02</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‹Nr.›</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sv-SE" smtClean="0"/>
              <a:t>Klicka här för att ändra format</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sv-SE" smtClean="0"/>
              <a:t>Dra bilden till platshållaren eller klicka på ikonen för att lägga till den</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sv-SE" smtClean="0"/>
              <a:t>Klicka här för att ändra format</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bildtext,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sv-SE" smtClean="0"/>
              <a:t>Dra bilden till platshållaren eller klicka på ikonen för att lägga till den</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sv-SE" smtClean="0"/>
              <a:t>Klicka här för att ändra format</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bilder med bildtex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sv-SE" smtClean="0"/>
              <a:t>Dra bilden till platshållaren eller klicka på ikonen för att lägga till den</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sv-SE" smtClean="0"/>
              <a:t>Klicka här för att ändra format</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sv-SE" smtClean="0"/>
              <a:t>Dra bilden till platshållaren eller klicka på ikonen för att lägga till den</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sv-SE" smtClean="0"/>
              <a:t>Dra bilden till platshållaren eller klicka på ikonen för att lägga till den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bilder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sv-SE" smtClean="0"/>
              <a:t>Klicka här för att ändra format</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sv-SE" smtClean="0"/>
              <a:t>Dra bilden till platshållaren eller klicka på ikonen för att lägga till den</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sv-SE" smtClean="0"/>
              <a:t>Dra bilden till platshållaren eller klicka på ikonen för att lägga till den</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sv-SE" smtClean="0"/>
              <a:t>Dra bilden till platshållaren eller klicka på ikonen för att lägga till den</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sv-SE" smtClean="0"/>
              <a:t>Dra bilden till platshållaren eller klicka på ikonen för att lägga till den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bilder, 2 bildtexte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sv-SE" smtClean="0"/>
              <a:t>Dra bilden till platshållaren eller klicka på ikonen för att lägga till den</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sv-SE" smtClean="0"/>
              <a:t>Dra bilden till platshållaren eller klicka på ikonen för att lägga till den</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er, 3 bildtexte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sv-SE" smtClean="0"/>
              <a:t>Dra bilden till platshållaren eller klicka på ikonen för att lägga till den</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sv-SE" smtClean="0"/>
              <a:t>Dra bilden till platshållaren eller klicka på ikonen för att lägga till den</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sv-SE" smtClean="0"/>
              <a:t>Dra bilden till platshållaren eller klicka på ikonen för att lägga till den</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sv-SE" smtClean="0"/>
              <a:t>Klicka här för att ändra format</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2013-09-02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sv-SE" smtClean="0"/>
              <a:t>Klicka här för att ändra format</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2013-09-02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normAutofit/>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2013-09-02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bild med bildobjek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2013-09-02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‹Nr.›</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sv-SE" smtClean="0"/>
              <a:t>Dra bilden till platshållaren eller klicka på ikonen för att lägga till den</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sv-SE" smtClean="0"/>
              <a:t>Klicka här för att ändra format</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vsnittsrubrik">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sv-SE" smtClean="0"/>
              <a:t>Klicka här för att ändra format</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2013-09-02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sv-SE" smtClean="0"/>
              <a:t>Klicka här för att ändra format</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sv-SE" smtClean="0"/>
              <a:t>Klicka här för att ändra format</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2013-09-02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‹Nr.›</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sv-SE" smtClean="0"/>
              <a:t>Klicka här för att ändra format</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2013-09-02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‹Nr.›</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2013-09-02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‹Nr.›</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sv-SE" smtClean="0"/>
              <a:t>Klicka här för att ändra format</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F0292D-1797-49A5-8D2D-8D50C72EF3CC}" type="datetimeFigureOut">
              <a:rPr lang="en-US" smtClean="0"/>
              <a:t>2013-09-02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2013-09-02</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sv-SE" smtClean="0"/>
              <a:t>Klicka här för att ändra format</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‹Nr.›</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5.wmf"/><Relationship Id="rId6" Type="http://schemas.openxmlformats.org/officeDocument/2006/relationships/image" Target="../media/image6.png"/><Relationship Id="rId1" Type="http://schemas.microsoft.com/office/2007/relationships/media" Target="../media/media1.mp3"/><Relationship Id="rId2" Type="http://schemas.openxmlformats.org/officeDocument/2006/relationships/audio" Target="../media/media1.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v4.se/nyhetsmorgon/klipp/23-av-24-kosttillskott-p%C3%A5-n%C3%A4tet-inneh%C3%A5ller-anabola-steroider-241849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Min hälsa</a:t>
            </a:r>
            <a:endParaRPr lang="sv-SE" dirty="0"/>
          </a:p>
        </p:txBody>
      </p:sp>
      <p:sp>
        <p:nvSpPr>
          <p:cNvPr id="3" name="Underrubrik 2"/>
          <p:cNvSpPr>
            <a:spLocks noGrp="1"/>
          </p:cNvSpPr>
          <p:nvPr>
            <p:ph type="subTitle" idx="1"/>
          </p:nvPr>
        </p:nvSpPr>
        <p:spPr/>
        <p:txBody>
          <a:bodyPr/>
          <a:lstStyle/>
          <a:p>
            <a:r>
              <a:rPr lang="sv-SE" dirty="0" smtClean="0"/>
              <a:t>Nu och i framtiden!!!</a:t>
            </a:r>
            <a:endParaRPr lang="sv-SE"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536" y="1977200"/>
            <a:ext cx="2874549" cy="2697370"/>
          </a:xfrm>
          <a:prstGeom prst="rect">
            <a:avLst/>
          </a:prstGeom>
          <a:noFill/>
          <a:extLst>
            <a:ext uri="{909E8E84-426E-40dd-AFC4-6F175D3DCCD1}">
              <a14:hiddenFill xmlns:a14="http://schemas.microsoft.com/office/drawing/2010/main">
                <a:solidFill>
                  <a:srgbClr val="FFFFFF"/>
                </a:solidFill>
              </a14:hiddenFill>
            </a:ext>
          </a:extLst>
        </p:spPr>
      </p:pic>
      <p:pic>
        <p:nvPicPr>
          <p:cNvPr id="4" name="11 I Can Hear Your Heart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01612" y="5183115"/>
            <a:ext cx="812800" cy="812800"/>
          </a:xfrm>
          <a:prstGeom prst="rect">
            <a:avLst/>
          </a:prstGeom>
        </p:spPr>
      </p:pic>
    </p:spTree>
    <p:extLst>
      <p:ext uri="{BB962C8B-B14F-4D97-AF65-F5344CB8AC3E}">
        <p14:creationId xmlns:p14="http://schemas.microsoft.com/office/powerpoint/2010/main" val="2670608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9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717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skall vi röra på oss?</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Vi är byggda för rörelse</a:t>
            </a:r>
          </a:p>
          <a:p>
            <a:r>
              <a:rPr lang="sv-SE" dirty="0" smtClean="0"/>
              <a:t>Undvika arbetsskador – ökad hållfasthet i ledband, senor och ligament</a:t>
            </a:r>
          </a:p>
          <a:p>
            <a:r>
              <a:rPr lang="sv-SE" dirty="0" smtClean="0"/>
              <a:t>Orka med vardagen – ökad muskelstyrka och syreupptagningsförmåga</a:t>
            </a:r>
          </a:p>
          <a:p>
            <a:r>
              <a:rPr lang="sv-SE" dirty="0" smtClean="0"/>
              <a:t>Må bra – kroppen bildar sitt eget ”knark” </a:t>
            </a:r>
            <a:r>
              <a:rPr lang="sv-SE" dirty="0" err="1" smtClean="0"/>
              <a:t>sk</a:t>
            </a:r>
            <a:r>
              <a:rPr lang="sv-SE" dirty="0" smtClean="0"/>
              <a:t> Endorfiner, utan bieffekter</a:t>
            </a:r>
          </a:p>
          <a:p>
            <a:r>
              <a:rPr lang="sv-SE" dirty="0" smtClean="0"/>
              <a:t>Undvika sjukdomar- kolesterol, blodtryck, motverkar urkalkning av skelett</a:t>
            </a:r>
          </a:p>
          <a:p>
            <a:r>
              <a:rPr lang="sv-SE" dirty="0" smtClean="0"/>
              <a:t>Träffa kompisar och ha roligt!!! Välj något som passar dig.</a:t>
            </a:r>
            <a:endParaRPr lang="sv-SE" dirty="0"/>
          </a:p>
        </p:txBody>
      </p:sp>
    </p:spTree>
    <p:extLst>
      <p:ext uri="{BB962C8B-B14F-4D97-AF65-F5344CB8AC3E}">
        <p14:creationId xmlns:p14="http://schemas.microsoft.com/office/powerpoint/2010/main" val="3071144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händer i kroppen?</a:t>
            </a:r>
            <a:endParaRPr lang="sv-SE" dirty="0"/>
          </a:p>
        </p:txBody>
      </p:sp>
      <p:sp>
        <p:nvSpPr>
          <p:cNvPr id="3" name="Platshållare för innehåll 2"/>
          <p:cNvSpPr>
            <a:spLocks noGrp="1"/>
          </p:cNvSpPr>
          <p:nvPr>
            <p:ph idx="1"/>
          </p:nvPr>
        </p:nvSpPr>
        <p:spPr>
          <a:xfrm>
            <a:off x="2006600" y="1739900"/>
            <a:ext cx="6369002" cy="4800600"/>
          </a:xfrm>
        </p:spPr>
        <p:txBody>
          <a:bodyPr>
            <a:normAutofit fontScale="70000" lnSpcReduction="20000"/>
          </a:bodyPr>
          <a:lstStyle/>
          <a:p>
            <a:pPr lvl="0"/>
            <a:r>
              <a:rPr lang="sv-SE" dirty="0"/>
              <a:t>Ökning av syreupptagningsförmågan och därmed hjärtats </a:t>
            </a:r>
            <a:r>
              <a:rPr lang="sv-SE" dirty="0" smtClean="0"/>
              <a:t>slagvolym</a:t>
            </a:r>
          </a:p>
          <a:p>
            <a:pPr lvl="0"/>
            <a:r>
              <a:rPr lang="sv-SE" dirty="0" smtClean="0"/>
              <a:t>Ökad motståndskraft mot sjukdomar</a:t>
            </a:r>
          </a:p>
          <a:p>
            <a:pPr lvl="0"/>
            <a:r>
              <a:rPr lang="sv-SE" dirty="0" smtClean="0"/>
              <a:t>Ökning </a:t>
            </a:r>
            <a:r>
              <a:rPr lang="sv-SE" dirty="0"/>
              <a:t>av det goda blodkolesterolet och en minskning av det onda</a:t>
            </a:r>
          </a:p>
          <a:p>
            <a:r>
              <a:rPr lang="sv-SE" dirty="0"/>
              <a:t> </a:t>
            </a:r>
            <a:r>
              <a:rPr lang="sv-SE" dirty="0" smtClean="0"/>
              <a:t>Ökad hållfasthet </a:t>
            </a:r>
            <a:r>
              <a:rPr lang="sv-SE" dirty="0"/>
              <a:t>och funktion i ledband, senor och </a:t>
            </a:r>
            <a:r>
              <a:rPr lang="sv-SE" dirty="0" smtClean="0"/>
              <a:t>ligament</a:t>
            </a:r>
            <a:endParaRPr lang="sv-SE" dirty="0"/>
          </a:p>
          <a:p>
            <a:r>
              <a:rPr lang="sv-SE" dirty="0"/>
              <a:t> </a:t>
            </a:r>
            <a:r>
              <a:rPr lang="sv-SE" dirty="0" smtClean="0"/>
              <a:t>Ökad </a:t>
            </a:r>
            <a:r>
              <a:rPr lang="sv-SE" dirty="0"/>
              <a:t>muskelstyrka</a:t>
            </a:r>
          </a:p>
          <a:p>
            <a:pPr lvl="0"/>
            <a:r>
              <a:rPr lang="sv-SE" dirty="0"/>
              <a:t>Ökad tolerans för värme</a:t>
            </a:r>
          </a:p>
          <a:p>
            <a:r>
              <a:rPr lang="sv-SE" dirty="0"/>
              <a:t> </a:t>
            </a:r>
            <a:r>
              <a:rPr lang="sv-SE" dirty="0" smtClean="0"/>
              <a:t>Förbättrad </a:t>
            </a:r>
            <a:r>
              <a:rPr lang="sv-SE" dirty="0"/>
              <a:t>situation för patienter med viss typ av diabetes</a:t>
            </a:r>
          </a:p>
          <a:p>
            <a:r>
              <a:rPr lang="sv-SE" dirty="0"/>
              <a:t> </a:t>
            </a:r>
            <a:r>
              <a:rPr lang="sv-SE" dirty="0" smtClean="0"/>
              <a:t>Minskad </a:t>
            </a:r>
            <a:r>
              <a:rPr lang="sv-SE" dirty="0"/>
              <a:t>benägenhet för blodproppsbildning?</a:t>
            </a:r>
          </a:p>
          <a:p>
            <a:r>
              <a:rPr lang="sv-SE" dirty="0"/>
              <a:t> </a:t>
            </a:r>
            <a:r>
              <a:rPr lang="sv-SE" dirty="0" smtClean="0"/>
              <a:t>Motverkar </a:t>
            </a:r>
            <a:r>
              <a:rPr lang="sv-SE" dirty="0"/>
              <a:t>övervikt. Bättre möjlighet att utnyttja fett vid förbränning i arbetande muskler – kolhydratbesparande</a:t>
            </a:r>
          </a:p>
          <a:p>
            <a:r>
              <a:rPr lang="sv-SE" dirty="0"/>
              <a:t> </a:t>
            </a:r>
            <a:r>
              <a:rPr lang="sv-SE" dirty="0" smtClean="0"/>
              <a:t>Positiv </a:t>
            </a:r>
            <a:r>
              <a:rPr lang="sv-SE" dirty="0"/>
              <a:t>statistik för sjuklighet och dödlighet i hjärt-kärlsjukdomar</a:t>
            </a:r>
          </a:p>
          <a:p>
            <a:r>
              <a:rPr lang="sv-SE" dirty="0"/>
              <a:t> </a:t>
            </a:r>
            <a:r>
              <a:rPr lang="sv-SE" dirty="0" smtClean="0"/>
              <a:t>Motverkar </a:t>
            </a:r>
            <a:r>
              <a:rPr lang="sv-SE" dirty="0"/>
              <a:t>urkalkning av skelett </a:t>
            </a:r>
            <a:r>
              <a:rPr lang="sv-SE" dirty="0" err="1"/>
              <a:t>sk.osteoporos</a:t>
            </a:r>
            <a:r>
              <a:rPr lang="sv-SE" dirty="0"/>
              <a:t>.</a:t>
            </a:r>
          </a:p>
          <a:p>
            <a:r>
              <a:rPr lang="sv-SE" dirty="0"/>
              <a:t> </a:t>
            </a:r>
            <a:r>
              <a:rPr lang="sv-SE" dirty="0" smtClean="0"/>
              <a:t>Motverkar </a:t>
            </a:r>
            <a:r>
              <a:rPr lang="sv-SE" dirty="0"/>
              <a:t>nedstämdhet?</a:t>
            </a:r>
          </a:p>
          <a:p>
            <a:endParaRPr lang="sv-SE" dirty="0"/>
          </a:p>
        </p:txBody>
      </p:sp>
    </p:spTree>
    <p:extLst>
      <p:ext uri="{BB962C8B-B14F-4D97-AF65-F5344CB8AC3E}">
        <p14:creationId xmlns:p14="http://schemas.microsoft.com/office/powerpoint/2010/main" val="2438376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skall vi röra på oss?</a:t>
            </a:r>
            <a:endParaRPr lang="sv-SE" dirty="0"/>
          </a:p>
        </p:txBody>
      </p:sp>
      <p:sp>
        <p:nvSpPr>
          <p:cNvPr id="3" name="Platshållare för innehåll 2"/>
          <p:cNvSpPr>
            <a:spLocks noGrp="1"/>
          </p:cNvSpPr>
          <p:nvPr>
            <p:ph idx="1"/>
          </p:nvPr>
        </p:nvSpPr>
        <p:spPr>
          <a:xfrm>
            <a:off x="2413000" y="1854200"/>
            <a:ext cx="5962602" cy="4572000"/>
          </a:xfrm>
        </p:spPr>
        <p:txBody>
          <a:bodyPr>
            <a:normAutofit fontScale="77500" lnSpcReduction="20000"/>
          </a:bodyPr>
          <a:lstStyle/>
          <a:p>
            <a:r>
              <a:rPr lang="sv-SE" dirty="0" smtClean="0"/>
              <a:t>Pulsen en bra farthållare</a:t>
            </a:r>
          </a:p>
          <a:p>
            <a:r>
              <a:rPr lang="sv-SE" dirty="0" smtClean="0"/>
              <a:t>Hitta din puls? Vilopuls? Blir bättre (lägre) med träning</a:t>
            </a:r>
          </a:p>
          <a:p>
            <a:r>
              <a:rPr lang="sv-SE" dirty="0" err="1" smtClean="0"/>
              <a:t>Maxpuls</a:t>
            </a:r>
            <a:r>
              <a:rPr lang="sv-SE" dirty="0" smtClean="0"/>
              <a:t> - medfödd 220 minus ålder, har ej med träning att göra</a:t>
            </a:r>
          </a:p>
          <a:p>
            <a:r>
              <a:rPr lang="sv-SE" dirty="0" smtClean="0"/>
              <a:t>Lågintensiv träning – fettförbränning 120-140 s/m (50-65% av max)</a:t>
            </a:r>
          </a:p>
          <a:p>
            <a:r>
              <a:rPr lang="sv-SE" dirty="0" smtClean="0"/>
              <a:t>Bra konditionsträning – 140-180 s/m (65-85% av max)</a:t>
            </a:r>
          </a:p>
          <a:p>
            <a:r>
              <a:rPr lang="sv-SE" dirty="0" smtClean="0"/>
              <a:t>Intervallträning – 85-95% av max</a:t>
            </a:r>
          </a:p>
          <a:p>
            <a:r>
              <a:rPr lang="sv-SE" dirty="0" smtClean="0"/>
              <a:t>Mjölksyraträning – 95-100% av max</a:t>
            </a:r>
          </a:p>
          <a:p>
            <a:r>
              <a:rPr lang="sv-SE" dirty="0" smtClean="0"/>
              <a:t>Uppvärmning ca 10 minuter – starta lugnt och öka tempot efterhand. Därför att du minskar skaderisken och orkar mer!</a:t>
            </a:r>
          </a:p>
          <a:p>
            <a:r>
              <a:rPr lang="sv-SE" dirty="0" smtClean="0"/>
              <a:t>20 minuter 3 ggr i veckan räcker (med puls på 140-180 slag/minut)</a:t>
            </a:r>
          </a:p>
          <a:p>
            <a:r>
              <a:rPr lang="sv-SE" dirty="0" smtClean="0"/>
              <a:t>Mät din kondition på olika sätt</a:t>
            </a:r>
            <a:endParaRPr lang="sv-SE" dirty="0"/>
          </a:p>
        </p:txBody>
      </p:sp>
    </p:spTree>
    <p:extLst>
      <p:ext uri="{BB962C8B-B14F-4D97-AF65-F5344CB8AC3E}">
        <p14:creationId xmlns:p14="http://schemas.microsoft.com/office/powerpoint/2010/main" val="10613089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Vila, mat och dryck?</a:t>
            </a:r>
            <a:endParaRPr lang="sv-SE" dirty="0"/>
          </a:p>
        </p:txBody>
      </p:sp>
      <p:sp>
        <p:nvSpPr>
          <p:cNvPr id="3" name="Platshållare för innehåll 2"/>
          <p:cNvSpPr>
            <a:spLocks noGrp="1"/>
          </p:cNvSpPr>
          <p:nvPr>
            <p:ph idx="1"/>
          </p:nvPr>
        </p:nvSpPr>
        <p:spPr/>
        <p:txBody>
          <a:bodyPr/>
          <a:lstStyle/>
          <a:p>
            <a:r>
              <a:rPr lang="sv-SE" dirty="0" smtClean="0"/>
              <a:t>Dopning</a:t>
            </a:r>
          </a:p>
          <a:p>
            <a:r>
              <a:rPr lang="sv-SE" dirty="0" smtClean="0"/>
              <a:t>Kosttillskott och proteiner</a:t>
            </a:r>
            <a:r>
              <a:rPr lang="sv-SE" smtClean="0"/>
              <a:t>?  </a:t>
            </a:r>
            <a:r>
              <a:rPr lang="sv-SE" sz="1200" dirty="0" smtClean="0">
                <a:hlinkClick r:id="rId2"/>
              </a:rPr>
              <a:t>&gt;&gt;&gt;</a:t>
            </a:r>
            <a:endParaRPr lang="sv-SE" sz="1200" dirty="0" smtClean="0"/>
          </a:p>
          <a:p>
            <a:r>
              <a:rPr lang="sv-SE" dirty="0" smtClean="0"/>
              <a:t>Drick vatten! 2-3l, 3-4l, 1 glas i timmen</a:t>
            </a:r>
          </a:p>
          <a:p>
            <a:r>
              <a:rPr lang="sv-SE" b="1" dirty="0" smtClean="0"/>
              <a:t>Allsidig kost </a:t>
            </a:r>
            <a:r>
              <a:rPr lang="sv-SE" dirty="0" smtClean="0"/>
              <a:t>– flera gånger om dagen, direkt efter </a:t>
            </a:r>
            <a:r>
              <a:rPr lang="sv-SE" dirty="0" smtClean="0"/>
              <a:t>träning är det bästa</a:t>
            </a:r>
            <a:endParaRPr lang="sv-SE" dirty="0" smtClean="0"/>
          </a:p>
          <a:p>
            <a:r>
              <a:rPr lang="sv-SE" dirty="0" smtClean="0"/>
              <a:t>Sömn – när du </a:t>
            </a:r>
            <a:r>
              <a:rPr lang="sv-SE" dirty="0" smtClean="0"/>
              <a:t>sover tränar du… då </a:t>
            </a:r>
            <a:r>
              <a:rPr lang="sv-SE" dirty="0" smtClean="0"/>
              <a:t>byggs kroppen </a:t>
            </a:r>
            <a:r>
              <a:rPr lang="sv-SE" dirty="0" smtClean="0"/>
              <a:t>upp!</a:t>
            </a:r>
            <a:endParaRPr lang="sv-SE" dirty="0" smtClean="0"/>
          </a:p>
          <a:p>
            <a:r>
              <a:rPr lang="sv-SE" dirty="0" smtClean="0"/>
              <a:t>Snabba kolhydrater (socker)</a:t>
            </a:r>
          </a:p>
          <a:p>
            <a:endParaRPr lang="sv-SE" dirty="0"/>
          </a:p>
        </p:txBody>
      </p:sp>
    </p:spTree>
    <p:extLst>
      <p:ext uri="{BB962C8B-B14F-4D97-AF65-F5344CB8AC3E}">
        <p14:creationId xmlns:p14="http://schemas.microsoft.com/office/powerpoint/2010/main" val="30229629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Skador?</a:t>
            </a:r>
            <a:endParaRPr lang="sv-SE" dirty="0"/>
          </a:p>
        </p:txBody>
      </p:sp>
      <p:sp>
        <p:nvSpPr>
          <p:cNvPr id="3" name="Platshållare för innehåll 2"/>
          <p:cNvSpPr>
            <a:spLocks noGrp="1"/>
          </p:cNvSpPr>
          <p:nvPr>
            <p:ph idx="1"/>
          </p:nvPr>
        </p:nvSpPr>
        <p:spPr>
          <a:xfrm>
            <a:off x="2997200" y="1572768"/>
            <a:ext cx="5378402" cy="4553395"/>
          </a:xfrm>
        </p:spPr>
        <p:txBody>
          <a:bodyPr>
            <a:normAutofit fontScale="85000" lnSpcReduction="20000"/>
          </a:bodyPr>
          <a:lstStyle/>
          <a:p>
            <a:pPr marL="0" indent="0" algn="ctr">
              <a:buNone/>
            </a:pPr>
            <a:r>
              <a:rPr lang="sv-SE" i="1" dirty="0"/>
              <a:t>På följande sätt skall du ta hand om en akut skada. Det gäller att </a:t>
            </a:r>
            <a:r>
              <a:rPr lang="sv-SE" b="1" i="1" u="sng" dirty="0"/>
              <a:t>stoppa blödningen </a:t>
            </a:r>
            <a:r>
              <a:rPr lang="sv-SE" i="1" dirty="0"/>
              <a:t>(den inre eller den yttre) som uppstår. Detta gäller vid nästan alla typer av skador.</a:t>
            </a:r>
          </a:p>
          <a:p>
            <a:r>
              <a:rPr lang="sv-SE" b="1" dirty="0" smtClean="0"/>
              <a:t>Tryck </a:t>
            </a:r>
            <a:r>
              <a:rPr lang="sv-SE" dirty="0"/>
              <a:t>med elastisk binda. Linda hårt i ca 20 min och sedan lite lösare i 1-3 dygn. Detta är det absolut viktigaste!</a:t>
            </a:r>
          </a:p>
          <a:p>
            <a:r>
              <a:rPr lang="sv-SE" b="1" dirty="0"/>
              <a:t> </a:t>
            </a:r>
            <a:r>
              <a:rPr lang="sv-SE" b="1" dirty="0" smtClean="0"/>
              <a:t>Högläge</a:t>
            </a:r>
            <a:r>
              <a:rPr lang="sv-SE" b="1" dirty="0"/>
              <a:t>. </a:t>
            </a:r>
            <a:r>
              <a:rPr lang="sv-SE" dirty="0"/>
              <a:t>Lägg upp den skadade kroppsdelen i position ovan hjärtat. Gärna över natten.</a:t>
            </a:r>
          </a:p>
          <a:p>
            <a:r>
              <a:rPr lang="sv-SE" b="1" dirty="0"/>
              <a:t> </a:t>
            </a:r>
            <a:r>
              <a:rPr lang="sv-SE" b="1" dirty="0" smtClean="0"/>
              <a:t>Vila </a:t>
            </a:r>
            <a:r>
              <a:rPr lang="sv-SE" dirty="0"/>
              <a:t>den skadade kroppsdelen från belastning. Gå ex. inte på foten om du stukat den.</a:t>
            </a:r>
          </a:p>
          <a:p>
            <a:r>
              <a:rPr lang="sv-SE" b="1" dirty="0"/>
              <a:t> </a:t>
            </a:r>
            <a:r>
              <a:rPr lang="sv-SE" b="1" dirty="0" smtClean="0"/>
              <a:t>Kyla</a:t>
            </a:r>
            <a:r>
              <a:rPr lang="sv-SE" b="1" dirty="0"/>
              <a:t>. </a:t>
            </a:r>
            <a:r>
              <a:rPr lang="sv-SE" dirty="0"/>
              <a:t>Om du har tillgång till ex en </a:t>
            </a:r>
            <a:r>
              <a:rPr lang="sv-SE" dirty="0" err="1"/>
              <a:t>kylpåse</a:t>
            </a:r>
            <a:r>
              <a:rPr lang="sv-SE" dirty="0"/>
              <a:t> så hjälper det att linda in den i tryckbindan också. Kyl aldrig mer än 1 timme och aldrig direkt mot huden. Den kylande effekten är inte lika viktig som trycket</a:t>
            </a:r>
            <a:r>
              <a:rPr lang="sv-SE" dirty="0" smtClean="0"/>
              <a:t>.</a:t>
            </a:r>
          </a:p>
          <a:p>
            <a:pPr marL="0" indent="0" algn="ctr">
              <a:buNone/>
            </a:pPr>
            <a:r>
              <a:rPr lang="sv-SE" i="1" dirty="0" smtClean="0"/>
              <a:t>Förebygg skador med en bra uppvärmning och rätt teknik </a:t>
            </a:r>
            <a:r>
              <a:rPr lang="sv-SE" i="1" dirty="0" smtClean="0"/>
              <a:t>tillräckligt </a:t>
            </a:r>
            <a:r>
              <a:rPr lang="sv-SE" i="1" dirty="0" smtClean="0"/>
              <a:t>stark och rörlig för det du </a:t>
            </a:r>
            <a:r>
              <a:rPr lang="sv-SE" i="1" dirty="0" smtClean="0"/>
              <a:t>gör. För att sedan bli frisk finns en grundregel som är i princip tvärt om, dvs, </a:t>
            </a:r>
            <a:r>
              <a:rPr lang="sv-SE" i="1" u="sng" dirty="0" smtClean="0"/>
              <a:t>öka</a:t>
            </a:r>
            <a:r>
              <a:rPr lang="sv-SE" i="1" dirty="0" smtClean="0"/>
              <a:t> blodcirkulationen för det skadade området.</a:t>
            </a:r>
          </a:p>
          <a:p>
            <a:pPr marL="0" indent="0" algn="ctr">
              <a:buNone/>
            </a:pPr>
            <a:endParaRPr lang="sv-SE" i="1" dirty="0" smtClean="0"/>
          </a:p>
          <a:p>
            <a:pPr marL="0" indent="0" algn="ctr">
              <a:buNone/>
            </a:pPr>
            <a:endParaRPr lang="sv-SE" i="1" dirty="0" smtClean="0"/>
          </a:p>
          <a:p>
            <a:pPr marL="0" indent="0" algn="ctr">
              <a:buNone/>
            </a:pPr>
            <a:endParaRPr lang="sv-SE" i="1" dirty="0"/>
          </a:p>
          <a:p>
            <a:endParaRPr lang="sv-SE" dirty="0"/>
          </a:p>
        </p:txBody>
      </p:sp>
    </p:spTree>
    <p:extLst>
      <p:ext uri="{BB962C8B-B14F-4D97-AF65-F5344CB8AC3E}">
        <p14:creationId xmlns:p14="http://schemas.microsoft.com/office/powerpoint/2010/main" val="21763897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händer egentligen i kroppen under och efter träning?</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171317470"/>
              </p:ext>
            </p:extLst>
          </p:nvPr>
        </p:nvGraphicFramePr>
        <p:xfrm>
          <a:off x="3429000" y="2020888"/>
          <a:ext cx="4946650" cy="4105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70539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Tips och tricks!</a:t>
            </a:r>
            <a:endParaRPr lang="sv-SE" dirty="0"/>
          </a:p>
        </p:txBody>
      </p:sp>
      <p:sp>
        <p:nvSpPr>
          <p:cNvPr id="3" name="Platshållare för innehåll 2"/>
          <p:cNvSpPr>
            <a:spLocks noGrp="1"/>
          </p:cNvSpPr>
          <p:nvPr>
            <p:ph idx="1"/>
          </p:nvPr>
        </p:nvSpPr>
        <p:spPr/>
        <p:txBody>
          <a:bodyPr/>
          <a:lstStyle/>
          <a:p>
            <a:r>
              <a:rPr lang="sv-SE" dirty="0" smtClean="0"/>
              <a:t>Hitta något du tycker är roligt!</a:t>
            </a:r>
          </a:p>
          <a:p>
            <a:r>
              <a:rPr lang="sv-SE" dirty="0" smtClean="0"/>
              <a:t>Använd gärna pulsen som hjälp.</a:t>
            </a:r>
          </a:p>
          <a:p>
            <a:r>
              <a:rPr lang="sv-SE" dirty="0" smtClean="0"/>
              <a:t>Träna allsidigt!</a:t>
            </a:r>
            <a:endParaRPr lang="sv-SE" dirty="0"/>
          </a:p>
          <a:p>
            <a:r>
              <a:rPr lang="sv-SE" dirty="0" smtClean="0"/>
              <a:t>Ät allsidigt och drick vatten!</a:t>
            </a:r>
          </a:p>
          <a:p>
            <a:r>
              <a:rPr lang="sv-SE" dirty="0" smtClean="0"/>
              <a:t>Återhämtning behövs också</a:t>
            </a:r>
          </a:p>
          <a:p>
            <a:r>
              <a:rPr lang="sv-SE" dirty="0" smtClean="0"/>
              <a:t>Träna aldrig när du är sjuk, då bryter du ner kroppen istället! Lite snuvig gör dock ingenting eftersom du troligen inte har en infektion i kroppen då.</a:t>
            </a:r>
          </a:p>
        </p:txBody>
      </p:sp>
      <p:pic>
        <p:nvPicPr>
          <p:cNvPr id="5" name="Bildobjekt 4"/>
          <p:cNvPicPr>
            <a:picLocks noChangeAspect="1"/>
          </p:cNvPicPr>
          <p:nvPr/>
        </p:nvPicPr>
        <p:blipFill>
          <a:blip r:embed="rId2"/>
          <a:stretch>
            <a:fillRect/>
          </a:stretch>
        </p:blipFill>
        <p:spPr>
          <a:xfrm>
            <a:off x="533400" y="1572768"/>
            <a:ext cx="2609088" cy="3657600"/>
          </a:xfrm>
          <a:prstGeom prst="rect">
            <a:avLst/>
          </a:prstGeom>
        </p:spPr>
      </p:pic>
    </p:spTree>
    <p:extLst>
      <p:ext uri="{BB962C8B-B14F-4D97-AF65-F5344CB8AC3E}">
        <p14:creationId xmlns:p14="http://schemas.microsoft.com/office/powerpoint/2010/main" val="37888838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220</TotalTime>
  <Words>459</Words>
  <Application>Microsoft Macintosh PowerPoint</Application>
  <PresentationFormat>Bildspel på skärmen (4:3)</PresentationFormat>
  <Paragraphs>73</Paragraphs>
  <Slides>8</Slides>
  <Notes>1</Notes>
  <HiddenSlides>0</HiddenSlides>
  <MMClips>1</MMClips>
  <ScaleCrop>false</ScaleCrop>
  <HeadingPairs>
    <vt:vector size="4" baseType="variant">
      <vt:variant>
        <vt:lpstr>Tema</vt:lpstr>
      </vt:variant>
      <vt:variant>
        <vt:i4>1</vt:i4>
      </vt:variant>
      <vt:variant>
        <vt:lpstr>Bildrubriker</vt:lpstr>
      </vt:variant>
      <vt:variant>
        <vt:i4>8</vt:i4>
      </vt:variant>
    </vt:vector>
  </HeadingPairs>
  <TitlesOfParts>
    <vt:vector size="9" baseType="lpstr">
      <vt:lpstr>Inspiration</vt:lpstr>
      <vt:lpstr>Min hälsa</vt:lpstr>
      <vt:lpstr>Varför skall vi röra på oss?</vt:lpstr>
      <vt:lpstr>Vad händer i kroppen?</vt:lpstr>
      <vt:lpstr>Hur skall vi röra på oss?</vt:lpstr>
      <vt:lpstr>Vila, mat och dryck?</vt:lpstr>
      <vt:lpstr>Skador?</vt:lpstr>
      <vt:lpstr>Vad  händer egentligen i kroppen under och efter träning?</vt:lpstr>
      <vt:lpstr>Tips och tricks!</vt:lpstr>
    </vt:vector>
  </TitlesOfParts>
  <Company>Hortlax skola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 hälsa</dc:title>
  <dc:creator>Fredrik Nilsson</dc:creator>
  <cp:lastModifiedBy>def</cp:lastModifiedBy>
  <cp:revision>21</cp:revision>
  <dcterms:created xsi:type="dcterms:W3CDTF">2012-08-28T09:51:06Z</dcterms:created>
  <dcterms:modified xsi:type="dcterms:W3CDTF">2013-09-02T08:15:51Z</dcterms:modified>
</cp:coreProperties>
</file>