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2"/>
  </p:notesMasterIdLst>
  <p:handoutMasterIdLst>
    <p:handoutMasterId r:id="rId23"/>
  </p:handoutMasterIdLst>
  <p:sldIdLst>
    <p:sldId id="334" r:id="rId2"/>
    <p:sldId id="714" r:id="rId3"/>
    <p:sldId id="715" r:id="rId4"/>
    <p:sldId id="716" r:id="rId5"/>
    <p:sldId id="717" r:id="rId6"/>
    <p:sldId id="718" r:id="rId7"/>
    <p:sldId id="719" r:id="rId8"/>
    <p:sldId id="720" r:id="rId9"/>
    <p:sldId id="721" r:id="rId10"/>
    <p:sldId id="722" r:id="rId11"/>
    <p:sldId id="723" r:id="rId12"/>
    <p:sldId id="724" r:id="rId13"/>
    <p:sldId id="725" r:id="rId14"/>
    <p:sldId id="726" r:id="rId15"/>
    <p:sldId id="727" r:id="rId16"/>
    <p:sldId id="728" r:id="rId17"/>
    <p:sldId id="729" r:id="rId18"/>
    <p:sldId id="730" r:id="rId19"/>
    <p:sldId id="731" r:id="rId20"/>
    <p:sldId id="732" r:id="rId2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B5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6" autoAdjust="0"/>
    <p:restoredTop sz="82558" autoAdjust="0"/>
  </p:normalViewPr>
  <p:slideViewPr>
    <p:cSldViewPr snapToGrid="0">
      <p:cViewPr varScale="1">
        <p:scale>
          <a:sx n="88" d="100"/>
          <a:sy n="88" d="100"/>
        </p:scale>
        <p:origin x="456" y="84"/>
      </p:cViewPr>
      <p:guideLst/>
    </p:cSldViewPr>
  </p:slideViewPr>
  <p:notesTextViewPr>
    <p:cViewPr>
      <p:scale>
        <a:sx n="100" d="100"/>
        <a:sy n="100" d="100"/>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06BA58B-29EE-4A76-B9A9-19F75632D0E9}" type="datetimeFigureOut">
              <a:rPr lang="sv-SE" smtClean="0"/>
              <a:t>2019-03-15</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D9E03C5-128E-4F54-A247-90397927A33F}" type="slidenum">
              <a:rPr lang="sv-SE" smtClean="0"/>
              <a:t>‹#›</a:t>
            </a:fld>
            <a:endParaRPr lang="sv-SE"/>
          </a:p>
        </p:txBody>
      </p:sp>
    </p:spTree>
    <p:extLst>
      <p:ext uri="{BB962C8B-B14F-4D97-AF65-F5344CB8AC3E}">
        <p14:creationId xmlns:p14="http://schemas.microsoft.com/office/powerpoint/2010/main" val="2326766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D24E4B-58B0-45FD-85AF-BE567CA3B57B}" type="datetimeFigureOut">
              <a:rPr lang="sv-SE" smtClean="0"/>
              <a:t>2019-03-15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A118DA-F7A0-4D1B-84A0-D02FEEEB5B98}" type="slidenum">
              <a:rPr lang="sv-SE" smtClean="0"/>
              <a:t>‹#›</a:t>
            </a:fld>
            <a:endParaRPr lang="sv-SE"/>
          </a:p>
        </p:txBody>
      </p:sp>
    </p:spTree>
    <p:extLst>
      <p:ext uri="{BB962C8B-B14F-4D97-AF65-F5344CB8AC3E}">
        <p14:creationId xmlns:p14="http://schemas.microsoft.com/office/powerpoint/2010/main" val="89164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AA118DA-F7A0-4D1B-84A0-D02FEEEB5B98}" type="slidenum">
              <a:rPr lang="sv-SE" smtClean="0"/>
              <a:t>1</a:t>
            </a:fld>
            <a:endParaRPr lang="sv-SE"/>
          </a:p>
        </p:txBody>
      </p:sp>
    </p:spTree>
    <p:extLst>
      <p:ext uri="{BB962C8B-B14F-4D97-AF65-F5344CB8AC3E}">
        <p14:creationId xmlns:p14="http://schemas.microsoft.com/office/powerpoint/2010/main" val="3703670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a typeface="Calibri" panose="020F0502020204030204" pitchFamily="34" charset="0"/>
              </a:rPr>
              <a:t>Skarpt läge</a:t>
            </a:r>
            <a:r>
              <a:rPr lang="sv-SE" sz="1200" dirty="0">
                <a:ea typeface="Calibri" panose="020F0502020204030204" pitchFamily="34" charset="0"/>
              </a:rPr>
              <a:t>, temperatur ökningen måste hållas under 2 grader globalt.</a:t>
            </a:r>
          </a:p>
          <a:p>
            <a:endParaRPr lang="sv-SE" sz="1200" dirty="0"/>
          </a:p>
          <a:p>
            <a:r>
              <a:rPr lang="sv-SE" sz="1200" dirty="0"/>
              <a:t>Klimatförändringarna handlar för Piteå kommuns del framför allt om att det blir varmare och blötare. (2 garder = 3,5 grader, - 7 grader högsta </a:t>
            </a:r>
          </a:p>
          <a:p>
            <a:r>
              <a:rPr lang="sv-SE" sz="1200" dirty="0"/>
              <a:t>Under perioden 2021-2050 bedöms växtsäsongen vara cirka en månad längre och det blir 15-25 dagar färre med snö, fler nollgenomgångar och mindre tjäle.</a:t>
            </a:r>
          </a:p>
          <a:p>
            <a:r>
              <a:rPr lang="sv-SE" sz="1200" dirty="0"/>
              <a:t>Extremväder blir mer vanligt, översvämningar, jordskred och bränder kommer att öka. Större fastlåsningseffekter….</a:t>
            </a:r>
          </a:p>
          <a:p>
            <a:endParaRPr lang="sv-SE" sz="1200" dirty="0"/>
          </a:p>
          <a:p>
            <a:r>
              <a:rPr lang="sv-SE" sz="1200" dirty="0"/>
              <a:t>1 grad (idag) – 50 % ökning av väderrelaterade katastrofer. 15-20 miljoner människor överge sina hem. </a:t>
            </a:r>
          </a:p>
          <a:p>
            <a:r>
              <a:rPr lang="sv-SE" sz="1200" dirty="0"/>
              <a:t>2 grader – Biologisk mångfald, 55 cm havsnivå – ”</a:t>
            </a:r>
            <a:r>
              <a:rPr lang="sv-SE" sz="1200" dirty="0" err="1"/>
              <a:t>point</a:t>
            </a:r>
            <a:r>
              <a:rPr lang="sv-SE" sz="1200" dirty="0"/>
              <a:t> </a:t>
            </a:r>
            <a:r>
              <a:rPr lang="sv-SE" sz="1200" dirty="0" err="1"/>
              <a:t>of</a:t>
            </a:r>
            <a:r>
              <a:rPr lang="sv-SE" sz="1200" dirty="0"/>
              <a:t> no </a:t>
            </a:r>
            <a:r>
              <a:rPr lang="sv-SE" sz="1200" dirty="0" err="1"/>
              <a:t>return</a:t>
            </a:r>
            <a:r>
              <a:rPr lang="sv-SE" sz="1200" dirty="0"/>
              <a:t>”</a:t>
            </a:r>
          </a:p>
          <a:p>
            <a:r>
              <a:rPr lang="sv-SE" sz="1200" dirty="0"/>
              <a:t>3 grader – 7m havsnivå, 200 -300 miljoner överge sina hem. Holland´, new york, Göteborg permanent översvämmat</a:t>
            </a:r>
          </a:p>
          <a:p>
            <a:endParaRPr lang="sv-SE" sz="1200" dirty="0"/>
          </a:p>
          <a:p>
            <a:r>
              <a:rPr lang="sv-SE" sz="1200" dirty="0">
                <a:ea typeface="Calibri" panose="020F0502020204030204" pitchFamily="34" charset="0"/>
              </a:rPr>
              <a:t>Den tekniska utvecklingen driver på klimatomställning och ger goda möjligheter till även ekonomisk utveckling </a:t>
            </a:r>
            <a:endParaRPr lang="sv-SE" sz="1200" dirty="0"/>
          </a:p>
          <a:p>
            <a:pPr marL="185715" marR="0" lvl="0" indent="-1857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Kommunen måste förbereda sig för den oundvikliga temperaturhöjningen. - Fjärrkyla..? Äldreboenden??? </a:t>
            </a:r>
          </a:p>
          <a:p>
            <a:pPr marL="185715" indent="-185715">
              <a:buFont typeface="Arial" panose="020B0604020202020204" pitchFamily="34" charset="0"/>
              <a:buChar char="•"/>
            </a:pPr>
            <a:r>
              <a:rPr lang="sv-SE" sz="1200" dirty="0"/>
              <a:t>Infrastruktur och verksamhet måste klimatsäkras</a:t>
            </a:r>
          </a:p>
          <a:p>
            <a:pPr marL="185715" indent="-185715">
              <a:buFont typeface="Arial" panose="020B0604020202020204" pitchFamily="34" charset="0"/>
              <a:buChar char="•"/>
            </a:pPr>
            <a:r>
              <a:rPr lang="sv-SE" sz="1200" dirty="0"/>
              <a:t>Teknik – inte alltid det revolutionerande – Mjölkbilen</a:t>
            </a:r>
            <a:r>
              <a:rPr lang="sv-SE" sz="1200" baseline="0" dirty="0"/>
              <a:t> eldrift av pump - </a:t>
            </a:r>
            <a:r>
              <a:rPr lang="sv-SE" sz="1100" b="0" i="0" kern="1200" dirty="0">
                <a:solidFill>
                  <a:schemeClr val="tx1"/>
                </a:solidFill>
                <a:effectLst/>
                <a:latin typeface="+mn-lt"/>
                <a:ea typeface="+mn-ea"/>
                <a:cs typeface="+mn-cs"/>
              </a:rPr>
              <a:t>5 000 liter diesel om året… </a:t>
            </a:r>
            <a:endParaRPr lang="sv-SE" sz="1200" dirty="0"/>
          </a:p>
          <a:p>
            <a:endParaRPr lang="sv-SE" sz="1200" dirty="0"/>
          </a:p>
          <a:p>
            <a:r>
              <a:rPr lang="sv-SE" sz="1200" dirty="0"/>
              <a:t>Annat sätt att se på affärer – Bekämpningsmedelsföretag..! PR BILD av organisation etc. </a:t>
            </a:r>
          </a:p>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12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5715" indent="-185715">
              <a:buFont typeface="Arial" panose="020B0604020202020204" pitchFamily="34" charset="0"/>
              <a:buChar char="•"/>
            </a:pPr>
            <a:r>
              <a:rPr lang="sv-SE" sz="1200" dirty="0"/>
              <a:t>Västvärlden –</a:t>
            </a:r>
            <a:r>
              <a:rPr lang="sv-SE" sz="1200" baseline="0" dirty="0"/>
              <a:t> Protektionism – Utvecklingsländer globalism. </a:t>
            </a:r>
            <a:endParaRPr lang="sv-SE" sz="1200" dirty="0"/>
          </a:p>
          <a:p>
            <a:pPr marL="185715" indent="-185715">
              <a:buFont typeface="Arial" panose="020B0604020202020204" pitchFamily="34" charset="0"/>
              <a:buChar char="•"/>
            </a:pPr>
            <a:endParaRPr lang="sv-SE" sz="1200" dirty="0"/>
          </a:p>
          <a:p>
            <a:pPr marL="185715" indent="-185715">
              <a:buFont typeface="Arial" panose="020B0604020202020204" pitchFamily="34" charset="0"/>
              <a:buChar char="•"/>
            </a:pPr>
            <a:r>
              <a:rPr lang="sv-SE" sz="1200" dirty="0"/>
              <a:t>2016 kan ses som ett år där liberalismens backlash</a:t>
            </a:r>
          </a:p>
          <a:p>
            <a:pPr marL="185715" indent="-185715">
              <a:buFont typeface="Arial" panose="020B0604020202020204" pitchFamily="34" charset="0"/>
              <a:buChar char="•"/>
            </a:pPr>
            <a:r>
              <a:rPr lang="sv-SE" sz="1200" dirty="0"/>
              <a:t>Handelskrig - CETA – TTIP</a:t>
            </a:r>
          </a:p>
          <a:p>
            <a:pPr marL="185715" indent="-185715">
              <a:buFont typeface="Arial" panose="020B0604020202020204" pitchFamily="34" charset="0"/>
              <a:buChar char="•"/>
            </a:pPr>
            <a:r>
              <a:rPr lang="sv-SE" sz="1200" dirty="0"/>
              <a:t>Lögnen är den nya sanningen – Påhittade nyheter 70% </a:t>
            </a:r>
            <a:r>
              <a:rPr lang="sv-SE" sz="1200" dirty="0" err="1"/>
              <a:t>Trumps</a:t>
            </a:r>
            <a:r>
              <a:rPr lang="sv-SE" sz="1200" dirty="0"/>
              <a:t> påstående osanna, </a:t>
            </a:r>
            <a:r>
              <a:rPr lang="sv-SE" sz="1200" dirty="0" err="1"/>
              <a:t>Brexit</a:t>
            </a:r>
            <a:r>
              <a:rPr lang="sv-SE" sz="1200" dirty="0"/>
              <a:t> starkaste argument helt taget ur luften. </a:t>
            </a:r>
          </a:p>
          <a:p>
            <a:pPr marL="185715" indent="-185715">
              <a:buFont typeface="Arial" panose="020B0604020202020204" pitchFamily="34" charset="0"/>
              <a:buChar char="•"/>
            </a:pPr>
            <a:r>
              <a:rPr lang="sv-SE" sz="1200" dirty="0"/>
              <a:t>Välja sin egen världsbild</a:t>
            </a:r>
          </a:p>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439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5715" indent="-185715">
              <a:buFont typeface="Arial" panose="020B0604020202020204" pitchFamily="34" charset="0"/>
              <a:buChar char="•"/>
            </a:pPr>
            <a:r>
              <a:rPr lang="sv-SE" sz="1200" dirty="0"/>
              <a:t>Enligt UNHCR är drygt 68 miljoner människor på flykt från sina hem</a:t>
            </a:r>
          </a:p>
          <a:p>
            <a:pPr marL="185715" indent="-185715">
              <a:buFont typeface="Arial" panose="020B0604020202020204" pitchFamily="34" charset="0"/>
              <a:buChar char="•"/>
            </a:pPr>
            <a:r>
              <a:rPr lang="sv-SE" sz="1200" dirty="0"/>
              <a:t>2017 var drygt 16 miljoner tvingade att fly</a:t>
            </a:r>
          </a:p>
          <a:p>
            <a:pPr marL="185715" indent="-185715">
              <a:buFont typeface="Arial" panose="020B0604020202020204" pitchFamily="34" charset="0"/>
              <a:buChar char="•"/>
            </a:pPr>
            <a:r>
              <a:rPr lang="sv-SE" sz="1200" dirty="0"/>
              <a:t>Tre största - från Syrien, Afghanistan och </a:t>
            </a:r>
            <a:r>
              <a:rPr lang="sv-SE" sz="1200" dirty="0" err="1"/>
              <a:t>Sydsudan</a:t>
            </a:r>
            <a:r>
              <a:rPr lang="sv-SE" sz="1200" dirty="0"/>
              <a:t>. </a:t>
            </a:r>
          </a:p>
          <a:p>
            <a:pPr marL="185715" indent="-185715">
              <a:buFont typeface="Arial" panose="020B0604020202020204" pitchFamily="34" charset="0"/>
              <a:buChar char="•"/>
            </a:pPr>
            <a:r>
              <a:rPr lang="sv-SE" sz="1200" dirty="0"/>
              <a:t>Svårt att sia om framöver men klimatflyktingar ökande, spänningen i brytningstider. </a:t>
            </a:r>
          </a:p>
          <a:p>
            <a:pPr marL="185715" indent="-185715">
              <a:buFont typeface="Arial" panose="020B0604020202020204" pitchFamily="34" charset="0"/>
              <a:buChar char="•"/>
            </a:pPr>
            <a:endParaRPr lang="sv-SE" sz="1200" dirty="0"/>
          </a:p>
          <a:p>
            <a:pPr marL="185715" marR="0" lvl="0" indent="-1857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ea typeface="Calibri" panose="020F0502020204030204" pitchFamily="34" charset="0"/>
              </a:rPr>
              <a:t>Extremistiska-, populistiska- och främlingsfientliga partier har nått framgång i flera länder i Europa senaste åren.</a:t>
            </a:r>
          </a:p>
          <a:p>
            <a:pPr marL="185715" indent="-185715">
              <a:buFont typeface="Arial" panose="020B0604020202020204" pitchFamily="34" charset="0"/>
              <a:buChar char="•"/>
            </a:pPr>
            <a:r>
              <a:rPr lang="sv-SE" sz="1200" dirty="0" err="1"/>
              <a:t>Orban</a:t>
            </a:r>
            <a:r>
              <a:rPr lang="sv-SE" sz="1200" dirty="0"/>
              <a:t>, </a:t>
            </a:r>
            <a:r>
              <a:rPr lang="sv-SE" sz="1200" dirty="0" err="1"/>
              <a:t>Erdogan</a:t>
            </a:r>
            <a:r>
              <a:rPr lang="sv-SE" sz="1200" dirty="0"/>
              <a:t>, Polen – </a:t>
            </a:r>
            <a:r>
              <a:rPr lang="sv-SE" sz="1200" dirty="0" err="1"/>
              <a:t>PiS</a:t>
            </a:r>
            <a:r>
              <a:rPr lang="sv-SE" sz="1200" dirty="0"/>
              <a:t>, </a:t>
            </a:r>
            <a:r>
              <a:rPr lang="sv-SE" sz="1200" dirty="0" err="1"/>
              <a:t>AfD</a:t>
            </a:r>
            <a:r>
              <a:rPr lang="sv-SE" sz="1200" dirty="0"/>
              <a:t> Tyskland etc. </a:t>
            </a:r>
          </a:p>
          <a:p>
            <a:endParaRPr lang="en-US" dirty="0"/>
          </a:p>
          <a:p>
            <a:pPr marL="185715" indent="-185715">
              <a:buFont typeface="Arial" panose="020B0604020202020204" pitchFamily="34" charset="0"/>
              <a:buChar char="•"/>
            </a:pPr>
            <a:r>
              <a:rPr lang="sv-SE" sz="1200" dirty="0"/>
              <a:t>Beviljade uppehållstillstånd asyl 2018 – 25 000 – </a:t>
            </a:r>
            <a:r>
              <a:rPr lang="sv-SE" sz="1200" dirty="0" err="1"/>
              <a:t>inkl</a:t>
            </a:r>
            <a:r>
              <a:rPr lang="sv-SE" sz="1200" dirty="0"/>
              <a:t> kvot 11 000 </a:t>
            </a:r>
            <a:r>
              <a:rPr lang="sv-SE" sz="1200" dirty="0" err="1"/>
              <a:t>exkl</a:t>
            </a:r>
            <a:r>
              <a:rPr lang="sv-SE" sz="1200" dirty="0"/>
              <a:t> kvot.</a:t>
            </a:r>
          </a:p>
          <a:p>
            <a:pPr marL="185715" indent="-185715">
              <a:buFont typeface="Arial" panose="020B0604020202020204" pitchFamily="34" charset="0"/>
              <a:buChar char="•"/>
            </a:pPr>
            <a:r>
              <a:rPr lang="sv-SE" sz="1200" dirty="0"/>
              <a:t>Antal asyl ansökningar 2018 - 21 000 – 2/3 får avslag får avslag</a:t>
            </a:r>
          </a:p>
          <a:p>
            <a:pPr marL="185715" indent="-185715">
              <a:buFont typeface="Arial" panose="020B0604020202020204" pitchFamily="34" charset="0"/>
              <a:buChar char="•"/>
            </a:pPr>
            <a:r>
              <a:rPr lang="sv-SE" sz="1200" dirty="0"/>
              <a:t>Migrationsverket snart arbeta bort </a:t>
            </a:r>
            <a:r>
              <a:rPr lang="sv-SE" sz="1200" dirty="0" err="1"/>
              <a:t>backlog</a:t>
            </a:r>
            <a:r>
              <a:rPr lang="sv-SE" sz="1200" dirty="0"/>
              <a:t>. (17 000)</a:t>
            </a:r>
          </a:p>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08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”Digitalt först”, </a:t>
            </a:r>
            <a:r>
              <a:rPr lang="sv-SE" dirty="0"/>
              <a:t>d v s huvudspåret för offentlig information är att den ska finnas i de digitala kanalerna </a:t>
            </a:r>
          </a:p>
          <a:p>
            <a:endParaRPr lang="sv-SE" dirty="0"/>
          </a:p>
          <a:p>
            <a:r>
              <a:rPr lang="sv-SE" dirty="0"/>
              <a:t>Digitalisering är idag en självklar del av ett modernt och attraktivt samhälle och påverkar oss både som privatpersoner och i våra yrkesroller.</a:t>
            </a:r>
          </a:p>
          <a:p>
            <a:r>
              <a:rPr lang="sv-SE" dirty="0"/>
              <a:t>Kunskap och förmåga att </a:t>
            </a:r>
            <a:r>
              <a:rPr lang="sv-SE" b="1" dirty="0"/>
              <a:t>förstå och tillämpa ny teknik </a:t>
            </a:r>
            <a:r>
              <a:rPr lang="sv-SE" dirty="0"/>
              <a:t>och nya regelverk blir allt viktigare för såväl organisationer som för enskilda medborgare.</a:t>
            </a:r>
          </a:p>
          <a:p>
            <a:endParaRPr lang="sv-SE" dirty="0"/>
          </a:p>
          <a:p>
            <a:r>
              <a:rPr lang="sv-SE" b="1" dirty="0"/>
              <a:t>AI !!! </a:t>
            </a:r>
            <a:r>
              <a:rPr lang="sv-SE" dirty="0"/>
              <a:t>Generell vs specifik</a:t>
            </a:r>
          </a:p>
          <a:p>
            <a:endParaRPr lang="sv-SE" dirty="0"/>
          </a:p>
          <a:p>
            <a:r>
              <a:rPr lang="sv-SE" dirty="0"/>
              <a:t>Watson – botade leukemi sjuk 10 minuter</a:t>
            </a:r>
          </a:p>
          <a:p>
            <a:endParaRPr lang="sv-SE" dirty="0"/>
          </a:p>
          <a:p>
            <a:r>
              <a:rPr lang="sv-SE" dirty="0"/>
              <a:t>Emely Howell – kompositör – Musikkännare test klassiskmusik</a:t>
            </a:r>
          </a:p>
          <a:p>
            <a:endParaRPr lang="sv-SE" dirty="0"/>
          </a:p>
          <a:p>
            <a:r>
              <a:rPr lang="sv-SE" dirty="0"/>
              <a:t>Aaron – Målare </a:t>
            </a:r>
          </a:p>
          <a:p>
            <a:endParaRPr lang="sv-SE" dirty="0"/>
          </a:p>
          <a:p>
            <a:r>
              <a:rPr lang="sv-SE" dirty="0"/>
              <a:t>boten ”do not </a:t>
            </a:r>
            <a:r>
              <a:rPr lang="sv-SE" dirty="0" err="1"/>
              <a:t>pay</a:t>
            </a:r>
            <a:r>
              <a:rPr lang="sv-SE" dirty="0"/>
              <a:t>” som är en överklagningstjänst för den som fått parkeringsböter och som överklagat över 160 000 parkeringsärenden och fått rätt i över 75% av fallen.</a:t>
            </a:r>
          </a:p>
          <a:p>
            <a:endParaRPr lang="sv-SE" dirty="0"/>
          </a:p>
          <a:p>
            <a:r>
              <a:rPr lang="sv-SE" b="1" dirty="0"/>
              <a:t>IOT och röststyrning – </a:t>
            </a:r>
            <a:r>
              <a:rPr lang="sv-SE" b="0" dirty="0"/>
              <a:t>Simultanöversättning, digitala assistenter. </a:t>
            </a:r>
          </a:p>
          <a:p>
            <a:endParaRPr lang="sv-SE" dirty="0"/>
          </a:p>
          <a:p>
            <a:r>
              <a:rPr lang="sv-SE" dirty="0"/>
              <a:t>Blockkedjor – teknik för att skapa förtroende, Kapa mellan händer, verifiera digitala OCH fysiska objekt - Lantmäteriet, E-krona - </a:t>
            </a:r>
          </a:p>
          <a:p>
            <a:r>
              <a:rPr lang="sv-SE" dirty="0"/>
              <a:t>Framtidens val</a:t>
            </a:r>
          </a:p>
          <a:p>
            <a:r>
              <a:rPr lang="sv-SE" dirty="0"/>
              <a:t>Garantera äkthet hos dokument (digitala)</a:t>
            </a:r>
          </a:p>
          <a:p>
            <a:r>
              <a:rPr lang="sv-SE" dirty="0"/>
              <a:t>Säker lagring och sekretess (dela upp filer)</a:t>
            </a:r>
          </a:p>
          <a:p>
            <a:r>
              <a:rPr lang="sv-SE" dirty="0"/>
              <a:t>Smarta kontrakt </a:t>
            </a:r>
          </a:p>
          <a:p>
            <a:endParaRPr lang="sv-SE" dirty="0"/>
          </a:p>
          <a:p>
            <a:r>
              <a:rPr lang="sv-SE" dirty="0"/>
              <a:t>Om det offentliga inte är proaktiva i sin samhällsbyggare roll riskerar man att förlora förtroende hos medborgarna.</a:t>
            </a:r>
          </a:p>
          <a:p>
            <a:endParaRPr lang="sv-SE" dirty="0"/>
          </a:p>
          <a:p>
            <a:r>
              <a:rPr lang="sv-SE" dirty="0"/>
              <a:t>Enskilda personer </a:t>
            </a:r>
            <a:r>
              <a:rPr lang="sv-SE" b="1" dirty="0"/>
              <a:t>och platser som inte lyckas anpassa sig och förändra sig i takt med den tekniska utvecklingen kan drabbas hårt</a:t>
            </a:r>
          </a:p>
          <a:p>
            <a:endParaRPr lang="sv-SE" dirty="0"/>
          </a:p>
          <a:p>
            <a:r>
              <a:rPr lang="sv-SE" dirty="0"/>
              <a:t>En politisk vision är nödvändig, inte för en teknikdriven utveckling i sig, utan för ett samhälle som tar vara på teknikens möjligheter och omsätter dessa till nytta för människor. - digitaliseringsstrategin</a:t>
            </a:r>
          </a:p>
          <a:p>
            <a:endParaRPr lang="en-US" dirty="0"/>
          </a:p>
          <a:p>
            <a:r>
              <a:rPr lang="en-US" b="1" dirty="0"/>
              <a:t>SKOLAN! – vi </a:t>
            </a:r>
            <a:r>
              <a:rPr lang="en-US" b="1" dirty="0" err="1"/>
              <a:t>får</a:t>
            </a:r>
            <a:r>
              <a:rPr lang="en-US" b="1" dirty="0"/>
              <a:t> </a:t>
            </a:r>
            <a:r>
              <a:rPr lang="en-US" b="1" dirty="0" err="1"/>
              <a:t>lära</a:t>
            </a:r>
            <a:r>
              <a:rPr lang="en-US" b="1" dirty="0"/>
              <a:t> </a:t>
            </a:r>
            <a:r>
              <a:rPr lang="en-US" b="1" dirty="0" err="1"/>
              <a:t>oss</a:t>
            </a:r>
            <a:r>
              <a:rPr lang="en-US" b="1" dirty="0"/>
              <a:t> </a:t>
            </a:r>
            <a:r>
              <a:rPr lang="en-US" b="1" dirty="0" err="1"/>
              <a:t>tälja</a:t>
            </a:r>
            <a:r>
              <a:rPr lang="en-US" b="1" dirty="0"/>
              <a:t> </a:t>
            </a:r>
            <a:r>
              <a:rPr lang="en-US" b="1" dirty="0" err="1"/>
              <a:t>knivar</a:t>
            </a:r>
            <a:r>
              <a:rPr lang="en-US" b="1" dirty="0"/>
              <a:t> men </a:t>
            </a:r>
            <a:r>
              <a:rPr lang="en-US" b="1" dirty="0" err="1"/>
              <a:t>inte</a:t>
            </a:r>
            <a:r>
              <a:rPr lang="en-US" b="1" dirty="0"/>
              <a:t> </a:t>
            </a:r>
            <a:r>
              <a:rPr lang="en-US" b="1" dirty="0" err="1"/>
              <a:t>programera</a:t>
            </a:r>
            <a:r>
              <a:rPr lang="en-US" b="1" dirty="0"/>
              <a: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647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Automatiserade fordon</a:t>
            </a:r>
          </a:p>
          <a:p>
            <a:r>
              <a:rPr lang="sv-SE" dirty="0"/>
              <a:t>Tekniken mogen – väntar på lagstiftning (vem är ansvarig, etik?)</a:t>
            </a:r>
          </a:p>
          <a:p>
            <a:r>
              <a:rPr lang="sv-SE" dirty="0"/>
              <a:t>Både person och godstransporter</a:t>
            </a:r>
          </a:p>
          <a:p>
            <a:r>
              <a:rPr lang="sv-SE" dirty="0"/>
              <a:t>ett ”</a:t>
            </a:r>
            <a:r>
              <a:rPr lang="sv-SE" dirty="0" err="1"/>
              <a:t>mobility</a:t>
            </a:r>
            <a:r>
              <a:rPr lang="sv-SE" dirty="0"/>
              <a:t> </a:t>
            </a:r>
            <a:r>
              <a:rPr lang="sv-SE" dirty="0" err="1"/>
              <a:t>company</a:t>
            </a:r>
            <a:r>
              <a:rPr lang="sv-SE" dirty="0"/>
              <a:t>”</a:t>
            </a:r>
          </a:p>
          <a:p>
            <a:r>
              <a:rPr lang="sv-SE" dirty="0"/>
              <a:t>Los </a:t>
            </a:r>
            <a:r>
              <a:rPr lang="sv-SE" dirty="0" err="1"/>
              <a:t>angeles</a:t>
            </a:r>
            <a:endParaRPr lang="sv-SE" dirty="0"/>
          </a:p>
          <a:p>
            <a:r>
              <a:rPr lang="sv-SE" dirty="0"/>
              <a:t>VTI Statens väg och transportforskningsinstitut</a:t>
            </a:r>
          </a:p>
          <a:p>
            <a:endParaRPr lang="sv-SE" dirty="0"/>
          </a:p>
          <a:p>
            <a:r>
              <a:rPr lang="sv-SE" dirty="0"/>
              <a:t>Förarlösa transporter och fordon ger nya möjligheter och måste beaktas i samhällsbyggnad.</a:t>
            </a:r>
          </a:p>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50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5715" indent="-185715">
              <a:buFont typeface="Arial" panose="020B0604020202020204" pitchFamily="34" charset="0"/>
              <a:buChar char="•"/>
            </a:pPr>
            <a:r>
              <a:rPr lang="sv-SE" sz="1200" b="1" dirty="0"/>
              <a:t>Våra värderingar och sätt att se på livet är inte praxis i ett världsperspektiv, inte ens i ett europaperspektiv.</a:t>
            </a:r>
          </a:p>
          <a:p>
            <a:pPr marL="185715" indent="-185715">
              <a:buFont typeface="Arial" panose="020B0604020202020204" pitchFamily="34" charset="0"/>
              <a:buChar char="•"/>
            </a:pPr>
            <a:endParaRPr lang="sv-SE" sz="1200" b="1" dirty="0"/>
          </a:p>
          <a:p>
            <a:pPr marL="185715" indent="-185715">
              <a:buFont typeface="Arial" panose="020B0604020202020204" pitchFamily="34" charset="0"/>
              <a:buChar char="•"/>
            </a:pPr>
            <a:r>
              <a:rPr lang="sv-SE" sz="1200" b="1" dirty="0"/>
              <a:t>Hög förändringstakt både teknik och värderingar, förklaring backlash?</a:t>
            </a:r>
          </a:p>
          <a:p>
            <a:pPr marL="185715" indent="-185715">
              <a:buFont typeface="Arial" panose="020B0604020202020204" pitchFamily="34" charset="0"/>
              <a:buChar char="•"/>
            </a:pPr>
            <a:endParaRPr lang="sv-SE" sz="1200" b="1" dirty="0"/>
          </a:p>
          <a:p>
            <a:pPr marL="185715" indent="-185715">
              <a:buFont typeface="Arial" panose="020B0604020202020204" pitchFamily="34" charset="0"/>
              <a:buChar char="•"/>
            </a:pPr>
            <a:r>
              <a:rPr lang="sv-SE" sz="1200" b="1" dirty="0"/>
              <a:t>Värdet av socialt  kapital – Minskar transfereringskostnader i samhället!</a:t>
            </a:r>
          </a:p>
          <a:p>
            <a:pPr marL="185715" indent="-185715">
              <a:buFont typeface="Arial" panose="020B0604020202020204" pitchFamily="34" charset="0"/>
              <a:buChar char="•"/>
            </a:pPr>
            <a:endParaRPr lang="sv-SE" sz="1200" b="1" dirty="0"/>
          </a:p>
          <a:p>
            <a:pPr marL="185715" indent="-185715">
              <a:buFont typeface="Arial" panose="020B0604020202020204" pitchFamily="34" charset="0"/>
              <a:buChar char="•"/>
            </a:pPr>
            <a:r>
              <a:rPr lang="sv-SE" sz="1200" b="1" dirty="0"/>
              <a:t>Pålitlighet nya valutan?? Kinas Sociala kreditsystem… </a:t>
            </a:r>
          </a:p>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918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Tillitsdelegationen</a:t>
            </a:r>
            <a:r>
              <a:rPr lang="en-US" dirty="0"/>
              <a:t> – Laura</a:t>
            </a:r>
            <a:r>
              <a:rPr lang="en-US" baseline="0" dirty="0"/>
              <a:t> Hartman</a:t>
            </a:r>
          </a:p>
          <a:p>
            <a:endParaRPr lang="en-US" baseline="0" dirty="0"/>
          </a:p>
          <a:p>
            <a:r>
              <a:rPr lang="en-US" baseline="0" dirty="0"/>
              <a:t>Tre ben </a:t>
            </a:r>
            <a:r>
              <a:rPr lang="en-US" b="1" baseline="0" dirty="0" err="1"/>
              <a:t>Hirariki</a:t>
            </a:r>
            <a:r>
              <a:rPr lang="en-US" baseline="0" dirty="0"/>
              <a:t> (</a:t>
            </a:r>
            <a:r>
              <a:rPr lang="en-US" sz="1200" b="0" i="0" u="none" strike="noStrike" kern="1200" baseline="0" dirty="0" err="1">
                <a:solidFill>
                  <a:schemeClr val="tx1"/>
                </a:solidFill>
                <a:latin typeface="+mn-lt"/>
                <a:ea typeface="+mn-ea"/>
                <a:cs typeface="+mn-cs"/>
              </a:rPr>
              <a:t>reglering</a:t>
            </a:r>
            <a:r>
              <a:rPr lang="en-US" sz="1200" b="0" i="0" u="none" strike="noStrike" kern="1200" baseline="0" dirty="0">
                <a:solidFill>
                  <a:schemeClr val="tx1"/>
                </a:solidFill>
                <a:latin typeface="+mn-lt"/>
                <a:ea typeface="+mn-ea"/>
                <a:cs typeface="+mn-cs"/>
              </a:rPr>
              <a:t> och </a:t>
            </a:r>
            <a:r>
              <a:rPr lang="en-US" sz="1200" b="0" i="0" u="none" strike="noStrike" kern="1200" baseline="0" dirty="0" err="1">
                <a:solidFill>
                  <a:schemeClr val="tx1"/>
                </a:solidFill>
                <a:latin typeface="+mn-lt"/>
                <a:ea typeface="+mn-ea"/>
                <a:cs typeface="+mn-cs"/>
              </a:rPr>
              <a:t>formell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beslutslinje</a:t>
            </a:r>
            <a:r>
              <a:rPr lang="en-US" sz="1200" b="0" i="0" u="none" strike="noStrike" kern="1200" baseline="0" dirty="0">
                <a:solidFill>
                  <a:schemeClr val="tx1"/>
                </a:solidFill>
                <a:latin typeface="+mn-lt"/>
                <a:ea typeface="+mn-ea"/>
                <a:cs typeface="+mn-cs"/>
              </a:rPr>
              <a:t>) </a:t>
            </a:r>
            <a:r>
              <a:rPr lang="en-US" baseline="0" dirty="0"/>
              <a:t>– </a:t>
            </a:r>
            <a:r>
              <a:rPr lang="en-US" b="1" baseline="0" dirty="0" err="1"/>
              <a:t>Tillit</a:t>
            </a:r>
            <a:r>
              <a:rPr lang="en-US" baseline="0" dirty="0"/>
              <a:t> – </a:t>
            </a:r>
            <a:r>
              <a:rPr lang="en-US" b="1" baseline="0" dirty="0" err="1"/>
              <a:t>Marknad</a:t>
            </a:r>
            <a:r>
              <a:rPr lang="en-US" baseline="0" dirty="0"/>
              <a:t> (</a:t>
            </a:r>
            <a:r>
              <a:rPr lang="en-US" baseline="0" dirty="0" err="1"/>
              <a:t>Pris</a:t>
            </a:r>
            <a:r>
              <a:rPr lang="en-US" baseline="0" dirty="0"/>
              <a:t>, </a:t>
            </a:r>
            <a:r>
              <a:rPr lang="en-US" baseline="0" dirty="0" err="1"/>
              <a:t>konkurrens</a:t>
            </a:r>
            <a:r>
              <a:rPr lang="en-US" baseline="0" dirty="0"/>
              <a:t>)</a:t>
            </a:r>
          </a:p>
          <a:p>
            <a:endParaRPr lang="en-US" baseline="0" dirty="0"/>
          </a:p>
          <a:p>
            <a:r>
              <a:rPr lang="en-US" baseline="0" dirty="0" err="1"/>
              <a:t>Utveckling</a:t>
            </a:r>
            <a:r>
              <a:rPr lang="en-US" baseline="0" dirty="0"/>
              <a:t> – 20 </a:t>
            </a:r>
            <a:r>
              <a:rPr lang="en-US" baseline="0" dirty="0" err="1"/>
              <a:t>år</a:t>
            </a:r>
            <a:r>
              <a:rPr lang="en-US" baseline="0" dirty="0"/>
              <a:t> -&gt; </a:t>
            </a:r>
            <a:r>
              <a:rPr lang="sv-SE" sz="1200" b="0" i="0" u="none" strike="noStrike" kern="1200" baseline="0" dirty="0">
                <a:solidFill>
                  <a:schemeClr val="tx1"/>
                </a:solidFill>
                <a:latin typeface="+mn-lt"/>
                <a:ea typeface="+mn-ea"/>
                <a:cs typeface="+mn-cs"/>
              </a:rPr>
              <a:t>ökade krav på formalisering, mätning och dokumentation. </a:t>
            </a:r>
          </a:p>
          <a:p>
            <a:r>
              <a:rPr lang="sv-SE" sz="1200" b="0" i="0" u="none" strike="noStrike" kern="1200" baseline="0" dirty="0">
                <a:solidFill>
                  <a:schemeClr val="tx1"/>
                </a:solidFill>
                <a:latin typeface="+mn-lt"/>
                <a:ea typeface="+mn-ea"/>
                <a:cs typeface="+mn-cs"/>
              </a:rPr>
              <a:t>Granskningskostnaderna har uppskattats till 300 miljarder kronor per år </a:t>
            </a:r>
          </a:p>
          <a:p>
            <a:r>
              <a:rPr lang="sv-SE" sz="1200" b="0" i="0" u="none" strike="noStrike" kern="1200" baseline="0" dirty="0">
                <a:solidFill>
                  <a:schemeClr val="tx1"/>
                </a:solidFill>
                <a:latin typeface="+mn-lt"/>
                <a:ea typeface="+mn-ea"/>
                <a:cs typeface="+mn-cs"/>
              </a:rPr>
              <a:t>Stuprör - </a:t>
            </a:r>
            <a:r>
              <a:rPr lang="sv-SE" sz="1200" b="0" i="0" u="none" strike="noStrike" kern="1200" baseline="0" dirty="0" err="1">
                <a:solidFill>
                  <a:schemeClr val="tx1"/>
                </a:solidFill>
                <a:latin typeface="+mn-lt"/>
                <a:ea typeface="+mn-ea"/>
                <a:cs typeface="+mn-cs"/>
              </a:rPr>
              <a:t>subopimering</a:t>
            </a:r>
            <a:endParaRPr lang="en-US" baseline="0" dirty="0"/>
          </a:p>
          <a:p>
            <a:endParaRPr lang="en-US" baseline="0" dirty="0"/>
          </a:p>
          <a:p>
            <a:r>
              <a:rPr lang="en-US" baseline="0" dirty="0" err="1"/>
              <a:t>Värderingar</a:t>
            </a:r>
            <a:r>
              <a:rPr lang="en-US" baseline="0" dirty="0"/>
              <a:t> </a:t>
            </a:r>
            <a:r>
              <a:rPr lang="en-US" baseline="0" dirty="0" err="1"/>
              <a:t>större</a:t>
            </a:r>
            <a:r>
              <a:rPr lang="en-US" baseline="0" dirty="0"/>
              <a:t> plats I </a:t>
            </a:r>
            <a:r>
              <a:rPr lang="en-US" baseline="0" dirty="0" err="1"/>
              <a:t>styrningen</a:t>
            </a:r>
            <a:r>
              <a:rPr lang="en-US" baseline="0" dirty="0"/>
              <a:t>. </a:t>
            </a:r>
            <a:r>
              <a:rPr lang="en-US" baseline="0" dirty="0" err="1"/>
              <a:t>Bygga</a:t>
            </a:r>
            <a:r>
              <a:rPr lang="en-US" baseline="0" dirty="0"/>
              <a:t> </a:t>
            </a:r>
            <a:r>
              <a:rPr lang="en-US" baseline="0" dirty="0" err="1"/>
              <a:t>lagkänsla</a:t>
            </a:r>
            <a:r>
              <a:rPr lang="en-US" baseline="0" dirty="0"/>
              <a:t> – </a:t>
            </a:r>
            <a:r>
              <a:rPr lang="en-US" baseline="0" dirty="0" err="1"/>
              <a:t>vara</a:t>
            </a:r>
            <a:r>
              <a:rPr lang="en-US" baseline="0" dirty="0"/>
              <a:t> med och </a:t>
            </a:r>
            <a:r>
              <a:rPr lang="en-US" baseline="0" dirty="0" err="1"/>
              <a:t>bygga</a:t>
            </a:r>
            <a:r>
              <a:rPr lang="en-US" baseline="0" dirty="0"/>
              <a:t> </a:t>
            </a:r>
            <a:r>
              <a:rPr lang="en-US" baseline="0" dirty="0" err="1"/>
              <a:t>katedralen</a:t>
            </a:r>
            <a:r>
              <a:rPr lang="en-US" baseline="0" dirty="0"/>
              <a:t>! </a:t>
            </a:r>
          </a:p>
          <a:p>
            <a:r>
              <a:rPr lang="en-US" sz="1200" b="0" i="0" u="none" strike="noStrike" kern="1200" baseline="0" dirty="0">
                <a:solidFill>
                  <a:schemeClr val="tx1"/>
                </a:solidFill>
                <a:latin typeface="+mn-lt"/>
                <a:ea typeface="+mn-ea"/>
                <a:cs typeface="+mn-cs"/>
              </a:rPr>
              <a:t>	</a:t>
            </a:r>
            <a:r>
              <a:rPr lang="sv-SE" sz="1200" b="0" i="0" u="none" strike="noStrike" kern="1200" baseline="0" dirty="0">
                <a:solidFill>
                  <a:schemeClr val="tx1"/>
                </a:solidFill>
                <a:latin typeface="+mn-lt"/>
                <a:ea typeface="+mn-ea"/>
                <a:cs typeface="+mn-cs"/>
              </a:rPr>
              <a:t>skapa en vision, en kultur, en identitet som uppfattas som speciell </a:t>
            </a:r>
            <a:endParaRPr lang="en-US" baseline="0" dirty="0"/>
          </a:p>
          <a:p>
            <a:endParaRPr lang="en-US" baseline="0" dirty="0"/>
          </a:p>
          <a:p>
            <a:r>
              <a:rPr lang="en-US" baseline="0" dirty="0"/>
              <a:t>Ge </a:t>
            </a:r>
            <a:r>
              <a:rPr lang="en-US" baseline="0" dirty="0" err="1"/>
              <a:t>förtroende</a:t>
            </a:r>
            <a:r>
              <a:rPr lang="en-US" baseline="0" dirty="0"/>
              <a:t> – </a:t>
            </a:r>
            <a:r>
              <a:rPr lang="en-US" baseline="0" dirty="0" err="1"/>
              <a:t>förvänta</a:t>
            </a:r>
            <a:r>
              <a:rPr lang="en-US" baseline="0" dirty="0"/>
              <a:t> dig </a:t>
            </a:r>
            <a:r>
              <a:rPr lang="en-US" baseline="0" dirty="0" err="1"/>
              <a:t>resultat</a:t>
            </a:r>
            <a:r>
              <a:rPr lang="en-US" baseline="0" dirty="0"/>
              <a:t> – Google </a:t>
            </a:r>
            <a:r>
              <a:rPr lang="en-US" baseline="0" dirty="0" err="1"/>
              <a:t>extremfall</a:t>
            </a:r>
            <a:r>
              <a:rPr lang="en-US" baseline="0" dirty="0"/>
              <a:t>… </a:t>
            </a:r>
            <a:r>
              <a:rPr lang="en-US" baseline="0" dirty="0" err="1"/>
              <a:t>Trivs</a:t>
            </a:r>
            <a:r>
              <a:rPr lang="en-US" baseline="0" dirty="0"/>
              <a:t> man </a:t>
            </a:r>
            <a:r>
              <a:rPr lang="en-US" baseline="0" dirty="0" err="1"/>
              <a:t>på</a:t>
            </a:r>
            <a:r>
              <a:rPr lang="en-US" baseline="0" dirty="0"/>
              <a:t> </a:t>
            </a:r>
            <a:r>
              <a:rPr lang="en-US" baseline="0" dirty="0" err="1"/>
              <a:t>jobbet</a:t>
            </a:r>
            <a:r>
              <a:rPr lang="en-US" baseline="0" dirty="0"/>
              <a:t> </a:t>
            </a:r>
            <a:r>
              <a:rPr lang="en-US" baseline="0" dirty="0" err="1"/>
              <a:t>gör</a:t>
            </a:r>
            <a:r>
              <a:rPr lang="en-US" baseline="0" dirty="0"/>
              <a:t> man </a:t>
            </a:r>
            <a:r>
              <a:rPr lang="en-US" baseline="0" dirty="0" err="1"/>
              <a:t>ett</a:t>
            </a:r>
            <a:r>
              <a:rPr lang="en-US" baseline="0" dirty="0"/>
              <a:t> </a:t>
            </a:r>
            <a:r>
              <a:rPr lang="en-US" baseline="0" dirty="0" err="1"/>
              <a:t>gott</a:t>
            </a:r>
            <a:r>
              <a:rPr lang="en-US" baseline="0" dirty="0"/>
              <a:t> </a:t>
            </a:r>
            <a:r>
              <a:rPr lang="en-US" baseline="0" dirty="0" err="1"/>
              <a:t>arbete</a:t>
            </a:r>
            <a:endParaRPr lang="en-US" baseline="0" dirty="0"/>
          </a:p>
          <a:p>
            <a:endParaRPr lang="en-US" baseline="0" dirty="0"/>
          </a:p>
          <a:p>
            <a:r>
              <a:rPr lang="en-US" dirty="0" err="1"/>
              <a:t>Betyder</a:t>
            </a:r>
            <a:r>
              <a:rPr lang="en-US" baseline="0" dirty="0"/>
              <a:t> </a:t>
            </a:r>
            <a:r>
              <a:rPr lang="en-US" baseline="0" dirty="0" err="1"/>
              <a:t>inte</a:t>
            </a:r>
            <a:r>
              <a:rPr lang="en-US" baseline="0" dirty="0"/>
              <a:t> </a:t>
            </a:r>
            <a:r>
              <a:rPr lang="en-US" baseline="0" dirty="0" err="1"/>
              <a:t>att</a:t>
            </a:r>
            <a:r>
              <a:rPr lang="en-US" baseline="0" dirty="0"/>
              <a:t> man tar </a:t>
            </a:r>
            <a:r>
              <a:rPr lang="en-US" baseline="0" dirty="0" err="1"/>
              <a:t>bort</a:t>
            </a:r>
            <a:r>
              <a:rPr lang="en-US" baseline="0" dirty="0"/>
              <a:t> </a:t>
            </a:r>
            <a:r>
              <a:rPr lang="en-US" baseline="0" dirty="0" err="1"/>
              <a:t>alla</a:t>
            </a:r>
            <a:r>
              <a:rPr lang="en-US" baseline="0" dirty="0"/>
              <a:t> </a:t>
            </a:r>
            <a:r>
              <a:rPr lang="en-US" baseline="0" dirty="0" err="1"/>
              <a:t>kontroll</a:t>
            </a:r>
            <a:r>
              <a:rPr lang="en-US" baseline="0" dirty="0"/>
              <a:t> men </a:t>
            </a:r>
            <a:r>
              <a:rPr lang="en-US" baseline="0" dirty="0" err="1"/>
              <a:t>skapar</a:t>
            </a:r>
            <a:r>
              <a:rPr lang="en-US" baseline="0" dirty="0"/>
              <a:t> </a:t>
            </a:r>
            <a:r>
              <a:rPr lang="en-US" baseline="0" dirty="0" err="1"/>
              <a:t>balans</a:t>
            </a:r>
            <a:r>
              <a:rPr lang="en-US" baseline="0" dirty="0"/>
              <a:t> </a:t>
            </a:r>
            <a:r>
              <a:rPr lang="en-US" baseline="0" dirty="0" err="1"/>
              <a:t>mellan</a:t>
            </a:r>
            <a:r>
              <a:rPr lang="en-US" baseline="0" dirty="0"/>
              <a:t> </a:t>
            </a:r>
            <a:r>
              <a:rPr lang="en-US" baseline="0" dirty="0" err="1"/>
              <a:t>styrprinciper</a:t>
            </a:r>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47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Glasboxen – Värderingar värda mer än finish……</a:t>
            </a:r>
          </a:p>
          <a:p>
            <a:r>
              <a:rPr lang="sv-SE" dirty="0"/>
              <a:t>	- Går snabbt! -&gt;#</a:t>
            </a:r>
            <a:r>
              <a:rPr lang="sv-SE" dirty="0" err="1"/>
              <a:t>Metoo</a:t>
            </a:r>
            <a:endParaRPr lang="sv-SE" dirty="0"/>
          </a:p>
          <a:p>
            <a:endParaRPr lang="sv-SE" dirty="0"/>
          </a:p>
          <a:p>
            <a:r>
              <a:rPr lang="sv-SE" dirty="0"/>
              <a:t>Kunder framför allt unga mer känsliga för att stödja företag organisationer som står för nått gott</a:t>
            </a:r>
            <a:r>
              <a:rPr lang="sv-SE" baseline="0" dirty="0"/>
              <a:t> – trend marknadsföring.</a:t>
            </a:r>
          </a:p>
          <a:p>
            <a:r>
              <a:rPr lang="sv-SE" baseline="0" dirty="0"/>
              <a:t>	Även som arbetsgivare!!</a:t>
            </a:r>
            <a:endParaRPr lang="sv-SE" dirty="0"/>
          </a:p>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006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5715" indent="-185715">
              <a:buFont typeface="Arial" panose="020B0604020202020204" pitchFamily="34" charset="0"/>
              <a:buChar char="•"/>
            </a:pPr>
            <a:r>
              <a:rPr lang="sv-SE" sz="1200" b="1" dirty="0"/>
              <a:t>Värdet av socialt  kapital – Minskar transfereringskostnader i samhället!</a:t>
            </a:r>
          </a:p>
          <a:p>
            <a:pPr marL="185715" indent="-185715">
              <a:buFont typeface="Arial" panose="020B0604020202020204" pitchFamily="34" charset="0"/>
              <a:buChar char="•"/>
            </a:pPr>
            <a:endParaRPr lang="sv-SE" sz="1200" b="1" dirty="0"/>
          </a:p>
          <a:p>
            <a:pPr marL="185715" indent="-185715">
              <a:buFont typeface="Arial" panose="020B0604020202020204" pitchFamily="34" charset="0"/>
              <a:buChar char="•"/>
            </a:pPr>
            <a:r>
              <a:rPr lang="sv-SE" sz="1200" b="1" dirty="0"/>
              <a:t>Tillit/Pålitlighet nya valutan?? Kinas Sociala kreditsystem… </a:t>
            </a:r>
          </a:p>
          <a:p>
            <a:endParaRPr lang="en-US" dirty="0"/>
          </a:p>
          <a:p>
            <a:endParaRPr lang="en-US" dirty="0"/>
          </a:p>
          <a:p>
            <a:r>
              <a:rPr lang="en-US" dirty="0" err="1"/>
              <a:t>Även</a:t>
            </a:r>
            <a:r>
              <a:rPr lang="en-US" baseline="0" dirty="0"/>
              <a:t> </a:t>
            </a:r>
            <a:r>
              <a:rPr lang="en-US" baseline="0" dirty="0" err="1"/>
              <a:t>skifte</a:t>
            </a:r>
            <a:r>
              <a:rPr lang="en-US" baseline="0" dirty="0"/>
              <a:t> I </a:t>
            </a:r>
            <a:r>
              <a:rPr lang="en-US" baseline="0" dirty="0" err="1"/>
              <a:t>förväntningar</a:t>
            </a:r>
            <a:r>
              <a:rPr lang="en-US" baseline="0" dirty="0"/>
              <a:t> – </a:t>
            </a:r>
            <a:r>
              <a:rPr lang="en-US" baseline="0" dirty="0" err="1"/>
              <a:t>Konsum</a:t>
            </a:r>
            <a:r>
              <a:rPr lang="en-US" baseline="0" dirty="0"/>
              <a:t> </a:t>
            </a:r>
            <a:r>
              <a:rPr lang="en-US" baseline="0" dirty="0" err="1"/>
              <a:t>produktblad</a:t>
            </a:r>
            <a:endParaRPr lang="en-US" baseline="0" dirty="0"/>
          </a:p>
          <a:p>
            <a:endParaRPr lang="en-US" baseline="0" dirty="0"/>
          </a:p>
          <a:p>
            <a:r>
              <a:rPr lang="en-US" baseline="0" dirty="0" err="1"/>
              <a:t>Varing</a:t>
            </a:r>
            <a:r>
              <a:rPr lang="en-US" baseline="0" dirty="0"/>
              <a:t> ta </a:t>
            </a:r>
            <a:r>
              <a:rPr lang="en-US" baseline="0" dirty="0" err="1"/>
              <a:t>inte</a:t>
            </a:r>
            <a:r>
              <a:rPr lang="en-US" baseline="0" dirty="0"/>
              <a:t> </a:t>
            </a:r>
            <a:r>
              <a:rPr lang="en-US" baseline="0" dirty="0" err="1"/>
              <a:t>upp</a:t>
            </a:r>
            <a:r>
              <a:rPr lang="en-US" baseline="0" dirty="0"/>
              <a:t> </a:t>
            </a:r>
            <a:r>
              <a:rPr lang="en-US" baseline="0" dirty="0" err="1"/>
              <a:t>liftare</a:t>
            </a:r>
            <a:r>
              <a:rPr lang="en-US" baseline="0" dirty="0"/>
              <a:t>!!!!! Inga </a:t>
            </a:r>
            <a:r>
              <a:rPr lang="en-US" baseline="0" dirty="0" err="1"/>
              <a:t>okända</a:t>
            </a:r>
            <a:r>
              <a:rPr lang="en-US" baseline="0" dirty="0"/>
              <a:t> </a:t>
            </a:r>
            <a:r>
              <a:rPr lang="en-US" baseline="0" dirty="0" err="1"/>
              <a:t>bilar</a:t>
            </a:r>
            <a:r>
              <a:rPr lang="en-US" baseline="0" dirty="0"/>
              <a:t>…</a:t>
            </a:r>
          </a:p>
          <a:p>
            <a:endParaRPr lang="en-US" baseline="0" dirty="0"/>
          </a:p>
          <a:p>
            <a:r>
              <a:rPr lang="en-US" baseline="0" dirty="0" err="1"/>
              <a:t>Tokig</a:t>
            </a:r>
            <a:r>
              <a:rPr lang="en-US" baseline="0" dirty="0"/>
              <a:t> 20 </a:t>
            </a:r>
            <a:r>
              <a:rPr lang="en-US" baseline="0" dirty="0" err="1"/>
              <a:t>år</a:t>
            </a:r>
            <a:r>
              <a:rPr lang="en-US" baseline="0" dirty="0"/>
              <a:t> sedan ta in </a:t>
            </a:r>
            <a:r>
              <a:rPr lang="en-US" baseline="0" dirty="0" err="1"/>
              <a:t>främligar</a:t>
            </a:r>
            <a:r>
              <a:rPr lang="en-US" baseline="0" dirty="0"/>
              <a:t> I </a:t>
            </a:r>
            <a:r>
              <a:rPr lang="en-US" baseline="0" dirty="0" err="1"/>
              <a:t>hemmet</a:t>
            </a:r>
            <a:r>
              <a:rPr lang="en-US" baseline="0" dirty="0"/>
              <a:t>….</a:t>
            </a:r>
          </a:p>
          <a:p>
            <a:endParaRPr lang="en-US"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505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Avslutar med ett citat från Liftarens guide till galaxen med ett litet eget tillägg. </a:t>
            </a:r>
            <a:r>
              <a:rPr lang="sv-SE" dirty="0" err="1"/>
              <a:t>Dont</a:t>
            </a:r>
            <a:r>
              <a:rPr lang="sv-SE" dirty="0"/>
              <a:t> </a:t>
            </a:r>
            <a:r>
              <a:rPr lang="sv-SE" dirty="0" err="1"/>
              <a:t>Panic</a:t>
            </a:r>
            <a:r>
              <a:rPr lang="sv-SE" dirty="0"/>
              <a:t> står på framsidan till LGTG där all fakta i hela galaxen finns samlad.</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3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5715" indent="-185715">
              <a:buFont typeface="Arial" panose="020B0604020202020204" pitchFamily="34" charset="0"/>
              <a:buChar char="•"/>
            </a:pPr>
            <a:r>
              <a:rPr lang="sv-SE" dirty="0"/>
              <a:t>brytningstid där normer, värderingar och strukturer utmanas och ifrågasätts.</a:t>
            </a:r>
          </a:p>
          <a:p>
            <a:pPr marL="185715" indent="-185715">
              <a:buFont typeface="Arial" panose="020B0604020202020204" pitchFamily="34" charset="0"/>
              <a:buChar char="•"/>
            </a:pPr>
            <a:r>
              <a:rPr lang="sv-SE" dirty="0"/>
              <a:t>från jägare- och samlarsamhället, till kunskaps och nätverkssamhället. </a:t>
            </a:r>
          </a:p>
          <a:p>
            <a:pPr marL="185715" indent="-185715">
              <a:buFont typeface="Arial" panose="020B0604020202020204" pitchFamily="34" charset="0"/>
              <a:buChar char="•"/>
            </a:pPr>
            <a:r>
              <a:rPr lang="sv-SE" dirty="0"/>
              <a:t>NY Logik för samhället.</a:t>
            </a:r>
          </a:p>
          <a:p>
            <a:pPr marL="185715" indent="-185715">
              <a:buFont typeface="Arial" panose="020B0604020202020204" pitchFamily="34" charset="0"/>
              <a:buChar char="•"/>
            </a:pPr>
            <a:r>
              <a:rPr lang="en-US" dirty="0" err="1"/>
              <a:t>Paradigmskiften</a:t>
            </a:r>
            <a:r>
              <a:rPr lang="en-US" dirty="0"/>
              <a:t> </a:t>
            </a:r>
            <a:r>
              <a:rPr lang="en-US" dirty="0" err="1"/>
              <a:t>är</a:t>
            </a:r>
            <a:r>
              <a:rPr lang="en-US" dirty="0"/>
              <a:t> </a:t>
            </a:r>
            <a:r>
              <a:rPr lang="en-US" dirty="0" err="1"/>
              <a:t>påfrestande</a:t>
            </a:r>
            <a:r>
              <a:rPr lang="en-US" dirty="0"/>
              <a:t>!!</a:t>
            </a:r>
          </a:p>
          <a:p>
            <a:pPr marL="185715" indent="-185715">
              <a:buFont typeface="Arial" panose="020B0604020202020204" pitchFamily="34" charset="0"/>
              <a:buChar char="•"/>
            </a:pPr>
            <a:endParaRPr lang="en-US" dirty="0"/>
          </a:p>
          <a:p>
            <a:pPr marL="185715" indent="-185715">
              <a:buFont typeface="Arial" panose="020B0604020202020204" pitchFamily="34" charset="0"/>
              <a:buChar char="•"/>
            </a:pPr>
            <a:r>
              <a:rPr lang="sv-SE" sz="1300" dirty="0"/>
              <a:t>Förutse exakt hur framtiden kommer att te sig är givetvis en omöjlig uppgift,</a:t>
            </a:r>
          </a:p>
          <a:p>
            <a:pPr marL="185715" indent="-185715">
              <a:buFont typeface="Arial" panose="020B0604020202020204" pitchFamily="34" charset="0"/>
              <a:buChar char="•"/>
            </a:pPr>
            <a:r>
              <a:rPr lang="sv-SE" sz="1300" dirty="0"/>
              <a:t>morgondagen inte kommer att vara som idag.</a:t>
            </a:r>
            <a:endParaRPr lang="en-US" dirty="0"/>
          </a:p>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61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Omvärldsanalysprocessen i Piteå kommun utgår från ett 4 års perspektiv, där ett större grepp tas vart 4 år. </a:t>
            </a:r>
          </a:p>
          <a:p>
            <a:r>
              <a:rPr lang="sv-SE" dirty="0"/>
              <a:t>Det övriga 3 åren uppdateras relevanta siffror och resonemang utifrån årets händelser. </a:t>
            </a:r>
          </a:p>
          <a:p>
            <a:r>
              <a:rPr lang="sv-SE" dirty="0"/>
              <a:t>Där till kommer även en eller flera fördjupningar dessa år. </a:t>
            </a:r>
          </a:p>
          <a:p>
            <a:r>
              <a:rPr lang="sv-SE" dirty="0"/>
              <a:t>Till denna omvärldsanalys har framför allt fördjupningar skett i avsnitten om Tillit och Klimatpåverkan. </a:t>
            </a:r>
          </a:p>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84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identifierat övergripande trender som är tongivande för utvecklingen och de möjligheter och utmaningar som Piteå kommun står inför de närmaste 10 – 15 åren.</a:t>
            </a:r>
          </a:p>
          <a:p>
            <a:r>
              <a:rPr lang="sv-SE" sz="1200" dirty="0"/>
              <a:t>starka tekniska utvecklingen som driver samhället in i en ny fas – kunskaps och nätverkssamhället eller informationssamhället.</a:t>
            </a:r>
          </a:p>
          <a:p>
            <a:endParaRPr lang="sv-SE" sz="1200" dirty="0"/>
          </a:p>
          <a:p>
            <a:r>
              <a:rPr lang="sv-SE" sz="1200" dirty="0"/>
              <a:t>Teknikutvecklingen kan ses som en katalysator - Lösning</a:t>
            </a:r>
          </a:p>
          <a:p>
            <a:r>
              <a:rPr lang="sv-SE" sz="1200" dirty="0"/>
              <a:t>Överlappningen mellan trender skapar nya möjligheter </a:t>
            </a:r>
          </a:p>
          <a:p>
            <a:endParaRPr lang="sv-SE" sz="1200" b="0" dirty="0"/>
          </a:p>
          <a:p>
            <a:r>
              <a:rPr lang="sv-SE" sz="1200" b="0" dirty="0"/>
              <a:t>Men innan vi går in på dom ska vi göra en liten tillbakablick</a:t>
            </a:r>
            <a:r>
              <a:rPr lang="sv-SE" sz="1200" b="0" baseline="0" dirty="0"/>
              <a:t> till en annan tid med snabb utveckling.  Då hade man lite andra problem…</a:t>
            </a:r>
            <a:endParaRPr lang="sv-SE" b="0" dirty="0"/>
          </a:p>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75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67"/>
              </a:spcAft>
            </a:pPr>
            <a:r>
              <a:rPr lang="en-US" sz="1200" dirty="0">
                <a:latin typeface="Calibri" panose="020F0502020204030204" pitchFamily="34" charset="0"/>
                <a:ea typeface="Calibri" panose="020F0502020204030204" pitchFamily="34" charset="0"/>
                <a:cs typeface="Times New Roman" panose="02020603050405020304" pitchFamily="18" charset="0"/>
              </a:rPr>
              <a:t>In 1900, there were over </a:t>
            </a:r>
            <a:r>
              <a:rPr lang="en-US" sz="1200" b="1" dirty="0">
                <a:latin typeface="Calibri" panose="020F0502020204030204" pitchFamily="34" charset="0"/>
                <a:ea typeface="Calibri" panose="020F0502020204030204" pitchFamily="34" charset="0"/>
                <a:cs typeface="Times New Roman" panose="02020603050405020304" pitchFamily="18" charset="0"/>
              </a:rPr>
              <a:t>11,000 hansom cabs</a:t>
            </a:r>
            <a:r>
              <a:rPr lang="en-US" sz="1200" dirty="0">
                <a:latin typeface="Calibri" panose="020F0502020204030204" pitchFamily="34" charset="0"/>
                <a:ea typeface="Calibri" panose="020F0502020204030204" pitchFamily="34" charset="0"/>
                <a:cs typeface="Times New Roman" panose="02020603050405020304" pitchFamily="18" charset="0"/>
              </a:rPr>
              <a:t> on the streets of London alone. There were also </a:t>
            </a:r>
            <a:r>
              <a:rPr lang="en-US" sz="1200" b="1" dirty="0">
                <a:latin typeface="Calibri" panose="020F0502020204030204" pitchFamily="34" charset="0"/>
                <a:ea typeface="Calibri" panose="020F0502020204030204" pitchFamily="34" charset="0"/>
                <a:cs typeface="Times New Roman" panose="02020603050405020304" pitchFamily="18" charset="0"/>
              </a:rPr>
              <a:t>several thousand horse-drawn buses</a:t>
            </a:r>
            <a:r>
              <a:rPr lang="en-US" sz="1200" dirty="0">
                <a:latin typeface="Calibri" panose="020F0502020204030204" pitchFamily="34" charset="0"/>
                <a:ea typeface="Calibri" panose="020F0502020204030204" pitchFamily="34" charset="0"/>
                <a:cs typeface="Times New Roman" panose="02020603050405020304" pitchFamily="18" charset="0"/>
              </a:rPr>
              <a:t>, each needing 12 horses per day, making a total of </a:t>
            </a:r>
            <a:r>
              <a:rPr lang="en-US" sz="1200" b="1" dirty="0">
                <a:latin typeface="Calibri" panose="020F0502020204030204" pitchFamily="34" charset="0"/>
                <a:ea typeface="Calibri" panose="020F0502020204030204" pitchFamily="34" charset="0"/>
                <a:cs typeface="Times New Roman" panose="02020603050405020304" pitchFamily="18" charset="0"/>
              </a:rPr>
              <a:t>over 50,000 horses transporting people </a:t>
            </a:r>
            <a:r>
              <a:rPr lang="en-US" sz="1200" dirty="0">
                <a:latin typeface="Calibri" panose="020F0502020204030204" pitchFamily="34" charset="0"/>
                <a:ea typeface="Calibri" panose="020F0502020204030204" pitchFamily="34" charset="0"/>
                <a:cs typeface="Times New Roman" panose="02020603050405020304" pitchFamily="18" charset="0"/>
              </a:rPr>
              <a:t>around the city each day. To add to this, there were yet more horse-drawn carts and drays delivering goods around what was then the largest city in the world.</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On average a horse will </a:t>
            </a:r>
            <a:r>
              <a:rPr lang="en-US" sz="1200" b="1" dirty="0">
                <a:latin typeface="Calibri" panose="020F0502020204030204" pitchFamily="34" charset="0"/>
                <a:ea typeface="Calibri" panose="020F0502020204030204" pitchFamily="34" charset="0"/>
                <a:cs typeface="Times New Roman" panose="02020603050405020304" pitchFamily="18" charset="0"/>
              </a:rPr>
              <a:t>produce between 15 and 35 pounds of manure per day in addition to 2 pints of urine</a:t>
            </a:r>
            <a:r>
              <a:rPr lang="en-US" sz="1200" dirty="0">
                <a:latin typeface="Calibri" panose="020F0502020204030204" pitchFamily="34" charset="0"/>
                <a:ea typeface="Calibri" panose="020F0502020204030204" pitchFamily="34" charset="0"/>
                <a:cs typeface="Times New Roman" panose="02020603050405020304" pitchFamily="18" charset="0"/>
              </a:rPr>
              <a:t>. The average life expectancy of the hard-working horses was around 3 years, meaning that they were being laid to rest on the street in growing numbers. The bodies were often left to putrefy so the corpses could be more easily cut into multiple pieces for removal. The health issues of decaying horses was compounded by </a:t>
            </a:r>
            <a:r>
              <a:rPr lang="sv-SE" sz="1200" dirty="0">
                <a:latin typeface="Calibri" panose="020F0502020204030204" pitchFamily="34" charset="0"/>
                <a:ea typeface="Calibri" panose="020F0502020204030204" pitchFamily="34" charset="0"/>
                <a:cs typeface="Times New Roman" panose="02020603050405020304" pitchFamily="18" charset="0"/>
              </a:rPr>
              <a:t>ﬂ</a:t>
            </a:r>
            <a:r>
              <a:rPr lang="en-US" sz="1200" dirty="0" err="1">
                <a:latin typeface="Calibri" panose="020F0502020204030204" pitchFamily="34" charset="0"/>
                <a:ea typeface="Calibri" panose="020F0502020204030204" pitchFamily="34" charset="0"/>
                <a:cs typeface="Times New Roman" panose="02020603050405020304" pitchFamily="18" charset="0"/>
              </a:rPr>
              <a:t>ies</a:t>
            </a:r>
            <a:r>
              <a:rPr lang="en-US" sz="1200" dirty="0">
                <a:latin typeface="Calibri" panose="020F0502020204030204" pitchFamily="34" charset="0"/>
                <a:ea typeface="Calibri" panose="020F0502020204030204" pitchFamily="34" charset="0"/>
                <a:cs typeface="Times New Roman" panose="02020603050405020304" pitchFamily="18" charset="0"/>
              </a:rPr>
              <a:t>, insects, and other pests which then spread typhoid fever and other diseases.</a:t>
            </a:r>
          </a:p>
          <a:p>
            <a:endParaRPr lang="en-US" sz="1200" dirty="0">
              <a:latin typeface="Calibri" panose="020F0502020204030204" pitchFamily="34" charset="0"/>
              <a:cs typeface="Times New Roman" panose="02020603050405020304" pitchFamily="18" charset="0"/>
            </a:endParaRPr>
          </a:p>
          <a:p>
            <a:r>
              <a:rPr lang="en-US" dirty="0" err="1"/>
              <a:t>Samma</a:t>
            </a:r>
            <a:r>
              <a:rPr lang="en-US" dirty="0"/>
              <a:t> </a:t>
            </a:r>
            <a:r>
              <a:rPr lang="en-US" dirty="0" err="1"/>
              <a:t>tid</a:t>
            </a:r>
            <a:r>
              <a:rPr lang="en-US" dirty="0"/>
              <a:t> </a:t>
            </a:r>
            <a:r>
              <a:rPr lang="en-US" dirty="0" err="1"/>
              <a:t>annan</a:t>
            </a:r>
            <a:r>
              <a:rPr lang="en-US" dirty="0"/>
              <a:t> plats….</a:t>
            </a:r>
          </a:p>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00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5715" indent="-185715">
              <a:buFont typeface="Arial" panose="020B0604020202020204" pitchFamily="34" charset="0"/>
              <a:buChar char="•"/>
            </a:pPr>
            <a:r>
              <a:rPr lang="en-US" dirty="0" err="1"/>
              <a:t>Hitta</a:t>
            </a:r>
            <a:r>
              <a:rPr lang="en-US" dirty="0"/>
              <a:t> </a:t>
            </a:r>
            <a:r>
              <a:rPr lang="en-US" dirty="0" err="1"/>
              <a:t>bilen</a:t>
            </a:r>
            <a:r>
              <a:rPr lang="en-US" dirty="0"/>
              <a:t>…</a:t>
            </a:r>
          </a:p>
          <a:p>
            <a:pPr marL="185715" indent="-185715">
              <a:buFont typeface="Arial" panose="020B0604020202020204" pitchFamily="34" charset="0"/>
              <a:buChar char="•"/>
            </a:pPr>
            <a:r>
              <a:rPr lang="sv-SE" sz="1200" dirty="0"/>
              <a:t>Brytningen mot det gamla gör att allt är på blodigt allvar, gamla sanningar utmanas och det skapar motstånd och polarisering.</a:t>
            </a:r>
          </a:p>
          <a:p>
            <a:pPr marL="185715" indent="-185715">
              <a:buFont typeface="Arial" panose="020B0604020202020204" pitchFamily="34" charset="0"/>
              <a:buChar char="•"/>
            </a:pPr>
            <a:r>
              <a:rPr lang="sv-SE" sz="1200" dirty="0"/>
              <a:t>1913 -&gt; !!!</a:t>
            </a:r>
          </a:p>
          <a:p>
            <a:pPr marL="185715" indent="-185715">
              <a:buFont typeface="Arial" panose="020B0604020202020204" pitchFamily="34" charset="0"/>
              <a:buChar char="•"/>
            </a:pPr>
            <a:endParaRPr lang="en-US" dirty="0"/>
          </a:p>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18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Urbanisering</a:t>
            </a:r>
            <a:r>
              <a:rPr lang="en-US" dirty="0"/>
              <a:t> – Bara </a:t>
            </a:r>
            <a:r>
              <a:rPr lang="en-US" dirty="0" err="1"/>
              <a:t>städerna</a:t>
            </a:r>
            <a:r>
              <a:rPr lang="en-US" dirty="0"/>
              <a:t> </a:t>
            </a:r>
            <a:r>
              <a:rPr lang="en-US" dirty="0" err="1"/>
              <a:t>växer</a:t>
            </a:r>
            <a:r>
              <a:rPr lang="en-US" dirty="0"/>
              <a:t> – </a:t>
            </a:r>
            <a:r>
              <a:rPr lang="en-US" dirty="0" err="1"/>
              <a:t>glesbyggden</a:t>
            </a:r>
            <a:r>
              <a:rPr lang="en-US" dirty="0"/>
              <a:t> </a:t>
            </a:r>
            <a:r>
              <a:rPr lang="en-US" dirty="0" err="1"/>
              <a:t>miskar</a:t>
            </a:r>
            <a:r>
              <a:rPr lang="en-US" dirty="0"/>
              <a:t>, </a:t>
            </a:r>
            <a:r>
              <a:rPr lang="en-US" dirty="0" err="1"/>
              <a:t>Piteå</a:t>
            </a:r>
            <a:r>
              <a:rPr lang="en-US" dirty="0"/>
              <a:t> </a:t>
            </a:r>
            <a:r>
              <a:rPr lang="en-US" dirty="0" err="1"/>
              <a:t>vuxit</a:t>
            </a:r>
            <a:r>
              <a:rPr lang="en-US" dirty="0"/>
              <a:t> </a:t>
            </a:r>
            <a:r>
              <a:rPr lang="en-US" dirty="0" err="1"/>
              <a:t>mer</a:t>
            </a:r>
            <a:r>
              <a:rPr lang="en-US" dirty="0"/>
              <a:t> </a:t>
            </a:r>
            <a:r>
              <a:rPr lang="en-US" dirty="0" err="1"/>
              <a:t>än</a:t>
            </a:r>
            <a:r>
              <a:rPr lang="en-US" dirty="0"/>
              <a:t> </a:t>
            </a:r>
            <a:r>
              <a:rPr lang="en-US" dirty="0" err="1"/>
              <a:t>snittet</a:t>
            </a:r>
            <a:r>
              <a:rPr lang="en-US" dirty="0"/>
              <a:t> </a:t>
            </a:r>
            <a:r>
              <a:rPr lang="en-US" dirty="0" err="1"/>
              <a:t>för</a:t>
            </a:r>
            <a:r>
              <a:rPr lang="en-US" dirty="0"/>
              <a:t> sin </a:t>
            </a:r>
            <a:r>
              <a:rPr lang="en-US" dirty="0" err="1"/>
              <a:t>storlek</a:t>
            </a:r>
            <a:r>
              <a:rPr lang="en-US" dirty="0"/>
              <a:t>.</a:t>
            </a:r>
          </a:p>
          <a:p>
            <a:pPr lvl="0">
              <a:spcBef>
                <a:spcPts val="600"/>
              </a:spcBef>
            </a:pPr>
            <a:r>
              <a:rPr lang="sv-SE" sz="1200" dirty="0"/>
              <a:t>	Fler yrkesverksamma bor i storstadsregionerna</a:t>
            </a:r>
          </a:p>
          <a:p>
            <a:pPr lvl="0">
              <a:spcBef>
                <a:spcPts val="600"/>
              </a:spcBef>
            </a:pPr>
            <a:r>
              <a:rPr lang="sv-SE" sz="1200" dirty="0"/>
              <a:t>	Unga kvinnor som är flyttningsbenägna ger ett mansöverskott, särskilt på mindre orter. </a:t>
            </a:r>
          </a:p>
          <a:p>
            <a:pPr marL="0" marR="0" lvl="0" indent="0" algn="l" defTabSz="914400" rtl="0" eaLnBrk="1" fontAlgn="auto" latinLnBrk="0" hangingPunct="1">
              <a:lnSpc>
                <a:spcPct val="100000"/>
              </a:lnSpc>
              <a:spcBef>
                <a:spcPts val="600"/>
              </a:spcBef>
              <a:spcAft>
                <a:spcPts val="0"/>
              </a:spcAft>
              <a:buClrTx/>
              <a:buSzTx/>
              <a:buFontTx/>
              <a:buNone/>
              <a:tabLst/>
              <a:defRPr/>
            </a:pPr>
            <a:r>
              <a:rPr lang="sv-SE" sz="1200" dirty="0"/>
              <a:t>	</a:t>
            </a:r>
            <a:r>
              <a:rPr lang="sv-SE" b="0" dirty="0"/>
              <a:t>Sverige som helhet har ett mansöverskott, </a:t>
            </a:r>
            <a:r>
              <a:rPr lang="sv-SE" b="1" dirty="0"/>
              <a:t>Piteå 25-44 år 13%</a:t>
            </a:r>
          </a:p>
          <a:p>
            <a:pPr lvl="0">
              <a:spcBef>
                <a:spcPts val="600"/>
              </a:spcBef>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70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Sverige har ett behov av 520 000 bostäder till 2025, gärna billiga</a:t>
            </a:r>
          </a:p>
          <a:p>
            <a:endParaRPr lang="en-US" dirty="0"/>
          </a:p>
          <a:p>
            <a:r>
              <a:rPr lang="en-US" dirty="0" err="1"/>
              <a:t>Underhåll</a:t>
            </a:r>
            <a:r>
              <a:rPr lang="en-US" dirty="0"/>
              <a:t> </a:t>
            </a:r>
            <a:r>
              <a:rPr lang="en-US" dirty="0" err="1"/>
              <a:t>för</a:t>
            </a:r>
            <a:r>
              <a:rPr lang="en-US" dirty="0"/>
              <a:t> </a:t>
            </a:r>
            <a:r>
              <a:rPr lang="en-US" dirty="0" err="1"/>
              <a:t>att</a:t>
            </a:r>
            <a:r>
              <a:rPr lang="en-US" dirty="0"/>
              <a:t> </a:t>
            </a:r>
            <a:r>
              <a:rPr lang="en-US" dirty="0" err="1"/>
              <a:t>inte</a:t>
            </a:r>
            <a:r>
              <a:rPr lang="en-US" dirty="0"/>
              <a:t> </a:t>
            </a:r>
            <a:r>
              <a:rPr lang="en-US" dirty="0" err="1"/>
              <a:t>skapa</a:t>
            </a:r>
            <a:r>
              <a:rPr lang="en-US" dirty="0"/>
              <a:t> B-</a:t>
            </a:r>
            <a:r>
              <a:rPr lang="en-US" dirty="0" err="1"/>
              <a:t>områden</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Teknikutvecklingen kommer att erbjuda ökad närhet och större samverkansområden.</a:t>
            </a:r>
          </a:p>
          <a:p>
            <a:endParaRPr lang="en-US" dirty="0"/>
          </a:p>
          <a:p>
            <a:endParaRPr lang="en-US" dirty="0"/>
          </a:p>
          <a:p>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85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Siffrorna</a:t>
            </a:r>
            <a:r>
              <a:rPr lang="en-US" dirty="0"/>
              <a:t> </a:t>
            </a:r>
            <a:r>
              <a:rPr lang="en-US" dirty="0" err="1"/>
              <a:t>bygger</a:t>
            </a:r>
            <a:r>
              <a:rPr lang="en-US" dirty="0"/>
              <a:t> </a:t>
            </a:r>
            <a:r>
              <a:rPr lang="en-US" dirty="0" err="1"/>
              <a:t>på</a:t>
            </a:r>
            <a:r>
              <a:rPr lang="en-US" dirty="0"/>
              <a:t> </a:t>
            </a:r>
            <a:r>
              <a:rPr lang="en-US" dirty="0" err="1"/>
              <a:t>på</a:t>
            </a:r>
            <a:r>
              <a:rPr lang="en-US" dirty="0"/>
              <a:t> </a:t>
            </a:r>
            <a:r>
              <a:rPr lang="en-US" dirty="0" err="1"/>
              <a:t>att</a:t>
            </a:r>
            <a:r>
              <a:rPr lang="en-US" dirty="0"/>
              <a:t> </a:t>
            </a:r>
            <a:r>
              <a:rPr lang="en-US" dirty="0" err="1"/>
              <a:t>inget</a:t>
            </a:r>
            <a:r>
              <a:rPr lang="en-US" dirty="0"/>
              <a:t> </a:t>
            </a:r>
            <a:r>
              <a:rPr lang="en-US" dirty="0" err="1"/>
              <a:t>förändras</a:t>
            </a:r>
            <a:r>
              <a:rPr lang="en-US" dirty="0"/>
              <a:t> I </a:t>
            </a:r>
            <a:r>
              <a:rPr lang="en-US" dirty="0" err="1"/>
              <a:t>arbetssätt</a:t>
            </a:r>
            <a:r>
              <a:rPr lang="en-US" baseline="0" dirty="0"/>
              <a:t> </a:t>
            </a:r>
          </a:p>
          <a:p>
            <a:r>
              <a:rPr lang="en-US" baseline="0" dirty="0"/>
              <a:t>	– </a:t>
            </a:r>
            <a:r>
              <a:rPr lang="en-US" baseline="0" dirty="0" err="1"/>
              <a:t>Automatisering</a:t>
            </a:r>
            <a:r>
              <a:rPr lang="en-US" baseline="0" dirty="0"/>
              <a:t> och </a:t>
            </a:r>
            <a:r>
              <a:rPr lang="en-US" baseline="0" dirty="0" err="1"/>
              <a:t>digitalisering</a:t>
            </a:r>
            <a:r>
              <a:rPr lang="en-US" baseline="0" dirty="0"/>
              <a:t> </a:t>
            </a:r>
            <a:r>
              <a:rPr lang="en-US" baseline="0" dirty="0" err="1"/>
              <a:t>kan</a:t>
            </a:r>
            <a:r>
              <a:rPr lang="en-US" baseline="0" dirty="0"/>
              <a:t> </a:t>
            </a:r>
            <a:r>
              <a:rPr lang="en-US" baseline="0" dirty="0" err="1"/>
              <a:t>effektivisera</a:t>
            </a:r>
            <a:r>
              <a:rPr lang="en-US" baseline="0" dirty="0"/>
              <a:t> </a:t>
            </a:r>
          </a:p>
          <a:p>
            <a:endParaRPr lang="en-US" baseline="0" dirty="0"/>
          </a:p>
          <a:p>
            <a:r>
              <a:rPr lang="en-US" baseline="0" dirty="0" err="1"/>
              <a:t>Prognosen</a:t>
            </a:r>
            <a:r>
              <a:rPr lang="en-US" baseline="0" dirty="0"/>
              <a:t> </a:t>
            </a:r>
            <a:r>
              <a:rPr lang="en-US" baseline="0" dirty="0" err="1"/>
              <a:t>visar</a:t>
            </a:r>
            <a:r>
              <a:rPr lang="en-US" baseline="0" dirty="0"/>
              <a:t> </a:t>
            </a:r>
            <a:r>
              <a:rPr lang="en-US" baseline="0" dirty="0" err="1"/>
              <a:t>på</a:t>
            </a:r>
            <a:r>
              <a:rPr lang="en-US" baseline="0" dirty="0"/>
              <a:t> </a:t>
            </a:r>
            <a:r>
              <a:rPr lang="en-US" baseline="0" dirty="0" err="1"/>
              <a:t>ett</a:t>
            </a:r>
            <a:r>
              <a:rPr lang="en-US" baseline="0" dirty="0"/>
              <a:t> </a:t>
            </a:r>
            <a:r>
              <a:rPr lang="en-US" baseline="0" dirty="0" err="1"/>
              <a:t>underskott</a:t>
            </a:r>
            <a:r>
              <a:rPr lang="en-US" baseline="0" dirty="0"/>
              <a:t> av de med </a:t>
            </a:r>
            <a:r>
              <a:rPr lang="en-US" baseline="0" dirty="0" err="1"/>
              <a:t>yrkesförberedande</a:t>
            </a:r>
            <a:r>
              <a:rPr lang="en-US" baseline="0" dirty="0"/>
              <a:t> </a:t>
            </a:r>
            <a:r>
              <a:rPr lang="en-US" baseline="0" dirty="0" err="1"/>
              <a:t>gymnasieutbildning</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kommer bli </a:t>
            </a:r>
            <a:r>
              <a:rPr lang="sv-SE" sz="1200" b="1" dirty="0"/>
              <a:t>brist på arbetskraft</a:t>
            </a:r>
          </a:p>
          <a:p>
            <a:pPr lvl="0">
              <a:spcBef>
                <a:spcPts val="600"/>
              </a:spcBef>
            </a:pPr>
            <a:r>
              <a:rPr lang="sv-SE" sz="1200" dirty="0"/>
              <a:t>	Nyanlända till Sverige måste ges relevanta kunskaper som är attraktiva på arbetsmarknaden</a:t>
            </a:r>
          </a:p>
          <a:p>
            <a:pPr lvl="0">
              <a:spcBef>
                <a:spcPts val="600"/>
              </a:spcBef>
            </a:pPr>
            <a:r>
              <a:rPr lang="sv-SE" sz="1200" dirty="0"/>
              <a:t>	Det behöver utbildas fler med gymnasial yrkesutbildning</a:t>
            </a:r>
          </a:p>
          <a:p>
            <a:endParaRPr lang="en-US"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7C44A-8A3C-4F83-B72F-67B0881CC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32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2019-03-15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138267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2019-03-15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42927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2019-03-15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230561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 platshållare">
    <p:spTree>
      <p:nvGrpSpPr>
        <p:cNvPr id="1" name=""/>
        <p:cNvGrpSpPr/>
        <p:nvPr/>
      </p:nvGrpSpPr>
      <p:grpSpPr>
        <a:xfrm>
          <a:off x="0" y="0"/>
          <a:ext cx="0" cy="0"/>
          <a:chOff x="0" y="0"/>
          <a:chExt cx="0" cy="0"/>
        </a:xfrm>
      </p:grpSpPr>
      <p:sp>
        <p:nvSpPr>
          <p:cNvPr id="7" name="Platshållare för innehåll 6"/>
          <p:cNvSpPr>
            <a:spLocks noGrp="1"/>
          </p:cNvSpPr>
          <p:nvPr>
            <p:ph sz="quarter" idx="10"/>
          </p:nvPr>
        </p:nvSpPr>
        <p:spPr>
          <a:xfrm>
            <a:off x="1047716" y="2357430"/>
            <a:ext cx="10096571"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600">
                <a:latin typeface="Gill Sans MT" pitchFamily="34" charset="0"/>
                <a:cs typeface="Times New Roman" pitchFamily="18" charset="0"/>
              </a:defRPr>
            </a:lvl3pPr>
            <a:lvl4pPr>
              <a:buNone/>
              <a:defRPr sz="1400">
                <a:latin typeface="Gill Sans MT" pitchFamily="34" charset="0"/>
                <a:cs typeface="Times New Roman" pitchFamily="18" charset="0"/>
              </a:defRPr>
            </a:lvl4pPr>
            <a:lvl5pPr>
              <a:defRPr sz="1400">
                <a:latin typeface="Gill Sans MT" pitchFamily="34" charset="0"/>
                <a:cs typeface="Times New Roman" pitchFamily="18" charset="0"/>
              </a:defRPr>
            </a:lvl5pPr>
          </a:lstStyle>
          <a:p>
            <a:pPr lvl="0"/>
            <a:r>
              <a:rPr lang="sv-SE" smtClean="0"/>
              <a:t>Klicka här för att ändra format på bakgrundstexten</a:t>
            </a:r>
          </a:p>
          <a:p>
            <a:pPr lvl="1"/>
            <a:r>
              <a:rPr lang="sv-SE" smtClean="0"/>
              <a:t>Nivå två</a:t>
            </a:r>
          </a:p>
        </p:txBody>
      </p:sp>
      <p:sp>
        <p:nvSpPr>
          <p:cNvPr id="8" name="Rubrik 7"/>
          <p:cNvSpPr>
            <a:spLocks noGrp="1"/>
          </p:cNvSpPr>
          <p:nvPr>
            <p:ph type="title"/>
          </p:nvPr>
        </p:nvSpPr>
        <p:spPr>
          <a:xfrm>
            <a:off x="1007435" y="1052736"/>
            <a:ext cx="11049077" cy="1143000"/>
          </a:xfrm>
        </p:spPr>
        <p:txBody>
          <a:bodyPr>
            <a:normAutofit/>
          </a:bodyPr>
          <a:lstStyle>
            <a:lvl1pPr algn="l">
              <a:defRPr sz="4800" b="1">
                <a:latin typeface="Gill Sans MT" pitchFamily="34" charset="0"/>
              </a:defRPr>
            </a:lvl1pPr>
          </a:lstStyle>
          <a:p>
            <a:r>
              <a:rPr lang="sv-SE" smtClean="0"/>
              <a:t>Klicka här för att ändra format</a:t>
            </a:r>
            <a:endParaRPr lang="sv-SE" dirty="0"/>
          </a:p>
        </p:txBody>
      </p:sp>
      <p:sp>
        <p:nvSpPr>
          <p:cNvPr id="22" name="Platshållare för text 21"/>
          <p:cNvSpPr>
            <a:spLocks noGrp="1"/>
          </p:cNvSpPr>
          <p:nvPr>
            <p:ph type="body" sz="quarter" idx="11" hasCustomPrompt="1"/>
          </p:nvPr>
        </p:nvSpPr>
        <p:spPr>
          <a:xfrm>
            <a:off x="7715262" y="6357958"/>
            <a:ext cx="3524249" cy="285750"/>
          </a:xfrm>
        </p:spPr>
        <p:txBody>
          <a:bodyPr wrap="none">
            <a:noAutofit/>
          </a:bodyPr>
          <a:lstStyle>
            <a:lvl1pPr algn="r">
              <a:buNone/>
              <a:defRPr sz="1400">
                <a:solidFill>
                  <a:schemeClr val="bg1"/>
                </a:solidFill>
                <a:latin typeface="Gill Sans MT" pitchFamily="34" charset="0"/>
              </a:defRPr>
            </a:lvl1pPr>
          </a:lstStyle>
          <a:p>
            <a:pPr lvl="0"/>
            <a:r>
              <a:rPr lang="sv-SE" dirty="0" smtClean="0"/>
              <a:t>Ange namn på verksamheten</a:t>
            </a:r>
            <a:endParaRPr lang="sv-SE" dirty="0"/>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989" y="360001"/>
            <a:ext cx="2433660" cy="617131"/>
          </a:xfrm>
          <a:prstGeom prst="rect">
            <a:avLst/>
          </a:prstGeom>
        </p:spPr>
      </p:pic>
    </p:spTree>
    <p:extLst>
      <p:ext uri="{BB962C8B-B14F-4D97-AF65-F5344CB8AC3E}">
        <p14:creationId xmlns:p14="http://schemas.microsoft.com/office/powerpoint/2010/main" val="30494264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 platshållare">
    <p:spTree>
      <p:nvGrpSpPr>
        <p:cNvPr id="1" name=""/>
        <p:cNvGrpSpPr/>
        <p:nvPr/>
      </p:nvGrpSpPr>
      <p:grpSpPr>
        <a:xfrm>
          <a:off x="0" y="0"/>
          <a:ext cx="0" cy="0"/>
          <a:chOff x="0" y="0"/>
          <a:chExt cx="0" cy="0"/>
        </a:xfrm>
      </p:grpSpPr>
      <p:pic>
        <p:nvPicPr>
          <p:cNvPr id="5" name="Bildobjekt 4" descr="pitea_kommun_farg.jpg"/>
          <p:cNvPicPr>
            <a:picLocks noChangeAspect="1"/>
          </p:cNvPicPr>
          <p:nvPr userDrawn="1"/>
        </p:nvPicPr>
        <p:blipFill>
          <a:blip r:embed="rId2" cstate="print"/>
          <a:stretch>
            <a:fillRect/>
          </a:stretch>
        </p:blipFill>
        <p:spPr>
          <a:xfrm>
            <a:off x="480000" y="360001"/>
            <a:ext cx="2400000" cy="601225"/>
          </a:xfrm>
          <a:prstGeom prst="rect">
            <a:avLst/>
          </a:prstGeom>
        </p:spPr>
      </p:pic>
      <p:sp>
        <p:nvSpPr>
          <p:cNvPr id="7" name="Platshållare för innehåll 6"/>
          <p:cNvSpPr>
            <a:spLocks noGrp="1"/>
          </p:cNvSpPr>
          <p:nvPr>
            <p:ph sz="quarter" idx="10"/>
          </p:nvPr>
        </p:nvSpPr>
        <p:spPr>
          <a:xfrm>
            <a:off x="1047716" y="2357430"/>
            <a:ext cx="10096571" cy="3286148"/>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571462" y="1000108"/>
            <a:ext cx="11049077" cy="1143000"/>
          </a:xfrm>
        </p:spPr>
        <p:txBody>
          <a:bodyPr/>
          <a:lstStyle>
            <a:lvl1pPr>
              <a:defRPr>
                <a:latin typeface="Gill Sans MT" pitchFamily="34" charset="0"/>
              </a:defRPr>
            </a:lvl1pPr>
          </a:lstStyle>
          <a:p>
            <a:r>
              <a:rPr lang="sv-SE" smtClean="0"/>
              <a:t>Klicka här för att ändra format</a:t>
            </a:r>
            <a:endParaRPr lang="sv-SE" dirty="0"/>
          </a:p>
        </p:txBody>
      </p:sp>
      <p:pic>
        <p:nvPicPr>
          <p:cNvPr id="1028" name="Picture 4"/>
          <p:cNvPicPr>
            <a:picLocks noChangeAspect="1" noChangeArrowheads="1"/>
          </p:cNvPicPr>
          <p:nvPr userDrawn="1"/>
        </p:nvPicPr>
        <p:blipFill>
          <a:blip r:embed="rId3" cstate="print"/>
          <a:srcRect/>
          <a:stretch>
            <a:fillRect/>
          </a:stretch>
        </p:blipFill>
        <p:spPr bwMode="auto">
          <a:xfrm flipH="1">
            <a:off x="0" y="6286520"/>
            <a:ext cx="12192000" cy="428628"/>
          </a:xfrm>
          <a:prstGeom prst="rect">
            <a:avLst/>
          </a:prstGeom>
          <a:noFill/>
          <a:ln w="9525">
            <a:noFill/>
            <a:miter lim="800000"/>
            <a:headEnd/>
            <a:tailEnd/>
          </a:ln>
        </p:spPr>
      </p:pic>
      <p:sp>
        <p:nvSpPr>
          <p:cNvPr id="22" name="Platshållare för text 21"/>
          <p:cNvSpPr>
            <a:spLocks noGrp="1"/>
          </p:cNvSpPr>
          <p:nvPr>
            <p:ph type="body" sz="quarter" idx="11" hasCustomPrompt="1"/>
          </p:nvPr>
        </p:nvSpPr>
        <p:spPr>
          <a:xfrm>
            <a:off x="7715262" y="6357958"/>
            <a:ext cx="3524249" cy="285750"/>
          </a:xfrm>
        </p:spPr>
        <p:txBody>
          <a:bodyPr wrap="none">
            <a:noAutofit/>
          </a:bodyPr>
          <a:lstStyle>
            <a:lvl1pPr algn="r">
              <a:buNone/>
              <a:defRPr sz="1400">
                <a:solidFill>
                  <a:schemeClr val="bg1"/>
                </a:solidFill>
                <a:latin typeface="Gill Sans MT" pitchFamily="34" charset="0"/>
              </a:defRPr>
            </a:lvl1pPr>
          </a:lstStyle>
          <a:p>
            <a:pPr lvl="0"/>
            <a:r>
              <a:rPr lang="sv-SE" dirty="0" smtClean="0"/>
              <a:t>Ange namn på verksamheten</a:t>
            </a:r>
            <a:endParaRPr lang="sv-SE" dirty="0"/>
          </a:p>
        </p:txBody>
      </p:sp>
    </p:spTree>
    <p:extLst>
      <p:ext uri="{BB962C8B-B14F-4D97-AF65-F5344CB8AC3E}">
        <p14:creationId xmlns:p14="http://schemas.microsoft.com/office/powerpoint/2010/main" val="1876250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2019-03-15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086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21AA6DBE-38A0-468B-9011-A49F4E09434E}" type="datetimeFigureOut">
              <a:rPr lang="sv-SE" smtClean="0"/>
              <a:t>2019-03-15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98397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1AA6DBE-38A0-468B-9011-A49F4E09434E}" type="datetimeFigureOut">
              <a:rPr lang="sv-SE" smtClean="0"/>
              <a:t>2019-03-15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99103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1AA6DBE-38A0-468B-9011-A49F4E09434E}" type="datetimeFigureOut">
              <a:rPr lang="sv-SE" smtClean="0"/>
              <a:t>2019-03-15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76421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1AA6DBE-38A0-468B-9011-A49F4E09434E}" type="datetimeFigureOut">
              <a:rPr lang="sv-SE" smtClean="0"/>
              <a:t>2019-03-15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73789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1AA6DBE-38A0-468B-9011-A49F4E09434E}" type="datetimeFigureOut">
              <a:rPr lang="sv-SE" smtClean="0"/>
              <a:t>2019-03-15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35401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21AA6DBE-38A0-468B-9011-A49F4E09434E}" type="datetimeFigureOut">
              <a:rPr lang="sv-SE" smtClean="0"/>
              <a:t>2019-03-15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71733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21AA6DBE-38A0-468B-9011-A49F4E09434E}" type="datetimeFigureOut">
              <a:rPr lang="sv-SE" smtClean="0"/>
              <a:t>2019-03-15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77038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A6DBE-38A0-468B-9011-A49F4E09434E}" type="datetimeFigureOut">
              <a:rPr lang="sv-SE" smtClean="0"/>
              <a:t>2019-03-15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85250-AC35-4BFA-BDDD-D2C46DAFC464}" type="slidenum">
              <a:rPr lang="sv-SE" smtClean="0"/>
              <a:t>‹#›</a:t>
            </a:fld>
            <a:endParaRPr lang="sv-SE"/>
          </a:p>
        </p:txBody>
      </p:sp>
      <p:pic>
        <p:nvPicPr>
          <p:cNvPr id="7" name="Picture 4"/>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29556" t="56766" r="1038" b="37828"/>
          <a:stretch/>
        </p:blipFill>
        <p:spPr bwMode="auto">
          <a:xfrm flipH="1">
            <a:off x="0" y="6275012"/>
            <a:ext cx="12192000" cy="451642"/>
          </a:xfrm>
          <a:prstGeom prst="rect">
            <a:avLst/>
          </a:prstGeom>
          <a:noFill/>
          <a:ln w="9525">
            <a:noFill/>
            <a:miter lim="800000"/>
            <a:headEnd/>
            <a:tailEnd/>
          </a:ln>
        </p:spPr>
      </p:pic>
    </p:spTree>
    <p:extLst>
      <p:ext uri="{BB962C8B-B14F-4D97-AF65-F5344CB8AC3E}">
        <p14:creationId xmlns:p14="http://schemas.microsoft.com/office/powerpoint/2010/main" val="30397274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hyperlink" Target="https://www.youtube.com/watch?v=mnBUxG-wSVg&amp;index=3&amp;list=RDjLR-_c_uCw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a:p>
        </p:txBody>
      </p:sp>
      <p:sp>
        <p:nvSpPr>
          <p:cNvPr id="3" name="Underrubrik 2"/>
          <p:cNvSpPr>
            <a:spLocks noGrp="1"/>
          </p:cNvSpPr>
          <p:nvPr>
            <p:ph type="subTitle" idx="1"/>
          </p:nvPr>
        </p:nvSpPr>
        <p:spPr/>
        <p:txBody>
          <a:bodyPr/>
          <a:lstStyle/>
          <a:p>
            <a:endParaRPr lang="sv-SE"/>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ubrik 1"/>
          <p:cNvSpPr txBox="1">
            <a:spLocks/>
          </p:cNvSpPr>
          <p:nvPr/>
        </p:nvSpPr>
        <p:spPr>
          <a:xfrm>
            <a:off x="2531094" y="1803688"/>
            <a:ext cx="8286808" cy="3017693"/>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sv-SE" sz="19200" b="1" dirty="0" smtClean="0">
                <a:solidFill>
                  <a:schemeClr val="bg1"/>
                </a:solidFill>
                <a:latin typeface="Gill Sans MT" panose="020B0502020104020203" pitchFamily="34" charset="0"/>
              </a:rPr>
              <a:t>Omvärldsanalys</a:t>
            </a:r>
          </a:p>
          <a:p>
            <a:pPr>
              <a:lnSpc>
                <a:spcPct val="170000"/>
              </a:lnSpc>
            </a:pPr>
            <a:endParaRPr lang="sv-SE" sz="21600" dirty="0" smtClean="0">
              <a:solidFill>
                <a:schemeClr val="bg1"/>
              </a:solidFill>
              <a:latin typeface="Gill Sans MT" panose="020B0502020104020203" pitchFamily="34" charset="0"/>
            </a:endParaRPr>
          </a:p>
          <a:p>
            <a:pPr>
              <a:lnSpc>
                <a:spcPct val="170000"/>
              </a:lnSpc>
            </a:pPr>
            <a:r>
              <a:rPr lang="sv-SE" sz="11200" dirty="0" smtClean="0">
                <a:solidFill>
                  <a:schemeClr val="bg1"/>
                </a:solidFill>
                <a:latin typeface="Gill Sans MT" panose="020B0502020104020203" pitchFamily="34" charset="0"/>
              </a:rPr>
              <a:t>Christer Lindström, Processledare</a:t>
            </a:r>
            <a:r>
              <a:rPr lang="sv-SE" dirty="0" smtClean="0">
                <a:solidFill>
                  <a:schemeClr val="bg1"/>
                </a:solidFill>
                <a:latin typeface="Gill Sans MT" panose="020B0502020104020203" pitchFamily="34" charset="0"/>
              </a:rPr>
              <a:t/>
            </a:r>
            <a:br>
              <a:rPr lang="sv-SE" dirty="0" smtClean="0">
                <a:solidFill>
                  <a:schemeClr val="bg1"/>
                </a:solidFill>
                <a:latin typeface="Gill Sans MT" panose="020B0502020104020203" pitchFamily="34" charset="0"/>
              </a:rPr>
            </a:br>
            <a:r>
              <a:rPr lang="sv-SE" sz="2000" dirty="0" smtClean="0">
                <a:solidFill>
                  <a:schemeClr val="bg1"/>
                </a:solidFill>
              </a:rPr>
              <a:t/>
            </a:r>
            <a:br>
              <a:rPr lang="sv-SE" sz="2000" dirty="0" smtClean="0">
                <a:solidFill>
                  <a:schemeClr val="bg1"/>
                </a:solidFill>
              </a:rPr>
            </a:br>
            <a:endParaRPr lang="sv-SE" sz="2200" dirty="0">
              <a:solidFill>
                <a:schemeClr val="bg1"/>
              </a:solidFill>
            </a:endParaRPr>
          </a:p>
        </p:txBody>
      </p:sp>
    </p:spTree>
    <p:extLst>
      <p:ext uri="{BB962C8B-B14F-4D97-AF65-F5344CB8AC3E}">
        <p14:creationId xmlns:p14="http://schemas.microsoft.com/office/powerpoint/2010/main" val="476557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5"/>
          <p:cNvSpPr txBox="1">
            <a:spLocks/>
          </p:cNvSpPr>
          <p:nvPr/>
        </p:nvSpPr>
        <p:spPr>
          <a:xfrm>
            <a:off x="1007434" y="1219805"/>
            <a:ext cx="11049077"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Light" panose="020F0302020204030204"/>
                <a:ea typeface="+mj-ea"/>
                <a:cs typeface="+mj-cs"/>
              </a:rPr>
              <a:t>MILJÖ OCH KLIMATFÖRÄNDRINGAR</a:t>
            </a:r>
            <a: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ktangel 6"/>
          <p:cNvSpPr/>
          <p:nvPr/>
        </p:nvSpPr>
        <p:spPr>
          <a:xfrm>
            <a:off x="1007434" y="1955071"/>
            <a:ext cx="5733261"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Den pågående klimatförändringen kommer att leda till konsekvenser för samhället.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Redan idag har vi nått 1 grads höjning av jordens medeltemperatur, vilket bland annat visat sig innebära närmare en 50 % ökning av väderrelaterade katastrofer. Vid tre graders uppvärmning riskerar havsnivåerna att stiga upp mot 7 meter.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Med ökad medeltemperatur följer att extremväder blir mer vanligt, översvämningar, jordskred och bränder kommer att öka. Det innebär även en förflyttning av odlingsgränser, nya arter kommer att etablera sig samtidigt som andra kommer att försvinna. Till det kommer även de indirekta effekterna av en orolig värld och stora globala folkomflyttningar.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p:cNvSpPr/>
          <p:nvPr/>
        </p:nvSpPr>
        <p:spPr>
          <a:xfrm>
            <a:off x="9214223" y="118909"/>
            <a:ext cx="23310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Trend 4</a:t>
            </a:r>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9" name="Bildobjekt 8"/>
          <p:cNvPicPr/>
          <p:nvPr/>
        </p:nvPicPr>
        <p:blipFill rotWithShape="1">
          <a:blip r:embed="rId4" cstate="print">
            <a:extLst>
              <a:ext uri="{28A0092B-C50C-407E-A947-70E740481C1C}">
                <a14:useLocalDpi xmlns:a14="http://schemas.microsoft.com/office/drawing/2010/main" val="0"/>
              </a:ext>
            </a:extLst>
          </a:blip>
          <a:srcRect l="12255" t="6004" r="13740" b="7262"/>
          <a:stretch/>
        </p:blipFill>
        <p:spPr bwMode="auto">
          <a:xfrm rot="179809">
            <a:off x="7091842" y="2004883"/>
            <a:ext cx="4407187" cy="3514160"/>
          </a:xfrm>
          <a:prstGeom prst="roundRect">
            <a:avLst>
              <a:gd name="adj" fmla="val 16667"/>
            </a:avLst>
          </a:prstGeom>
          <a:solidFill>
            <a:schemeClr val="bg1"/>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590728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5"/>
          <p:cNvSpPr txBox="1">
            <a:spLocks/>
          </p:cNvSpPr>
          <p:nvPr/>
        </p:nvSpPr>
        <p:spPr>
          <a:xfrm>
            <a:off x="1007434" y="1219805"/>
            <a:ext cx="11049077"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Light" panose="020F0302020204030204"/>
                <a:ea typeface="+mj-ea"/>
                <a:cs typeface="+mj-cs"/>
              </a:rPr>
              <a:t>GLOBALISERING</a:t>
            </a:r>
            <a: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ktangel 6"/>
          <p:cNvSpPr/>
          <p:nvPr/>
        </p:nvSpPr>
        <p:spPr>
          <a:xfrm>
            <a:off x="1007434" y="1955071"/>
            <a:ext cx="5635962"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Globaliseringen, som är den snabbt växande globala sammanlänkningen av flöden av människor, kapital, varor, tjänster, information och kulturer, ökar.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Genom globaliseringen sprids kunskap och teknik som kan användas till att skapa välstånd, inte minst i utvecklings-länder. Globaliseringen är även i ett världsperspektiv kopplas till en starkt ökande urbanisering.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Den ekonomiska makten rör sig österut, Kina och Indien kommer sannolikt att stå för 50 procent av världens BNP år 2060.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Som motkraft till globaliseringen finns en begynnande protektionism och nationalism som till exempel </a:t>
            </a:r>
            <a:r>
              <a:rPr kumimoji="0" lang="sv-SE"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Brexit</a:t>
            </a: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p:cNvSpPr/>
          <p:nvPr/>
        </p:nvSpPr>
        <p:spPr>
          <a:xfrm>
            <a:off x="9214223" y="118909"/>
            <a:ext cx="23310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Trend 5</a:t>
            </a:r>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9" name="Bildobjekt 8"/>
          <p:cNvPicPr/>
          <p:nvPr/>
        </p:nvPicPr>
        <p:blipFill rotWithShape="1">
          <a:blip r:embed="rId4" cstate="print">
            <a:extLst>
              <a:ext uri="{28A0092B-C50C-407E-A947-70E740481C1C}">
                <a14:useLocalDpi xmlns:a14="http://schemas.microsoft.com/office/drawing/2010/main" val="0"/>
              </a:ext>
            </a:extLst>
          </a:blip>
          <a:srcRect l="13221" t="4209" r="20295" b="4481"/>
          <a:stretch/>
        </p:blipFill>
        <p:spPr bwMode="auto">
          <a:xfrm>
            <a:off x="7300561" y="1546378"/>
            <a:ext cx="4051352" cy="4173288"/>
          </a:xfrm>
          <a:prstGeom prst="roundRect">
            <a:avLst>
              <a:gd name="adj" fmla="val 16667"/>
            </a:avLst>
          </a:prstGeom>
          <a:solidFill>
            <a:schemeClr val="bg1"/>
          </a:solidFill>
          <a:ln w="76200">
            <a:solidFill>
              <a:srgbClr val="FFFFFF"/>
            </a:solidFill>
            <a:round/>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026990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5"/>
          <p:cNvSpPr txBox="1">
            <a:spLocks/>
          </p:cNvSpPr>
          <p:nvPr/>
        </p:nvSpPr>
        <p:spPr>
          <a:xfrm>
            <a:off x="1007434" y="1219805"/>
            <a:ext cx="11049077"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Light" panose="020F0302020204030204"/>
                <a:ea typeface="+mj-ea"/>
                <a:cs typeface="+mj-cs"/>
              </a:rPr>
              <a:t>ÖKAD ORO VÄRLDEN</a:t>
            </a:r>
            <a: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ktangel 6"/>
          <p:cNvSpPr/>
          <p:nvPr/>
        </p:nvSpPr>
        <p:spPr>
          <a:xfrm>
            <a:off x="1007434" y="1955071"/>
            <a:ext cx="5496003"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Antalet människor i världen som är på flykt undan krig och katastrofer har inte varit så högt sedan andra världskriget.  Enligt UNHCR är drygt 68 miljoner människor på flykt från sina hem och under 2017 var drygt 16 miljoner tvingade att fly.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Samtidigt har restriktionerna för att söka asyl i Sverige begränsats så att Sverige nu har det lägsta antalet asylsökande på 13 år.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I närområdet har extremistiska-, populistiska- och främlingsfientliga partier har nått framgång i flera länder i Europa senaste åren. Till det kan läggas att Ryssland allt tydligare positionerar sig, inte minst genom ökad digital underrättelseverksamhet.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p:cNvSpPr/>
          <p:nvPr/>
        </p:nvSpPr>
        <p:spPr>
          <a:xfrm>
            <a:off x="9214223" y="118909"/>
            <a:ext cx="23310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Trend 6</a:t>
            </a:r>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9" name="Bildobjekt 8"/>
          <p:cNvPicPr/>
          <p:nvPr/>
        </p:nvPicPr>
        <p:blipFill>
          <a:blip r:embed="rId4">
            <a:extLst>
              <a:ext uri="{28A0092B-C50C-407E-A947-70E740481C1C}">
                <a14:useLocalDpi xmlns:a14="http://schemas.microsoft.com/office/drawing/2010/main" val="0"/>
              </a:ext>
            </a:extLst>
          </a:blip>
          <a:stretch>
            <a:fillRect/>
          </a:stretch>
        </p:blipFill>
        <p:spPr>
          <a:xfrm>
            <a:off x="7092899" y="1572516"/>
            <a:ext cx="3812227" cy="38406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5553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5"/>
          <p:cNvSpPr txBox="1">
            <a:spLocks/>
          </p:cNvSpPr>
          <p:nvPr/>
        </p:nvSpPr>
        <p:spPr>
          <a:xfrm>
            <a:off x="1007434" y="1219805"/>
            <a:ext cx="11049077"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Light" panose="020F0302020204030204"/>
                <a:ea typeface="+mj-ea"/>
                <a:cs typeface="+mj-cs"/>
              </a:rPr>
              <a:t>STIGANDE FÖRVÄNTNINGAR PÅ VÄLFÄRDEN</a:t>
            </a:r>
            <a: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ktangel 6"/>
          <p:cNvSpPr/>
          <p:nvPr/>
        </p:nvSpPr>
        <p:spPr>
          <a:xfrm>
            <a:off x="1007434" y="1955071"/>
            <a:ext cx="5284035"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Forskningen menar att vi går mot en tilltagande individualisering av samhället. Vi kan var och en lätt ta reda på information och behovet att få service utförd på ”mitt sätt” är en trend i samhället vilket gör att även kraven på tjänsterna förändras.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En stark utveckling av tjänster och produkter ibland annat digitaliseringens spår gör att även kraven på välfärdstjänsterna ökar.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Varför kan jag inte använda välfärdens tjänster hela tiden när jag kan göra mina bankärenden dygnet runt, eller varför litar inte kommunen på mig när jag blir betrodd att handla med självscanning på ICA.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p:cNvSpPr/>
          <p:nvPr/>
        </p:nvSpPr>
        <p:spPr>
          <a:xfrm>
            <a:off x="9214223" y="118909"/>
            <a:ext cx="23310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Trend 7</a:t>
            </a:r>
          </a:p>
        </p:txBody>
      </p:sp>
      <p:pic>
        <p:nvPicPr>
          <p:cNvPr id="12" name="Bildobjekt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9" name="Bildobjekt 8"/>
          <p:cNvPicPr/>
          <p:nvPr/>
        </p:nvPicPr>
        <p:blipFill rotWithShape="1">
          <a:blip r:embed="rId3" cstate="print">
            <a:extLst>
              <a:ext uri="{28A0092B-C50C-407E-A947-70E740481C1C}">
                <a14:useLocalDpi xmlns:a14="http://schemas.microsoft.com/office/drawing/2010/main" val="0"/>
              </a:ext>
            </a:extLst>
          </a:blip>
          <a:srcRect l="18008" r="13236"/>
          <a:stretch/>
        </p:blipFill>
        <p:spPr>
          <a:xfrm rot="20805914">
            <a:off x="6504729" y="2552230"/>
            <a:ext cx="4695756" cy="24077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4908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5"/>
          <p:cNvSpPr txBox="1">
            <a:spLocks/>
          </p:cNvSpPr>
          <p:nvPr/>
        </p:nvSpPr>
        <p:spPr>
          <a:xfrm>
            <a:off x="1007434" y="1219805"/>
            <a:ext cx="11049077"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Light" panose="020F0302020204030204"/>
                <a:ea typeface="+mj-ea"/>
                <a:cs typeface="+mj-cs"/>
              </a:rPr>
              <a:t>DIGITALISERING OCH AUTOMATISERING</a:t>
            </a:r>
            <a: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ktangel 6"/>
          <p:cNvSpPr/>
          <p:nvPr/>
        </p:nvSpPr>
        <p:spPr>
          <a:xfrm>
            <a:off x="1007434" y="1955071"/>
            <a:ext cx="5747929"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Inom den kommunala verksamheten upplevs att medborgarna har både högre krav och förändrade preferenser när det gäller kommunal service. Detta samtidigt som de ekonomiska förutsättningarna inte förändras i samma takt.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En kraftfull automatisering och digitalisering av kommunens verksamheter spelar en avgörande roll i kommunens möjligheter att klara av välfärdens utmaningar.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Forskning visar på att närmare 50 % av alla arbeten på något sätt kommer att automatiseras de kommande 20 åren. AI och nya tekniker gör att automatiseringen kommer påverka nya branscher som innefattar kreativitet och intuition m.m.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p:cNvSpPr/>
          <p:nvPr/>
        </p:nvSpPr>
        <p:spPr>
          <a:xfrm>
            <a:off x="9214223" y="118909"/>
            <a:ext cx="23310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Trend 8</a:t>
            </a:r>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9" name="Picture 10" descr="Bildresultat för emily howell music">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102229" y="2029716"/>
            <a:ext cx="4113075" cy="31394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18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5"/>
          <p:cNvSpPr txBox="1">
            <a:spLocks/>
          </p:cNvSpPr>
          <p:nvPr/>
        </p:nvSpPr>
        <p:spPr>
          <a:xfrm>
            <a:off x="1007434" y="1219805"/>
            <a:ext cx="11049077"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Light" panose="020F0302020204030204"/>
                <a:ea typeface="+mj-ea"/>
                <a:cs typeface="+mj-cs"/>
              </a:rPr>
              <a:t>AUTOMATISERADE OCH ELEKTRIFIERADE FORDON</a:t>
            </a:r>
            <a: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ktangel 6"/>
          <p:cNvSpPr/>
          <p:nvPr/>
        </p:nvSpPr>
        <p:spPr>
          <a:xfrm>
            <a:off x="1007434" y="1955071"/>
            <a:ext cx="5458680"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Utvecklingen inom transportsektorn går i en rasande fart. Alla stora biltillverkare, men även allt från </a:t>
            </a:r>
            <a:r>
              <a:rPr kumimoji="0" lang="sv-SE"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damsugs</a:t>
            </a: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-tillverkaren Dyson till teknik företagen Apple och Google, satsar stora summor på elektriska självkörande bilar.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Det utvecklas autonoma fordon som kan ta sig fram utan förare på bred front. Det är allt från bilar och bussar till lastbilar, små ”</a:t>
            </a:r>
            <a:r>
              <a:rPr kumimoji="0" lang="sv-SE"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brevbärar</a:t>
            </a: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fordon och flygande leveranser med drönare. Många varianter finns redan i drift och många fler kommer att bli en del i samhällsbilden de närmaste åren.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Utvecklingen har stor potential att förändra både sociala mönster och vart vi bor och jobbar.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p:cNvSpPr/>
          <p:nvPr/>
        </p:nvSpPr>
        <p:spPr>
          <a:xfrm>
            <a:off x="9214223" y="118909"/>
            <a:ext cx="23310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Trend 9</a:t>
            </a:r>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9" name="Bildobjekt 8"/>
          <p:cNvPicPr/>
          <p:nvPr/>
        </p:nvPicPr>
        <p:blipFill>
          <a:blip r:embed="rId4">
            <a:extLst>
              <a:ext uri="{28A0092B-C50C-407E-A947-70E740481C1C}">
                <a14:useLocalDpi xmlns:a14="http://schemas.microsoft.com/office/drawing/2010/main" val="0"/>
              </a:ext>
            </a:extLst>
          </a:blip>
          <a:srcRect/>
          <a:stretch>
            <a:fillRect/>
          </a:stretch>
        </p:blipFill>
        <p:spPr bwMode="auto">
          <a:xfrm>
            <a:off x="6915616" y="2291938"/>
            <a:ext cx="4495723" cy="3007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903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5"/>
          <p:cNvSpPr txBox="1">
            <a:spLocks/>
          </p:cNvSpPr>
          <p:nvPr/>
        </p:nvSpPr>
        <p:spPr>
          <a:xfrm>
            <a:off x="1007434" y="1219805"/>
            <a:ext cx="11049077"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Light" panose="020F0302020204030204"/>
                <a:ea typeface="+mj-ea"/>
                <a:cs typeface="+mj-cs"/>
              </a:rPr>
              <a:t>POLARISERING</a:t>
            </a:r>
            <a: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ktangel 6"/>
          <p:cNvSpPr/>
          <p:nvPr/>
        </p:nvSpPr>
        <p:spPr>
          <a:xfrm>
            <a:off x="1007434" y="1955071"/>
            <a:ext cx="5691946"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Förtroendet för politiken minskar och så gör också den sociala tilliten på lokal nivå. Många känner sig utestängda från samhällsutvecklingen.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Skillnaden mellan rika och fattiga blir allt större men klyftorna ökar även beroende på ålder, boende, bostadsort, härkomst och på arbetsmarknaden m.m.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IT och sociala medier har gjort att denna generation är den första som kan välja sin egen världsbild, ofta understött av att de algoritmer som styr sociala medier utgår från att användaren bara får se det hen gillar.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Otryggheten bland medborgarna, framför allt kvinnor, ökar och samhällsklimatet har blivit hårdare.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p:cNvSpPr/>
          <p:nvPr/>
        </p:nvSpPr>
        <p:spPr>
          <a:xfrm>
            <a:off x="9038694" y="118909"/>
            <a:ext cx="268214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Trend 10</a:t>
            </a:r>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2050" name="Picture 2" descr="Bildresultat fÃ¶r polarisering"/>
          <p:cNvPicPr>
            <a:picLocks noChangeAspect="1" noChangeArrowheads="1"/>
          </p:cNvPicPr>
          <p:nvPr/>
        </p:nvPicPr>
        <p:blipFill rotWithShape="1">
          <a:blip r:embed="rId4">
            <a:extLst>
              <a:ext uri="{28A0092B-C50C-407E-A947-70E740481C1C}">
                <a14:useLocalDpi xmlns:a14="http://schemas.microsoft.com/office/drawing/2010/main" val="0"/>
              </a:ext>
            </a:extLst>
          </a:blip>
          <a:srcRect l="18487" r="9919"/>
          <a:stretch/>
        </p:blipFill>
        <p:spPr bwMode="auto">
          <a:xfrm>
            <a:off x="7027949" y="2108372"/>
            <a:ext cx="4292082" cy="30048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3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5"/>
          <p:cNvSpPr txBox="1">
            <a:spLocks/>
          </p:cNvSpPr>
          <p:nvPr/>
        </p:nvSpPr>
        <p:spPr>
          <a:xfrm>
            <a:off x="1007434" y="1219805"/>
            <a:ext cx="11049077"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Light" panose="020F0302020204030204"/>
                <a:ea typeface="+mj-ea"/>
                <a:cs typeface="+mj-cs"/>
              </a:rPr>
              <a:t>TILLIT I STYRNING OCH LEDNING</a:t>
            </a:r>
            <a: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ktangel 6"/>
          <p:cNvSpPr/>
          <p:nvPr/>
        </p:nvSpPr>
        <p:spPr>
          <a:xfrm>
            <a:off x="1007434" y="1955071"/>
            <a:ext cx="5402697"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Många medarbetare i offentlig sektor vittnar om hur vårt sätt att styra och leda välfärdssektorn i dag alltför ofta leder till motsatta effekter mot de önskade.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Grundidén med tillitsbaserad styrning och ledning är att öka och bibehålla kvaliteten i offentligt finansierade tjänster genom en ökad tillit i styrningen som också innebär ett ökat handlingsutrymme i mötet mellan medborgare och medarbetare.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Organisationer som präglas av en hög grad av tillit mellan medarbetarna samt också mellan ledningen och medarbetarna är på olika plan mera framgångsrika.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p:cNvSpPr/>
          <p:nvPr/>
        </p:nvSpPr>
        <p:spPr>
          <a:xfrm>
            <a:off x="9038694" y="118909"/>
            <a:ext cx="268214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Trend 11</a:t>
            </a:r>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9" name="Picture 2" descr="Bildresultat fÃ¶r Handslag"/>
          <p:cNvPicPr/>
          <p:nvPr/>
        </p:nvPicPr>
        <p:blipFill rotWithShape="1">
          <a:blip r:embed="rId4" cstate="print">
            <a:extLst>
              <a:ext uri="{28A0092B-C50C-407E-A947-70E740481C1C}">
                <a14:useLocalDpi xmlns:a14="http://schemas.microsoft.com/office/drawing/2010/main" val="0"/>
              </a:ext>
            </a:extLst>
          </a:blip>
          <a:srcRect l="4776" r="6274"/>
          <a:stretch/>
        </p:blipFill>
        <p:spPr bwMode="auto">
          <a:xfrm>
            <a:off x="6804011" y="2177941"/>
            <a:ext cx="4469365" cy="28056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spTree>
    <p:extLst>
      <p:ext uri="{BB962C8B-B14F-4D97-AF65-F5344CB8AC3E}">
        <p14:creationId xmlns:p14="http://schemas.microsoft.com/office/powerpoint/2010/main" val="1977050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5"/>
          <p:cNvSpPr txBox="1">
            <a:spLocks/>
          </p:cNvSpPr>
          <p:nvPr/>
        </p:nvSpPr>
        <p:spPr>
          <a:xfrm>
            <a:off x="1007434" y="1219805"/>
            <a:ext cx="11049077"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Light" panose="020F0302020204030204"/>
                <a:ea typeface="+mj-ea"/>
                <a:cs typeface="+mj-cs"/>
              </a:rPr>
              <a:t>DEN TRANSPARANTA ORGANISATIONEN</a:t>
            </a:r>
            <a: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ktangel 6"/>
          <p:cNvSpPr/>
          <p:nvPr/>
        </p:nvSpPr>
        <p:spPr>
          <a:xfrm>
            <a:off x="1007434" y="1955071"/>
            <a:ext cx="5440019"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Den tekniska utveckling där information kan spridas snabbt enkelt och även anonymt har lett till att det är svårt för företag och organisationer att stå för något som man inte lever upp till.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Organisationer kunde tidigare verka i en ogenomtränglig låda, där man kunde måla fina motiv på utsidan. De har nu gått till att leva i en glasbox där alla har möjlighet att se 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Det går inte längre att gömma interna kulturer bakom skärm av passande värderingar, de interna kulturerna och värderingarna kommer att komma ut och blir även organisationernas varumärken, varken de vill det eller ej.</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p:cNvSpPr/>
          <p:nvPr/>
        </p:nvSpPr>
        <p:spPr>
          <a:xfrm>
            <a:off x="9038694" y="118909"/>
            <a:ext cx="268214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Trend 12</a:t>
            </a:r>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9" name="Platshållare för innehåll 5"/>
          <p:cNvPicPr/>
          <p:nvPr/>
        </p:nvPicPr>
        <p:blipFill>
          <a:blip r:embed="rId4" cstate="print">
            <a:extLst>
              <a:ext uri="{28A0092B-C50C-407E-A947-70E740481C1C}">
                <a14:useLocalDpi xmlns:a14="http://schemas.microsoft.com/office/drawing/2010/main" val="0"/>
              </a:ext>
            </a:extLst>
          </a:blip>
          <a:stretch>
            <a:fillRect/>
          </a:stretch>
        </p:blipFill>
        <p:spPr>
          <a:xfrm>
            <a:off x="6911711" y="1886167"/>
            <a:ext cx="4253965" cy="32887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58373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5"/>
          <p:cNvSpPr txBox="1">
            <a:spLocks/>
          </p:cNvSpPr>
          <p:nvPr/>
        </p:nvSpPr>
        <p:spPr>
          <a:xfrm>
            <a:off x="1007434" y="1219805"/>
            <a:ext cx="11049077"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Light" panose="020F0302020204030204"/>
                <a:ea typeface="+mj-ea"/>
                <a:cs typeface="+mj-cs"/>
              </a:rPr>
              <a:t>TILLITSSKIFTET</a:t>
            </a:r>
            <a: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ktangel 6"/>
          <p:cNvSpPr/>
          <p:nvPr/>
        </p:nvSpPr>
        <p:spPr>
          <a:xfrm>
            <a:off x="1007434" y="1955071"/>
            <a:ext cx="5570648"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Tillit är en grundläggande funktion i alla samhällen, det fungerar som olja i maskineriet och ser till att interaktioner mellan personer och organisationer löper smärtfritt.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Traditionellt sett har tillit varit en funktion av en fungerande statsapparat där man kunnat förlita sig på att behandlas lika av banker, media och offentlig sektor.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Nu börjar tilliten ta en annan form, den distribuerade tilliten, där förtroendet flyttas till kunder som betygsätter och verifierar tjänsternas ärlighet. Det är denna typ av tillit som företag som </a:t>
            </a:r>
            <a:r>
              <a:rPr kumimoji="0" lang="sv-SE"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Uber</a:t>
            </a: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och </a:t>
            </a:r>
            <a:r>
              <a:rPr kumimoji="0" lang="sv-SE"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AirBnB</a:t>
            </a: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bygger på och som gör att miljontals människor vågar hyra ut sin lägenhet till, eller ”lifta” med totala främlingar.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p:cNvSpPr/>
          <p:nvPr/>
        </p:nvSpPr>
        <p:spPr>
          <a:xfrm>
            <a:off x="9038694" y="118909"/>
            <a:ext cx="268214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Trend 13</a:t>
            </a:r>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9" name="Bildobjekt 8" descr="Bildresultat fÃ¶r tilli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9697" y="1740100"/>
            <a:ext cx="4467666" cy="36809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4878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643" y="4929216"/>
            <a:ext cx="2484899" cy="843928"/>
          </a:xfrm>
          <a:prstGeom prst="rect">
            <a:avLst/>
          </a:prstGeom>
        </p:spPr>
      </p:pic>
      <p:pic>
        <p:nvPicPr>
          <p:cNvPr id="13" name="Bildobjekt 12"/>
          <p:cNvPicPr>
            <a:picLocks noChangeAspect="1"/>
          </p:cNvPicPr>
          <p:nvPr/>
        </p:nvPicPr>
        <p:blipFill>
          <a:blip r:embed="rId4"/>
          <a:stretch>
            <a:fillRect/>
          </a:stretch>
        </p:blipFill>
        <p:spPr>
          <a:xfrm>
            <a:off x="5774908" y="351385"/>
            <a:ext cx="5680473" cy="6233493"/>
          </a:xfrm>
          <a:prstGeom prst="rect">
            <a:avLst/>
          </a:prstGeom>
        </p:spPr>
      </p:pic>
      <p:sp>
        <p:nvSpPr>
          <p:cNvPr id="14" name="Rubrik 4"/>
          <p:cNvSpPr txBox="1">
            <a:spLocks/>
          </p:cNvSpPr>
          <p:nvPr/>
        </p:nvSpPr>
        <p:spPr>
          <a:xfrm>
            <a:off x="951345" y="747263"/>
            <a:ext cx="4749672" cy="29148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0" i="0" u="none" strike="noStrike" kern="1200" cap="none" spc="0" normalizeH="0" baseline="0" noProof="0">
                <a:ln>
                  <a:noFill/>
                </a:ln>
                <a:solidFill>
                  <a:prstClr val="black"/>
                </a:solidFill>
                <a:effectLst/>
                <a:uLnTx/>
                <a:uFillTx/>
                <a:latin typeface="Calibri Light" panose="020F0302020204030204"/>
                <a:ea typeface="+mj-ea"/>
                <a:cs typeface="+mj-cs"/>
              </a:rPr>
              <a:t>I BRYTNINGENS TID</a:t>
            </a:r>
            <a:br>
              <a:rPr kumimoji="0" lang="sv-SE" sz="4400" b="0" i="0" u="none" strike="noStrike" kern="1200" cap="none" spc="0" normalizeH="0" baseline="0" noProof="0">
                <a:ln>
                  <a:noFill/>
                </a:ln>
                <a:solidFill>
                  <a:prstClr val="black"/>
                </a:solidFill>
                <a:effectLst/>
                <a:uLnTx/>
                <a:uFillTx/>
                <a:latin typeface="Calibri Light" panose="020F0302020204030204"/>
                <a:ea typeface="+mj-ea"/>
                <a:cs typeface="+mj-cs"/>
              </a:rPr>
            </a:br>
            <a:r>
              <a:rPr kumimoji="0" lang="sv-SE" sz="4400" b="0" i="0" u="none" strike="noStrike" kern="1200" cap="none" spc="0" normalizeH="0" baseline="0" noProof="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a:ln>
                  <a:noFill/>
                </a:ln>
                <a:solidFill>
                  <a:prstClr val="black"/>
                </a:solidFill>
                <a:effectLst/>
                <a:uLnTx/>
                <a:uFillTx/>
                <a:latin typeface="Calibri Light" panose="020F0302020204030204"/>
                <a:ea typeface="+mj-ea"/>
                <a:cs typeface="+mj-cs"/>
              </a:rPr>
            </a:br>
            <a:r>
              <a:rPr kumimoji="0" lang="sv-SE" sz="2400" b="0" i="0" u="none" strike="noStrike" kern="1200" cap="none" spc="0" normalizeH="0" baseline="0" noProof="0">
                <a:ln>
                  <a:noFill/>
                </a:ln>
                <a:solidFill>
                  <a:prstClr val="black"/>
                </a:solidFill>
                <a:effectLst/>
                <a:uLnTx/>
                <a:uFillTx/>
                <a:latin typeface="Calibri Light" panose="020F0302020204030204"/>
                <a:ea typeface="+mj-ea"/>
                <a:cs typeface="+mj-cs"/>
              </a:rPr>
              <a:t>Omvärldsanalys 2020-2030</a:t>
            </a:r>
            <a:br>
              <a:rPr kumimoji="0" lang="sv-SE" sz="2400" b="0" i="0" u="none" strike="noStrike" kern="1200" cap="none" spc="0" normalizeH="0" baseline="0" noProof="0">
                <a:ln>
                  <a:noFill/>
                </a:ln>
                <a:solidFill>
                  <a:prstClr val="black"/>
                </a:solidFill>
                <a:effectLst/>
                <a:uLnTx/>
                <a:uFillTx/>
                <a:latin typeface="Calibri Light" panose="020F0302020204030204"/>
                <a:ea typeface="+mj-ea"/>
                <a:cs typeface="+mj-cs"/>
              </a:rPr>
            </a:br>
            <a:endParaRPr kumimoji="0" lang="sv-SE"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989715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A4AA333-A79C-4DC2-907D-EC4A0EF31C14}"/>
              </a:ext>
            </a:extLst>
          </p:cNvPr>
          <p:cNvSpPr>
            <a:spLocks noGrp="1"/>
          </p:cNvSpPr>
          <p:nvPr>
            <p:ph type="body" sz="quarter" idx="11"/>
          </p:nvPr>
        </p:nvSpPr>
        <p:spPr/>
        <p:txBody>
          <a:bodyPr/>
          <a:lstStyle/>
          <a:p>
            <a:endParaRPr lang="sv-SE"/>
          </a:p>
        </p:txBody>
      </p:sp>
      <p:pic>
        <p:nvPicPr>
          <p:cNvPr id="6" name="Bildobjekt 5">
            <a:extLst>
              <a:ext uri="{FF2B5EF4-FFF2-40B4-BE49-F238E27FC236}">
                <a16:creationId xmlns:a16="http://schemas.microsoft.com/office/drawing/2014/main" id="{F1326210-3EB3-4404-9EC7-B4934A45BC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07" t="12500" r="4807" b="237"/>
          <a:stretch/>
        </p:blipFill>
        <p:spPr>
          <a:xfrm>
            <a:off x="0" y="0"/>
            <a:ext cx="12192000" cy="7356764"/>
          </a:xfrm>
          <a:prstGeom prst="rect">
            <a:avLst/>
          </a:prstGeom>
        </p:spPr>
      </p:pic>
    </p:spTree>
    <p:extLst>
      <p:ext uri="{BB962C8B-B14F-4D97-AF65-F5344CB8AC3E}">
        <p14:creationId xmlns:p14="http://schemas.microsoft.com/office/powerpoint/2010/main" val="12638587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Bildobjekt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sp>
        <p:nvSpPr>
          <p:cNvPr id="9" name="Rubrik 2"/>
          <p:cNvSpPr>
            <a:spLocks noGrp="1"/>
          </p:cNvSpPr>
          <p:nvPr>
            <p:ph type="title"/>
          </p:nvPr>
        </p:nvSpPr>
        <p:spPr>
          <a:xfrm>
            <a:off x="1984701" y="848673"/>
            <a:ext cx="8286808" cy="564375"/>
          </a:xfrm>
        </p:spPr>
        <p:txBody>
          <a:bodyPr>
            <a:normAutofit fontScale="90000"/>
          </a:bodyPr>
          <a:lstStyle/>
          <a:p>
            <a:r>
              <a:rPr lang="sv-SE" dirty="0"/>
              <a:t>Metod</a:t>
            </a:r>
          </a:p>
        </p:txBody>
      </p:sp>
      <p:sp>
        <p:nvSpPr>
          <p:cNvPr id="10" name="Platshållare för text 3"/>
          <p:cNvSpPr txBox="1">
            <a:spLocks/>
          </p:cNvSpPr>
          <p:nvPr/>
        </p:nvSpPr>
        <p:spPr>
          <a:xfrm>
            <a:off x="7715262" y="6357958"/>
            <a:ext cx="3524249" cy="285750"/>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Omvärldsanalys</a:t>
            </a: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7"/>
          <p:cNvSpPr>
            <a:spLocks noChangeArrowheads="1"/>
          </p:cNvSpPr>
          <p:nvPr/>
        </p:nvSpPr>
        <p:spPr bwMode="auto">
          <a:xfrm>
            <a:off x="3503713" y="160841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3" name="Objekt 12"/>
          <p:cNvGraphicFramePr>
            <a:graphicFrameLocks noChangeAspect="1"/>
          </p:cNvGraphicFramePr>
          <p:nvPr>
            <p:extLst/>
          </p:nvPr>
        </p:nvGraphicFramePr>
        <p:xfrm>
          <a:off x="2984392" y="1478171"/>
          <a:ext cx="6287426" cy="4707164"/>
        </p:xfrm>
        <a:graphic>
          <a:graphicData uri="http://schemas.openxmlformats.org/presentationml/2006/ole">
            <mc:AlternateContent xmlns:mc="http://schemas.openxmlformats.org/markup-compatibility/2006">
              <mc:Choice xmlns:v="urn:schemas-microsoft-com:vml" Requires="v">
                <p:oleObj spid="_x0000_s3084" name="Bild" r:id="rId5" imgW="3627120" imgH="2720172" progId="PowerPoint.Slide.12">
                  <p:embed/>
                </p:oleObj>
              </mc:Choice>
              <mc:Fallback>
                <p:oleObj name="Bild" r:id="rId5" imgW="3627120" imgH="2720172" progId="PowerPoint.Slide.12">
                  <p:embed/>
                  <p:pic>
                    <p:nvPicPr>
                      <p:cNvPr id="13" name="Objekt 12"/>
                      <p:cNvPicPr>
                        <a:picLocks noChangeAspect="1" noChangeArrowheads="1"/>
                      </p:cNvPicPr>
                      <p:nvPr/>
                    </p:nvPicPr>
                    <p:blipFill>
                      <a:blip r:embed="rId6"/>
                      <a:srcRect/>
                      <a:stretch>
                        <a:fillRect/>
                      </a:stretch>
                    </p:blipFill>
                    <p:spPr bwMode="auto">
                      <a:xfrm>
                        <a:off x="2984392" y="1478171"/>
                        <a:ext cx="6287426" cy="4707164"/>
                      </a:xfrm>
                      <a:prstGeom prst="rect">
                        <a:avLst/>
                      </a:prstGeom>
                      <a:noFill/>
                    </p:spPr>
                  </p:pic>
                </p:oleObj>
              </mc:Fallback>
            </mc:AlternateContent>
          </a:graphicData>
        </a:graphic>
      </p:graphicFrame>
    </p:spTree>
    <p:extLst>
      <p:ext uri="{BB962C8B-B14F-4D97-AF65-F5344CB8AC3E}">
        <p14:creationId xmlns:p14="http://schemas.microsoft.com/office/powerpoint/2010/main" val="172103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sp>
        <p:nvSpPr>
          <p:cNvPr id="9" name="Rubrik 2"/>
          <p:cNvSpPr>
            <a:spLocks noGrp="1"/>
          </p:cNvSpPr>
          <p:nvPr>
            <p:ph type="title"/>
          </p:nvPr>
        </p:nvSpPr>
        <p:spPr>
          <a:xfrm>
            <a:off x="1952596" y="1000108"/>
            <a:ext cx="8286808" cy="642942"/>
          </a:xfrm>
        </p:spPr>
        <p:txBody>
          <a:bodyPr>
            <a:normAutofit fontScale="90000"/>
          </a:bodyPr>
          <a:lstStyle/>
          <a:p>
            <a:r>
              <a:rPr lang="sv-SE" dirty="0" err="1"/>
              <a:t>Metatrender</a:t>
            </a:r>
            <a:endParaRPr lang="sv-SE" dirty="0"/>
          </a:p>
        </p:txBody>
      </p:sp>
      <p:sp>
        <p:nvSpPr>
          <p:cNvPr id="10" name="Platshållare för text 3"/>
          <p:cNvSpPr txBox="1">
            <a:spLocks/>
          </p:cNvSpPr>
          <p:nvPr/>
        </p:nvSpPr>
        <p:spPr>
          <a:xfrm>
            <a:off x="7715262" y="6357958"/>
            <a:ext cx="3524249" cy="285750"/>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Omvärldsanalys</a:t>
            </a: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Bildobjekt 10"/>
          <p:cNvPicPr>
            <a:picLocks noChangeAspect="1"/>
          </p:cNvPicPr>
          <p:nvPr/>
        </p:nvPicPr>
        <p:blipFill rotWithShape="1">
          <a:blip r:embed="rId4"/>
          <a:srcRect l="14" t="-19" r="-29" b="93"/>
          <a:stretch/>
        </p:blipFill>
        <p:spPr>
          <a:xfrm>
            <a:off x="4124131" y="1530221"/>
            <a:ext cx="4609323" cy="4338734"/>
          </a:xfrm>
          <a:prstGeom prst="rect">
            <a:avLst/>
          </a:prstGeom>
          <a:solidFill>
            <a:srgbClr val="FFFFFF">
              <a:shade val="85000"/>
            </a:srgbClr>
          </a:solidFill>
          <a:ln w="508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2144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9" name="Platshållare för innehåll 4"/>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2940757" y="797841"/>
            <a:ext cx="7206193" cy="5107319"/>
          </a:xfrm>
          <a:prstGeom prst="rect">
            <a:avLst/>
          </a:prstGeom>
          <a:solidFill>
            <a:srgbClr val="FFFFFF">
              <a:shade val="85000"/>
            </a:srgbClr>
          </a:solidFill>
          <a:ln w="508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7186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3" name="Platshållare för innehåll 4"/>
          <p:cNvPicPr>
            <a:picLocks noGrp="1" noChangeAspect="1"/>
          </p:cNvPicPr>
          <p:nvPr>
            <p:ph sz="quarter" idx="10"/>
          </p:nvPr>
        </p:nvPicPr>
        <p:blipFill rotWithShape="1">
          <a:blip r:embed="rId4" cstate="print">
            <a:extLst>
              <a:ext uri="{28A0092B-C50C-407E-A947-70E740481C1C}">
                <a14:useLocalDpi xmlns:a14="http://schemas.microsoft.com/office/drawing/2010/main" val="0"/>
              </a:ext>
            </a:extLst>
          </a:blip>
          <a:srcRect b="8623"/>
          <a:stretch/>
        </p:blipFill>
        <p:spPr>
          <a:xfrm rot="313848">
            <a:off x="920047" y="2110523"/>
            <a:ext cx="4833937" cy="3693377"/>
          </a:xfrm>
          <a:prstGeom prst="rect">
            <a:avLst/>
          </a:prstGeom>
          <a:solidFill>
            <a:srgbClr val="FFFFFF">
              <a:shade val="85000"/>
            </a:srgbClr>
          </a:solidFill>
          <a:ln w="508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ubrik 2"/>
          <p:cNvSpPr>
            <a:spLocks noGrp="1"/>
          </p:cNvSpPr>
          <p:nvPr>
            <p:ph type="title"/>
          </p:nvPr>
        </p:nvSpPr>
        <p:spPr>
          <a:xfrm>
            <a:off x="2011423" y="703996"/>
            <a:ext cx="8286808" cy="980238"/>
          </a:xfrm>
        </p:spPr>
        <p:txBody>
          <a:bodyPr>
            <a:normAutofit/>
          </a:bodyPr>
          <a:lstStyle/>
          <a:p>
            <a:pPr algn="ctr"/>
            <a:r>
              <a:rPr lang="en-US" dirty="0"/>
              <a:t>Fifth </a:t>
            </a:r>
            <a:r>
              <a:rPr lang="en-US" dirty="0" err="1"/>
              <a:t>Avenu</a:t>
            </a:r>
            <a:r>
              <a:rPr lang="en-US" dirty="0"/>
              <a:t/>
            </a:r>
            <a:br>
              <a:rPr lang="en-US" dirty="0"/>
            </a:br>
            <a:r>
              <a:rPr lang="en-US" sz="2000" dirty="0"/>
              <a:t>Easter Morning</a:t>
            </a:r>
            <a:endParaRPr lang="en-US" dirty="0"/>
          </a:p>
        </p:txBody>
      </p:sp>
      <p:pic>
        <p:nvPicPr>
          <p:cNvPr id="5" name="Bildobjekt 4"/>
          <p:cNvPicPr>
            <a:picLocks noChangeAspect="1"/>
          </p:cNvPicPr>
          <p:nvPr/>
        </p:nvPicPr>
        <p:blipFill rotWithShape="1">
          <a:blip r:embed="rId5">
            <a:extLst>
              <a:ext uri="{28A0092B-C50C-407E-A947-70E740481C1C}">
                <a14:useLocalDpi xmlns:a14="http://schemas.microsoft.com/office/drawing/2010/main" val="0"/>
              </a:ext>
            </a:extLst>
          </a:blip>
          <a:srcRect l="1797" t="11137" r="3778" b="6662"/>
          <a:stretch/>
        </p:blipFill>
        <p:spPr>
          <a:xfrm rot="375781">
            <a:off x="6299068" y="2147846"/>
            <a:ext cx="5129691" cy="3693377"/>
          </a:xfrm>
          <a:prstGeom prst="rect">
            <a:avLst/>
          </a:prstGeom>
          <a:solidFill>
            <a:srgbClr val="FFFFFF">
              <a:shade val="85000"/>
            </a:srgbClr>
          </a:solidFill>
          <a:ln w="508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ruta 5"/>
          <p:cNvSpPr txBox="1"/>
          <p:nvPr/>
        </p:nvSpPr>
        <p:spPr>
          <a:xfrm>
            <a:off x="2256895" y="1547924"/>
            <a:ext cx="2160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1900</a:t>
            </a:r>
          </a:p>
        </p:txBody>
      </p:sp>
      <p:sp>
        <p:nvSpPr>
          <p:cNvPr id="7" name="textruta 6"/>
          <p:cNvSpPr txBox="1"/>
          <p:nvPr/>
        </p:nvSpPr>
        <p:spPr>
          <a:xfrm>
            <a:off x="7610813" y="1512201"/>
            <a:ext cx="25068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1913</a:t>
            </a:r>
          </a:p>
        </p:txBody>
      </p:sp>
      <p:sp>
        <p:nvSpPr>
          <p:cNvPr id="8" name="Nedåtpil 7"/>
          <p:cNvSpPr/>
          <p:nvPr/>
        </p:nvSpPr>
        <p:spPr>
          <a:xfrm rot="18467483">
            <a:off x="3033047" y="3958351"/>
            <a:ext cx="144016" cy="28803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53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5"/>
          <p:cNvSpPr txBox="1">
            <a:spLocks/>
          </p:cNvSpPr>
          <p:nvPr/>
        </p:nvSpPr>
        <p:spPr>
          <a:xfrm>
            <a:off x="1007434" y="1219805"/>
            <a:ext cx="11049077"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Light" panose="020F0302020204030204"/>
                <a:ea typeface="+mj-ea"/>
                <a:cs typeface="+mj-cs"/>
              </a:rPr>
              <a:t>DEMOGRAFISKA UTMANINGAR </a:t>
            </a:r>
            <a: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6" name="Bild 3" descr="Relaterad bil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234" y="1800808"/>
            <a:ext cx="4618558" cy="33776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ktangel 6"/>
          <p:cNvSpPr/>
          <p:nvPr/>
        </p:nvSpPr>
        <p:spPr>
          <a:xfrm>
            <a:off x="1007434" y="1955071"/>
            <a:ext cx="5284035"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Demografi är befolkningens sammansättning på en viss plats. Sett över både världen och Sverige kommer befolkningen att öka.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Kommunens ekonomi och arbetsmarknad påverkas mycket av den demografiska utvecklingen. Efterfrågan på välfärdstjänster som skola, bostäder, barnomsorg, sjukvård och äldreomsorg varierar över tiden beroende på befolkningens storlek och ålderssammansättning.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För Piteås del visar prognoser att befolkningen kommer att öka bland barn och unga samt åldersgruppen över 80 år, samtidigt som den arbetsföra befolkningen kommer att minska fram till 2030.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p:cNvSpPr/>
          <p:nvPr/>
        </p:nvSpPr>
        <p:spPr>
          <a:xfrm>
            <a:off x="9191781" y="118909"/>
            <a:ext cx="237597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Trend 1</a:t>
            </a:r>
          </a:p>
        </p:txBody>
      </p:sp>
      <p:pic>
        <p:nvPicPr>
          <p:cNvPr id="12" name="Bildobjekt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spTree>
    <p:extLst>
      <p:ext uri="{BB962C8B-B14F-4D97-AF65-F5344CB8AC3E}">
        <p14:creationId xmlns:p14="http://schemas.microsoft.com/office/powerpoint/2010/main" val="83203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5"/>
          <p:cNvSpPr txBox="1">
            <a:spLocks/>
          </p:cNvSpPr>
          <p:nvPr/>
        </p:nvSpPr>
        <p:spPr>
          <a:xfrm>
            <a:off x="1007434" y="1219805"/>
            <a:ext cx="11049077"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Light" panose="020F0302020204030204"/>
                <a:ea typeface="+mj-ea"/>
                <a:cs typeface="+mj-cs"/>
              </a:rPr>
              <a:t>BRIST PÅ BOSTÄDER </a:t>
            </a:r>
            <a: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ktangel 6"/>
          <p:cNvSpPr/>
          <p:nvPr/>
        </p:nvSpPr>
        <p:spPr>
          <a:xfrm>
            <a:off x="1007434" y="1955071"/>
            <a:ext cx="5284035"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Byggnadstakten i Sverige har under lång tid legat lägre än behovet. En stor majoritet av Sveriges kommuner rapporterar om bostadsbrist.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I Piteå beräknas att det behövs 900 ytterligare bostäder för att få en väl fungerande bostadsmarknad. Dessutom finns ett stort behov fler boenden som är tillgänglighetsanpassade.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För att vara en attraktiv ort bör platsen erbjuda både trygghet och puls, både natur och stad inom närregionen. En särskild utmaning finns i att erbjuda varierat boende på landsbygden.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p:cNvSpPr/>
          <p:nvPr/>
        </p:nvSpPr>
        <p:spPr>
          <a:xfrm>
            <a:off x="9214223" y="118909"/>
            <a:ext cx="23310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Trend 2</a:t>
            </a:r>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9" name="Bildobjekt 8"/>
          <p:cNvPicPr/>
          <p:nvPr/>
        </p:nvPicPr>
        <p:blipFill>
          <a:blip r:embed="rId4" cstate="print">
            <a:extLst>
              <a:ext uri="{28A0092B-C50C-407E-A947-70E740481C1C}">
                <a14:useLocalDpi xmlns:a14="http://schemas.microsoft.com/office/drawing/2010/main" val="0"/>
              </a:ext>
            </a:extLst>
          </a:blip>
          <a:stretch>
            <a:fillRect/>
          </a:stretch>
        </p:blipFill>
        <p:spPr>
          <a:xfrm>
            <a:off x="6824948" y="1471756"/>
            <a:ext cx="4343795" cy="4008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845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5"/>
          <p:cNvSpPr txBox="1">
            <a:spLocks/>
          </p:cNvSpPr>
          <p:nvPr/>
        </p:nvSpPr>
        <p:spPr>
          <a:xfrm>
            <a:off x="1007434" y="1219805"/>
            <a:ext cx="11049077"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Light" panose="020F0302020204030204"/>
                <a:ea typeface="+mj-ea"/>
                <a:cs typeface="+mj-cs"/>
              </a:rPr>
              <a:t>KOMPETENSBRIST</a:t>
            </a:r>
            <a: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t/>
            </a:r>
            <a:br>
              <a:rPr kumimoji="0" lang="sv-SE"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ktangel 6"/>
          <p:cNvSpPr/>
          <p:nvPr/>
        </p:nvSpPr>
        <p:spPr>
          <a:xfrm>
            <a:off x="1007434" y="1955071"/>
            <a:ext cx="5284035"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Välfärden i Sverige kommer att behöva öka antalet anställda med nästan 200 000 personer fram till 2026, utifrån demografiska förändringar. Därutöver förväntas cirka 300 000 medarbetare gå i pension under perioden.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Behovsökning och pensionsavgångar fram till 2026 summeras till 508 000 personer, för Piteås del betyder det närmare 1500 rekryteringar, varav 600 nya tjänster fram till 2026. Störst är behovsökningen inom äldreomsorg och gymnasieskola.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Därtill kommer även behoven av nya kunskaper att öka i tack vare ökad automatisering och digitalisering av välfärdens tjänster.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p:cNvSpPr/>
          <p:nvPr/>
        </p:nvSpPr>
        <p:spPr>
          <a:xfrm>
            <a:off x="9214223" y="118909"/>
            <a:ext cx="23310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Trend 3</a:t>
            </a:r>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1" y="375877"/>
            <a:ext cx="2484899" cy="843928"/>
          </a:xfrm>
          <a:prstGeom prst="rect">
            <a:avLst/>
          </a:prstGeom>
        </p:spPr>
      </p:pic>
      <p:pic>
        <p:nvPicPr>
          <p:cNvPr id="9" name="Bildobjekt 8"/>
          <p:cNvPicPr/>
          <p:nvPr/>
        </p:nvPicPr>
        <p:blipFill>
          <a:blip r:embed="rId4" cstate="print">
            <a:extLst>
              <a:ext uri="{28A0092B-C50C-407E-A947-70E740481C1C}">
                <a14:useLocalDpi xmlns:a14="http://schemas.microsoft.com/office/drawing/2010/main" val="0"/>
              </a:ext>
            </a:extLst>
          </a:blip>
          <a:stretch>
            <a:fillRect/>
          </a:stretch>
        </p:blipFill>
        <p:spPr>
          <a:xfrm>
            <a:off x="6481204" y="1955071"/>
            <a:ext cx="4667640" cy="26663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03990895"/>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2622</TotalTime>
  <Words>2436</Words>
  <Application>Microsoft Office PowerPoint</Application>
  <PresentationFormat>Bredbild</PresentationFormat>
  <Paragraphs>279</Paragraphs>
  <Slides>20</Slides>
  <Notes>19</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20</vt:i4>
      </vt:variant>
    </vt:vector>
  </HeadingPairs>
  <TitlesOfParts>
    <vt:vector size="27" baseType="lpstr">
      <vt:lpstr>Arial</vt:lpstr>
      <vt:lpstr>Calibri</vt:lpstr>
      <vt:lpstr>Calibri Light</vt:lpstr>
      <vt:lpstr>Gill Sans MT</vt:lpstr>
      <vt:lpstr>Times New Roman</vt:lpstr>
      <vt:lpstr>1_Office-tema</vt:lpstr>
      <vt:lpstr>Bild</vt:lpstr>
      <vt:lpstr>PowerPoint-presentation</vt:lpstr>
      <vt:lpstr>PowerPoint-presentation</vt:lpstr>
      <vt:lpstr>Metod</vt:lpstr>
      <vt:lpstr>Metatrender</vt:lpstr>
      <vt:lpstr>PowerPoint-presentation</vt:lpstr>
      <vt:lpstr>Fifth Avenu Easter Morning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Piteå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Kendy Larsson</dc:creator>
  <cp:lastModifiedBy>Leif Wikman</cp:lastModifiedBy>
  <cp:revision>220</cp:revision>
  <cp:lastPrinted>2019-01-28T15:07:23Z</cp:lastPrinted>
  <dcterms:created xsi:type="dcterms:W3CDTF">2018-01-26T13:11:40Z</dcterms:created>
  <dcterms:modified xsi:type="dcterms:W3CDTF">2019-03-15T07:28:09Z</dcterms:modified>
</cp:coreProperties>
</file>